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6" r:id="rId2"/>
    <p:sldId id="257" r:id="rId3"/>
    <p:sldId id="261" r:id="rId4"/>
    <p:sldId id="267" r:id="rId5"/>
    <p:sldId id="258" r:id="rId6"/>
    <p:sldId id="259" r:id="rId7"/>
    <p:sldId id="266" r:id="rId8"/>
    <p:sldId id="262" r:id="rId9"/>
    <p:sldId id="263" r:id="rId10"/>
    <p:sldId id="264" r:id="rId11"/>
    <p:sldId id="268" r:id="rId12"/>
    <p:sldId id="265" r:id="rId13"/>
    <p:sldId id="260" r:id="rId1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61"/>
    <p:restoredTop sz="94718"/>
  </p:normalViewPr>
  <p:slideViewPr>
    <p:cSldViewPr snapToGrid="0" snapToObjects="1">
      <p:cViewPr varScale="1">
        <p:scale>
          <a:sx n="75" d="100"/>
          <a:sy n="75" d="100"/>
        </p:scale>
        <p:origin x="168" y="46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CAAAC8-F34B-324D-8BAD-5FB457D26F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dirty="0"/>
            </a:lvl1pPr>
          </a:lstStyle>
          <a:p>
            <a:pPr>
              <a:defRPr/>
            </a:pPr>
            <a:endParaRPr lang="en-US"/>
          </a:p>
        </p:txBody>
      </p:sp>
      <p:sp>
        <p:nvSpPr>
          <p:cNvPr id="3" name="Date Placeholder 2">
            <a:extLst>
              <a:ext uri="{FF2B5EF4-FFF2-40B4-BE49-F238E27FC236}">
                <a16:creationId xmlns:a16="http://schemas.microsoft.com/office/drawing/2014/main" id="{1EC404A2-23AF-AB44-8CEE-D7291805BFC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2FB71F48-50BA-E34F-8332-2842B85EEBB5}" type="datetimeFigureOut">
              <a:rPr lang="en-US"/>
              <a:pPr>
                <a:defRPr/>
              </a:pPr>
              <a:t>12/10/18</a:t>
            </a:fld>
            <a:endParaRPr lang="en-US" dirty="0"/>
          </a:p>
        </p:txBody>
      </p:sp>
      <p:sp>
        <p:nvSpPr>
          <p:cNvPr id="4" name="Slide Image Placeholder 3">
            <a:extLst>
              <a:ext uri="{FF2B5EF4-FFF2-40B4-BE49-F238E27FC236}">
                <a16:creationId xmlns:a16="http://schemas.microsoft.com/office/drawing/2014/main" id="{736FF8F0-6B13-5A40-8312-3E03FB6503C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9C85C343-C24A-0C4C-91CC-A0B6678334A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6BEA601F-8389-1448-9ED2-E31AA4691CB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dirty="0"/>
            </a:lvl1pPr>
          </a:lstStyle>
          <a:p>
            <a:pPr>
              <a:defRPr/>
            </a:pPr>
            <a:endParaRPr lang="en-US"/>
          </a:p>
        </p:txBody>
      </p:sp>
      <p:sp>
        <p:nvSpPr>
          <p:cNvPr id="7" name="Slide Number Placeholder 6">
            <a:extLst>
              <a:ext uri="{FF2B5EF4-FFF2-40B4-BE49-F238E27FC236}">
                <a16:creationId xmlns:a16="http://schemas.microsoft.com/office/drawing/2014/main" id="{192DDAEC-D0CC-2645-AEA1-B7B364EF8D45}"/>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14717FA9-7838-EE48-91D5-4AD5D30A4809}"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CFF8BD6A-2872-314C-9706-EEC67D4F8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7CC7984C-2C0A-8148-8680-6423D726B6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811E26BC-C147-1C43-9D92-DF305D3A6C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055DDD-2141-1A4F-8962-9D75C7F334C0}" type="slidenum">
              <a:rPr lang="en-US" altLang="en-US" smtClean="0"/>
              <a:pPr/>
              <a:t>1</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CFF8BD6A-2872-314C-9706-EEC67D4F8E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7CC7984C-2C0A-8148-8680-6423D726B6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3" name="Slide Number Placeholder 3">
            <a:extLst>
              <a:ext uri="{FF2B5EF4-FFF2-40B4-BE49-F238E27FC236}">
                <a16:creationId xmlns:a16="http://schemas.microsoft.com/office/drawing/2014/main" id="{811E26BC-C147-1C43-9D92-DF305D3A6C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055DDD-2141-1A4F-8962-9D75C7F334C0}" type="slidenum">
              <a:rPr lang="en-US" altLang="en-US" smtClean="0"/>
              <a:pPr/>
              <a:t>2</a:t>
            </a:fld>
            <a:endParaRPr lang="en-US" altLang="en-US"/>
          </a:p>
        </p:txBody>
      </p:sp>
    </p:spTree>
    <p:extLst>
      <p:ext uri="{BB962C8B-B14F-4D97-AF65-F5344CB8AC3E}">
        <p14:creationId xmlns:p14="http://schemas.microsoft.com/office/powerpoint/2010/main" val="1634806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Peng</a:t>
            </a:r>
            <a:r>
              <a:rPr lang="en-US" sz="1200" kern="1200" dirty="0">
                <a:solidFill>
                  <a:schemeClr val="tx1"/>
                </a:solidFill>
                <a:effectLst/>
                <a:latin typeface="+mn-lt"/>
                <a:ea typeface="+mn-ea"/>
                <a:cs typeface="+mn-cs"/>
              </a:rPr>
              <a:t>, G., M. Steele, </a:t>
            </a:r>
            <a:r>
              <a:rPr lang="en-US" sz="1200" b="0" kern="1200" dirty="0">
                <a:solidFill>
                  <a:schemeClr val="tx1"/>
                </a:solidFill>
                <a:effectLst/>
                <a:latin typeface="+mn-lt"/>
                <a:ea typeface="+mn-ea"/>
                <a:cs typeface="+mn-cs"/>
              </a:rPr>
              <a:t>A. C. Bliss, </a:t>
            </a:r>
            <a:r>
              <a:rPr lang="en-US" sz="1200" kern="1200" dirty="0">
                <a:solidFill>
                  <a:schemeClr val="tx1"/>
                </a:solidFill>
                <a:effectLst/>
                <a:latin typeface="+mn-lt"/>
                <a:ea typeface="+mn-ea"/>
                <a:cs typeface="+mn-cs"/>
              </a:rPr>
              <a:t>W. N. Meier, S. Dickinson (2018), Temporal Means and Variability of Arctic Sea Ice Melt and Freeze Season Climate Indicators Using a Satellite Climate Data Record, </a:t>
            </a:r>
            <a:r>
              <a:rPr lang="en-US" sz="1200" i="1" kern="1200" dirty="0">
                <a:solidFill>
                  <a:schemeClr val="tx1"/>
                </a:solidFill>
                <a:effectLst/>
                <a:latin typeface="+mn-lt"/>
                <a:ea typeface="+mn-ea"/>
                <a:cs typeface="+mn-cs"/>
              </a:rPr>
              <a:t>Remote Sensing</a:t>
            </a:r>
            <a:r>
              <a:rPr lang="en-US" sz="1200" kern="1200" dirty="0">
                <a:solidFill>
                  <a:schemeClr val="tx1"/>
                </a:solidFill>
                <a:effectLst/>
                <a:latin typeface="+mn-lt"/>
                <a:ea typeface="+mn-ea"/>
                <a:cs typeface="+mn-cs"/>
              </a:rPr>
              <a:t>, 10(1328). https://</a:t>
            </a:r>
            <a:r>
              <a:rPr lang="en-US" sz="1200" kern="1200" dirty="0" err="1">
                <a:solidFill>
                  <a:schemeClr val="tx1"/>
                </a:solidFill>
                <a:effectLst/>
                <a:latin typeface="+mn-lt"/>
                <a:ea typeface="+mn-ea"/>
                <a:cs typeface="+mn-cs"/>
              </a:rPr>
              <a:t>doi.org</a:t>
            </a:r>
            <a:r>
              <a:rPr lang="en-US" sz="1200" kern="1200" dirty="0">
                <a:solidFill>
                  <a:schemeClr val="tx1"/>
                </a:solidFill>
                <a:effectLst/>
                <a:latin typeface="+mn-lt"/>
                <a:ea typeface="+mn-ea"/>
                <a:cs typeface="+mn-cs"/>
              </a:rPr>
              <a:t>/10.3390/rs10091328</a:t>
            </a:r>
          </a:p>
          <a:p>
            <a:endParaRPr lang="en-US" dirty="0"/>
          </a:p>
        </p:txBody>
      </p:sp>
      <p:sp>
        <p:nvSpPr>
          <p:cNvPr id="4" name="Slide Number Placeholder 3"/>
          <p:cNvSpPr>
            <a:spLocks noGrp="1"/>
          </p:cNvSpPr>
          <p:nvPr>
            <p:ph type="sldNum" sz="quarter" idx="10"/>
          </p:nvPr>
        </p:nvSpPr>
        <p:spPr/>
        <p:txBody>
          <a:bodyPr/>
          <a:lstStyle/>
          <a:p>
            <a:fld id="{1D542C3B-1AF4-EF40-BC6E-F67E2C61A34F}" type="slidenum">
              <a:rPr lang="en-US" smtClean="0"/>
              <a:t>3</a:t>
            </a:fld>
            <a:endParaRPr lang="en-US"/>
          </a:p>
        </p:txBody>
      </p:sp>
    </p:spTree>
    <p:extLst>
      <p:ext uri="{BB962C8B-B14F-4D97-AF65-F5344CB8AC3E}">
        <p14:creationId xmlns:p14="http://schemas.microsoft.com/office/powerpoint/2010/main" val="2488347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FE144599-2D86-F14F-843E-03E8EC61DA7C}"/>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Notes Placeholder 2">
            <a:extLst>
              <a:ext uri="{FF2B5EF4-FFF2-40B4-BE49-F238E27FC236}">
                <a16:creationId xmlns:a16="http://schemas.microsoft.com/office/drawing/2014/main" id="{527E12AC-946B-7840-A761-7DA3EDB99D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FE2AC9C6-F3DF-3A42-BB6B-B40D91F9C4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fld id="{6C1806C1-880F-8842-BB49-A5A2C592A89B}" type="slidenum">
              <a:rPr lang="en-US" altLang="en-US" sz="1200"/>
              <a:pPr/>
              <a:t>4</a:t>
            </a:fld>
            <a:endParaRPr lang="en-US" altLang="en-US" sz="1200"/>
          </a:p>
        </p:txBody>
      </p:sp>
    </p:spTree>
    <p:extLst>
      <p:ext uri="{BB962C8B-B14F-4D97-AF65-F5344CB8AC3E}">
        <p14:creationId xmlns:p14="http://schemas.microsoft.com/office/powerpoint/2010/main" val="206686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E5CE29B5-E520-7242-A145-B5F2DB1E4F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3FB117B3-D5F6-4A49-BBC2-ACA9152233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a:t>Figure: </a:t>
            </a:r>
            <a:r>
              <a:rPr lang="en-US" altLang="en-US" b="1">
                <a:latin typeface="Liberation Sans"/>
                <a:ea typeface="Noto Sans CJK SC Regular"/>
                <a:cs typeface="FreeSans"/>
              </a:rPr>
              <a:t>3 common optimal locations for all Models</a:t>
            </a:r>
          </a:p>
          <a:p>
            <a:pPr>
              <a:spcBef>
                <a:spcPct val="0"/>
              </a:spcBef>
            </a:pPr>
            <a:endParaRPr lang="en-US" altLang="en-US" b="1"/>
          </a:p>
          <a:p>
            <a:pPr>
              <a:spcBef>
                <a:spcPct val="0"/>
              </a:spcBef>
            </a:pPr>
            <a:r>
              <a:rPr lang="en-US" altLang="en-US" b="1"/>
              <a:t>SIA</a:t>
            </a:r>
            <a:r>
              <a:rPr lang="en-US" altLang="en-US"/>
              <a:t> - Sea Ice Area</a:t>
            </a:r>
          </a:p>
          <a:p>
            <a:pPr>
              <a:spcBef>
                <a:spcPct val="0"/>
              </a:spcBef>
            </a:pPr>
            <a:r>
              <a:rPr lang="en-US" altLang="en-US" b="1"/>
              <a:t>SIV</a:t>
            </a:r>
            <a:r>
              <a:rPr lang="en-US" altLang="en-US"/>
              <a:t> - Sea Ice Volume</a:t>
            </a:r>
          </a:p>
          <a:p>
            <a:pPr>
              <a:spcBef>
                <a:spcPct val="0"/>
              </a:spcBef>
            </a:pPr>
            <a:endParaRPr lang="en-US" altLang="en-US"/>
          </a:p>
        </p:txBody>
      </p:sp>
      <p:sp>
        <p:nvSpPr>
          <p:cNvPr id="16387" name="Slide Number Placeholder 3">
            <a:extLst>
              <a:ext uri="{FF2B5EF4-FFF2-40B4-BE49-F238E27FC236}">
                <a16:creationId xmlns:a16="http://schemas.microsoft.com/office/drawing/2014/main" id="{2E1DE2AD-2C01-B04E-9D3E-F7F1BDEDE4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5E582E5-9EC4-3C4E-B27D-A3EB1A7F4639}" type="slidenum">
              <a:rPr lang="en-US" altLang="en-US"/>
              <a:pPr/>
              <a:t>12</a:t>
            </a:fld>
            <a:endParaRPr lang="en-US" altLang="en-US"/>
          </a:p>
        </p:txBody>
      </p:sp>
    </p:spTree>
    <p:extLst>
      <p:ext uri="{BB962C8B-B14F-4D97-AF65-F5344CB8AC3E}">
        <p14:creationId xmlns:p14="http://schemas.microsoft.com/office/powerpoint/2010/main" val="3369197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b="0" kern="1200" baseline="0" dirty="0">
              <a:solidFill>
                <a:schemeClr val="tx1"/>
              </a:solidFill>
              <a:latin typeface="+mn-lt"/>
              <a:ea typeface="+mn-ea"/>
              <a:cs typeface="Avenir Black"/>
            </a:endParaRPr>
          </a:p>
        </p:txBody>
      </p:sp>
      <p:sp>
        <p:nvSpPr>
          <p:cNvPr id="4" name="Slide Number Placeholder 3"/>
          <p:cNvSpPr>
            <a:spLocks noGrp="1"/>
          </p:cNvSpPr>
          <p:nvPr>
            <p:ph type="sldNum" sz="quarter" idx="5"/>
          </p:nvPr>
        </p:nvSpPr>
        <p:spPr/>
        <p:txBody>
          <a:bodyPr/>
          <a:lstStyle/>
          <a:p>
            <a:fld id="{9C04E0C0-E07F-9147-AF42-40813C3989AD}" type="slidenum">
              <a:rPr lang="en-US" smtClean="0"/>
              <a:t>13</a:t>
            </a:fld>
            <a:endParaRPr lang="en-US"/>
          </a:p>
        </p:txBody>
      </p:sp>
    </p:spTree>
    <p:extLst>
      <p:ext uri="{BB962C8B-B14F-4D97-AF65-F5344CB8AC3E}">
        <p14:creationId xmlns:p14="http://schemas.microsoft.com/office/powerpoint/2010/main" val="118001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01CDD-7894-7B4A-8E48-5744AE924C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02BCBF-4EC1-5646-A627-24067ECFB8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78FCF2-BBEF-BB4C-8611-C8313E398BA5}"/>
              </a:ext>
            </a:extLst>
          </p:cNvPr>
          <p:cNvSpPr>
            <a:spLocks noGrp="1"/>
          </p:cNvSpPr>
          <p:nvPr>
            <p:ph type="dt" sz="half" idx="10"/>
          </p:nvPr>
        </p:nvSpPr>
        <p:spPr/>
        <p:txBody>
          <a:bodyPr/>
          <a:lstStyle>
            <a:lvl1pPr>
              <a:defRPr/>
            </a:lvl1pPr>
          </a:lstStyle>
          <a:p>
            <a:pPr>
              <a:defRPr/>
            </a:pPr>
            <a:fld id="{7328F892-AD58-884D-8E61-0035E0CCC6C0}"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AF5E28E8-61AA-B141-A143-A0E13574F51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EC6E49-4EB0-7140-90BE-CAE72DF94C57}"/>
              </a:ext>
            </a:extLst>
          </p:cNvPr>
          <p:cNvSpPr>
            <a:spLocks noGrp="1"/>
          </p:cNvSpPr>
          <p:nvPr>
            <p:ph type="sldNum" sz="quarter" idx="12"/>
          </p:nvPr>
        </p:nvSpPr>
        <p:spPr/>
        <p:txBody>
          <a:bodyPr/>
          <a:lstStyle>
            <a:lvl1pPr>
              <a:defRPr/>
            </a:lvl1pPr>
          </a:lstStyle>
          <a:p>
            <a:pPr>
              <a:defRPr/>
            </a:pPr>
            <a:fld id="{6F57D082-4CE9-3D49-A989-834FFF630BEA}" type="slidenum">
              <a:rPr lang="en-US"/>
              <a:pPr>
                <a:defRPr/>
              </a:pPr>
              <a:t>‹#›</a:t>
            </a:fld>
            <a:endParaRPr lang="en-US" dirty="0"/>
          </a:p>
        </p:txBody>
      </p:sp>
    </p:spTree>
    <p:extLst>
      <p:ext uri="{BB962C8B-B14F-4D97-AF65-F5344CB8AC3E}">
        <p14:creationId xmlns:p14="http://schemas.microsoft.com/office/powerpoint/2010/main" val="3192706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4653-14DE-084A-BFBD-0F7C3E3E02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1B59A3-2CD1-B54A-8DCE-6D618C2869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EA1DDE-4ADA-7146-81A0-717905491CCA}"/>
              </a:ext>
            </a:extLst>
          </p:cNvPr>
          <p:cNvSpPr>
            <a:spLocks noGrp="1"/>
          </p:cNvSpPr>
          <p:nvPr>
            <p:ph type="dt" sz="half" idx="10"/>
          </p:nvPr>
        </p:nvSpPr>
        <p:spPr/>
        <p:txBody>
          <a:bodyPr/>
          <a:lstStyle>
            <a:lvl1pPr>
              <a:defRPr/>
            </a:lvl1pPr>
          </a:lstStyle>
          <a:p>
            <a:pPr>
              <a:defRPr/>
            </a:pPr>
            <a:fld id="{E7B1F23A-4938-FA47-9D7E-3895928A19BB}"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656C91E8-4684-2C4F-9CE2-C6B6B93A0E7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EA41649-07EA-D546-86FC-F64C6451B411}"/>
              </a:ext>
            </a:extLst>
          </p:cNvPr>
          <p:cNvSpPr>
            <a:spLocks noGrp="1"/>
          </p:cNvSpPr>
          <p:nvPr>
            <p:ph type="sldNum" sz="quarter" idx="12"/>
          </p:nvPr>
        </p:nvSpPr>
        <p:spPr/>
        <p:txBody>
          <a:bodyPr/>
          <a:lstStyle>
            <a:lvl1pPr>
              <a:defRPr/>
            </a:lvl1pPr>
          </a:lstStyle>
          <a:p>
            <a:pPr>
              <a:defRPr/>
            </a:pPr>
            <a:fld id="{BA677B2D-9C12-AB4E-9A9B-AC6B692D53D5}" type="slidenum">
              <a:rPr lang="en-US"/>
              <a:pPr>
                <a:defRPr/>
              </a:pPr>
              <a:t>‹#›</a:t>
            </a:fld>
            <a:endParaRPr lang="en-US" dirty="0"/>
          </a:p>
        </p:txBody>
      </p:sp>
    </p:spTree>
    <p:extLst>
      <p:ext uri="{BB962C8B-B14F-4D97-AF65-F5344CB8AC3E}">
        <p14:creationId xmlns:p14="http://schemas.microsoft.com/office/powerpoint/2010/main" val="1179916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0DCCA0-CB0F-5D46-A6D1-BF90E8DAAD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273D4C-F9AB-A647-83F7-6BBC004712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F47892-B827-1144-8788-3A0E13B93F85}"/>
              </a:ext>
            </a:extLst>
          </p:cNvPr>
          <p:cNvSpPr>
            <a:spLocks noGrp="1"/>
          </p:cNvSpPr>
          <p:nvPr>
            <p:ph type="dt" sz="half" idx="10"/>
          </p:nvPr>
        </p:nvSpPr>
        <p:spPr/>
        <p:txBody>
          <a:bodyPr/>
          <a:lstStyle>
            <a:lvl1pPr>
              <a:defRPr/>
            </a:lvl1pPr>
          </a:lstStyle>
          <a:p>
            <a:pPr>
              <a:defRPr/>
            </a:pPr>
            <a:fld id="{83A0EEBC-65D4-A047-A625-92C8AA8BAC12}"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DB057E47-C57A-8B4E-AC02-153CA41F7A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BBED142-3491-6E48-AE2E-35793BD826DE}"/>
              </a:ext>
            </a:extLst>
          </p:cNvPr>
          <p:cNvSpPr>
            <a:spLocks noGrp="1"/>
          </p:cNvSpPr>
          <p:nvPr>
            <p:ph type="sldNum" sz="quarter" idx="12"/>
          </p:nvPr>
        </p:nvSpPr>
        <p:spPr/>
        <p:txBody>
          <a:bodyPr/>
          <a:lstStyle>
            <a:lvl1pPr>
              <a:defRPr/>
            </a:lvl1pPr>
          </a:lstStyle>
          <a:p>
            <a:pPr>
              <a:defRPr/>
            </a:pPr>
            <a:fld id="{605C65F6-1B40-D140-A3D1-EE4730EF8CB5}" type="slidenum">
              <a:rPr lang="en-US"/>
              <a:pPr>
                <a:defRPr/>
              </a:pPr>
              <a:t>‹#›</a:t>
            </a:fld>
            <a:endParaRPr lang="en-US" dirty="0"/>
          </a:p>
        </p:txBody>
      </p:sp>
    </p:spTree>
    <p:extLst>
      <p:ext uri="{BB962C8B-B14F-4D97-AF65-F5344CB8AC3E}">
        <p14:creationId xmlns:p14="http://schemas.microsoft.com/office/powerpoint/2010/main" val="4187550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F77A3-37D9-AF48-A09B-8DD75B71DD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EEC5B-5CE2-BD4B-BDA2-FBA7AC0DD7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19826-6322-6046-A5CE-C320D15CA72B}"/>
              </a:ext>
            </a:extLst>
          </p:cNvPr>
          <p:cNvSpPr>
            <a:spLocks noGrp="1"/>
          </p:cNvSpPr>
          <p:nvPr>
            <p:ph type="dt" sz="half" idx="10"/>
          </p:nvPr>
        </p:nvSpPr>
        <p:spPr/>
        <p:txBody>
          <a:bodyPr/>
          <a:lstStyle>
            <a:lvl1pPr>
              <a:defRPr/>
            </a:lvl1pPr>
          </a:lstStyle>
          <a:p>
            <a:pPr>
              <a:defRPr/>
            </a:pPr>
            <a:fld id="{49833DAE-E3DB-0247-9675-0838914ECA9E}"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BBC05F12-253A-9F4C-995E-FDC8CBDA98C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FC4D4A-9DF1-2046-B818-3B6A652FE14C}"/>
              </a:ext>
            </a:extLst>
          </p:cNvPr>
          <p:cNvSpPr>
            <a:spLocks noGrp="1"/>
          </p:cNvSpPr>
          <p:nvPr>
            <p:ph type="sldNum" sz="quarter" idx="12"/>
          </p:nvPr>
        </p:nvSpPr>
        <p:spPr/>
        <p:txBody>
          <a:bodyPr/>
          <a:lstStyle>
            <a:lvl1pPr>
              <a:defRPr/>
            </a:lvl1pPr>
          </a:lstStyle>
          <a:p>
            <a:pPr>
              <a:defRPr/>
            </a:pPr>
            <a:fld id="{1F67916D-ACF5-9C4F-9C77-B6B9B582E71B}" type="slidenum">
              <a:rPr lang="en-US"/>
              <a:pPr>
                <a:defRPr/>
              </a:pPr>
              <a:t>‹#›</a:t>
            </a:fld>
            <a:endParaRPr lang="en-US" dirty="0"/>
          </a:p>
        </p:txBody>
      </p:sp>
    </p:spTree>
    <p:extLst>
      <p:ext uri="{BB962C8B-B14F-4D97-AF65-F5344CB8AC3E}">
        <p14:creationId xmlns:p14="http://schemas.microsoft.com/office/powerpoint/2010/main" val="2414225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7662-1A0B-184C-B9E6-EF371DCAF9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A0177A-8C64-4742-BA00-C0B601551A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6D2D3F8-4D48-6143-93A8-9E58B3E99B2F}"/>
              </a:ext>
            </a:extLst>
          </p:cNvPr>
          <p:cNvSpPr>
            <a:spLocks noGrp="1"/>
          </p:cNvSpPr>
          <p:nvPr>
            <p:ph type="dt" sz="half" idx="10"/>
          </p:nvPr>
        </p:nvSpPr>
        <p:spPr/>
        <p:txBody>
          <a:bodyPr/>
          <a:lstStyle>
            <a:lvl1pPr>
              <a:defRPr/>
            </a:lvl1pPr>
          </a:lstStyle>
          <a:p>
            <a:pPr>
              <a:defRPr/>
            </a:pPr>
            <a:fld id="{F927F8EE-6504-454E-8BE9-B2C45311D625}"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23969C6B-7C9B-274E-83F1-9BC154C8194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B108F5-3947-E942-AC0D-FEBDB1CC6F6F}"/>
              </a:ext>
            </a:extLst>
          </p:cNvPr>
          <p:cNvSpPr>
            <a:spLocks noGrp="1"/>
          </p:cNvSpPr>
          <p:nvPr>
            <p:ph type="sldNum" sz="quarter" idx="12"/>
          </p:nvPr>
        </p:nvSpPr>
        <p:spPr/>
        <p:txBody>
          <a:bodyPr/>
          <a:lstStyle>
            <a:lvl1pPr>
              <a:defRPr/>
            </a:lvl1pPr>
          </a:lstStyle>
          <a:p>
            <a:pPr>
              <a:defRPr/>
            </a:pPr>
            <a:fld id="{7A8D5E12-5944-3B45-8071-F7C7CF791E3E}" type="slidenum">
              <a:rPr lang="en-US"/>
              <a:pPr>
                <a:defRPr/>
              </a:pPr>
              <a:t>‹#›</a:t>
            </a:fld>
            <a:endParaRPr lang="en-US" dirty="0"/>
          </a:p>
        </p:txBody>
      </p:sp>
    </p:spTree>
    <p:extLst>
      <p:ext uri="{BB962C8B-B14F-4D97-AF65-F5344CB8AC3E}">
        <p14:creationId xmlns:p14="http://schemas.microsoft.com/office/powerpoint/2010/main" val="147243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A680AE-1ECC-1444-B774-B4C4933E3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1EAF8-0A2A-B94D-998D-895FD8A0846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3889D-D4B1-C943-9FCB-DC3982BCEF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E250051-0E04-5543-ACC2-A7772664BC90}"/>
              </a:ext>
            </a:extLst>
          </p:cNvPr>
          <p:cNvSpPr>
            <a:spLocks noGrp="1"/>
          </p:cNvSpPr>
          <p:nvPr>
            <p:ph type="dt" sz="half" idx="10"/>
          </p:nvPr>
        </p:nvSpPr>
        <p:spPr/>
        <p:txBody>
          <a:bodyPr/>
          <a:lstStyle>
            <a:lvl1pPr>
              <a:defRPr/>
            </a:lvl1pPr>
          </a:lstStyle>
          <a:p>
            <a:pPr>
              <a:defRPr/>
            </a:pPr>
            <a:fld id="{2C26C983-21D9-4949-ADBE-F86EAFF58F61}" type="datetimeFigureOut">
              <a:rPr lang="en-US"/>
              <a:pPr>
                <a:defRPr/>
              </a:pPr>
              <a:t>12/10/18</a:t>
            </a:fld>
            <a:endParaRPr lang="en-US" dirty="0"/>
          </a:p>
        </p:txBody>
      </p:sp>
      <p:sp>
        <p:nvSpPr>
          <p:cNvPr id="6" name="Footer Placeholder 4">
            <a:extLst>
              <a:ext uri="{FF2B5EF4-FFF2-40B4-BE49-F238E27FC236}">
                <a16:creationId xmlns:a16="http://schemas.microsoft.com/office/drawing/2014/main" id="{67238FE4-561E-2C42-AF5F-88D58E6DFAE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75D2FE3-9B38-F24A-B518-C02BDA6370FD}"/>
              </a:ext>
            </a:extLst>
          </p:cNvPr>
          <p:cNvSpPr>
            <a:spLocks noGrp="1"/>
          </p:cNvSpPr>
          <p:nvPr>
            <p:ph type="sldNum" sz="quarter" idx="12"/>
          </p:nvPr>
        </p:nvSpPr>
        <p:spPr/>
        <p:txBody>
          <a:bodyPr/>
          <a:lstStyle>
            <a:lvl1pPr>
              <a:defRPr/>
            </a:lvl1pPr>
          </a:lstStyle>
          <a:p>
            <a:pPr>
              <a:defRPr/>
            </a:pPr>
            <a:fld id="{6BF493A2-57BD-FB49-BC11-8405A853DB4F}" type="slidenum">
              <a:rPr lang="en-US"/>
              <a:pPr>
                <a:defRPr/>
              </a:pPr>
              <a:t>‹#›</a:t>
            </a:fld>
            <a:endParaRPr lang="en-US" dirty="0"/>
          </a:p>
        </p:txBody>
      </p:sp>
    </p:spTree>
    <p:extLst>
      <p:ext uri="{BB962C8B-B14F-4D97-AF65-F5344CB8AC3E}">
        <p14:creationId xmlns:p14="http://schemas.microsoft.com/office/powerpoint/2010/main" val="175955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B3E4-769E-9C47-BFC6-163EB965A92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611CB1-6929-8D4C-81AF-148B92407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7FC6CA-73B3-0740-B90D-07846E450A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DB59E3-822A-E545-A9E9-751E33C6CF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2E92F9-A2BE-4D4B-8CFA-7CF087737EF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2CF7C406-06EF-F141-86A2-4259811F15BD}"/>
              </a:ext>
            </a:extLst>
          </p:cNvPr>
          <p:cNvSpPr>
            <a:spLocks noGrp="1"/>
          </p:cNvSpPr>
          <p:nvPr>
            <p:ph type="dt" sz="half" idx="10"/>
          </p:nvPr>
        </p:nvSpPr>
        <p:spPr/>
        <p:txBody>
          <a:bodyPr/>
          <a:lstStyle>
            <a:lvl1pPr>
              <a:defRPr/>
            </a:lvl1pPr>
          </a:lstStyle>
          <a:p>
            <a:pPr>
              <a:defRPr/>
            </a:pPr>
            <a:fld id="{EADD9AA0-5104-E644-8226-2606F8929A42}" type="datetimeFigureOut">
              <a:rPr lang="en-US"/>
              <a:pPr>
                <a:defRPr/>
              </a:pPr>
              <a:t>12/10/18</a:t>
            </a:fld>
            <a:endParaRPr lang="en-US" dirty="0"/>
          </a:p>
        </p:txBody>
      </p:sp>
      <p:sp>
        <p:nvSpPr>
          <p:cNvPr id="8" name="Footer Placeholder 4">
            <a:extLst>
              <a:ext uri="{FF2B5EF4-FFF2-40B4-BE49-F238E27FC236}">
                <a16:creationId xmlns:a16="http://schemas.microsoft.com/office/drawing/2014/main" id="{289D3D7B-35E6-5F48-9B2B-A9245020F051}"/>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A1A307D-CABB-9747-A616-B12E5BEDBCD7}"/>
              </a:ext>
            </a:extLst>
          </p:cNvPr>
          <p:cNvSpPr>
            <a:spLocks noGrp="1"/>
          </p:cNvSpPr>
          <p:nvPr>
            <p:ph type="sldNum" sz="quarter" idx="12"/>
          </p:nvPr>
        </p:nvSpPr>
        <p:spPr/>
        <p:txBody>
          <a:bodyPr/>
          <a:lstStyle>
            <a:lvl1pPr>
              <a:defRPr/>
            </a:lvl1pPr>
          </a:lstStyle>
          <a:p>
            <a:pPr>
              <a:defRPr/>
            </a:pPr>
            <a:fld id="{A12EAED8-281E-FF4A-8CAF-C534155E3676}" type="slidenum">
              <a:rPr lang="en-US"/>
              <a:pPr>
                <a:defRPr/>
              </a:pPr>
              <a:t>‹#›</a:t>
            </a:fld>
            <a:endParaRPr lang="en-US" dirty="0"/>
          </a:p>
        </p:txBody>
      </p:sp>
    </p:spTree>
    <p:extLst>
      <p:ext uri="{BB962C8B-B14F-4D97-AF65-F5344CB8AC3E}">
        <p14:creationId xmlns:p14="http://schemas.microsoft.com/office/powerpoint/2010/main" val="2116493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D3DBD-E2FF-7F41-893F-F50FB54E5438}"/>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B463EE5-A3BF-3142-AC44-AF517ED772A0}"/>
              </a:ext>
            </a:extLst>
          </p:cNvPr>
          <p:cNvSpPr>
            <a:spLocks noGrp="1"/>
          </p:cNvSpPr>
          <p:nvPr>
            <p:ph type="dt" sz="half" idx="10"/>
          </p:nvPr>
        </p:nvSpPr>
        <p:spPr/>
        <p:txBody>
          <a:bodyPr/>
          <a:lstStyle>
            <a:lvl1pPr>
              <a:defRPr/>
            </a:lvl1pPr>
          </a:lstStyle>
          <a:p>
            <a:pPr>
              <a:defRPr/>
            </a:pPr>
            <a:fld id="{12D0088B-2ABF-5F43-8ABE-DEE1427227EA}" type="datetimeFigureOut">
              <a:rPr lang="en-US"/>
              <a:pPr>
                <a:defRPr/>
              </a:pPr>
              <a:t>12/10/18</a:t>
            </a:fld>
            <a:endParaRPr lang="en-US" dirty="0"/>
          </a:p>
        </p:txBody>
      </p:sp>
      <p:sp>
        <p:nvSpPr>
          <p:cNvPr id="4" name="Footer Placeholder 4">
            <a:extLst>
              <a:ext uri="{FF2B5EF4-FFF2-40B4-BE49-F238E27FC236}">
                <a16:creationId xmlns:a16="http://schemas.microsoft.com/office/drawing/2014/main" id="{C9BE3372-0F00-E245-A328-A69DBC15B3C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A2F4F8-CBC3-EA4B-AFAA-901B780D75C0}"/>
              </a:ext>
            </a:extLst>
          </p:cNvPr>
          <p:cNvSpPr>
            <a:spLocks noGrp="1"/>
          </p:cNvSpPr>
          <p:nvPr>
            <p:ph type="sldNum" sz="quarter" idx="12"/>
          </p:nvPr>
        </p:nvSpPr>
        <p:spPr/>
        <p:txBody>
          <a:bodyPr/>
          <a:lstStyle>
            <a:lvl1pPr>
              <a:defRPr/>
            </a:lvl1pPr>
          </a:lstStyle>
          <a:p>
            <a:pPr>
              <a:defRPr/>
            </a:pPr>
            <a:fld id="{DAFE5144-7F0A-AA49-AAA3-49F9F9814B5F}" type="slidenum">
              <a:rPr lang="en-US"/>
              <a:pPr>
                <a:defRPr/>
              </a:pPr>
              <a:t>‹#›</a:t>
            </a:fld>
            <a:endParaRPr lang="en-US" dirty="0"/>
          </a:p>
        </p:txBody>
      </p:sp>
    </p:spTree>
    <p:extLst>
      <p:ext uri="{BB962C8B-B14F-4D97-AF65-F5344CB8AC3E}">
        <p14:creationId xmlns:p14="http://schemas.microsoft.com/office/powerpoint/2010/main" val="2673185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515120E-292B-724D-9661-D7508906360D}"/>
              </a:ext>
            </a:extLst>
          </p:cNvPr>
          <p:cNvSpPr>
            <a:spLocks noGrp="1"/>
          </p:cNvSpPr>
          <p:nvPr>
            <p:ph type="dt" sz="half" idx="10"/>
          </p:nvPr>
        </p:nvSpPr>
        <p:spPr/>
        <p:txBody>
          <a:bodyPr/>
          <a:lstStyle>
            <a:lvl1pPr>
              <a:defRPr/>
            </a:lvl1pPr>
          </a:lstStyle>
          <a:p>
            <a:pPr>
              <a:defRPr/>
            </a:pPr>
            <a:fld id="{0A05A5CA-3D89-3947-AE2A-4734A38D607E}" type="datetimeFigureOut">
              <a:rPr lang="en-US"/>
              <a:pPr>
                <a:defRPr/>
              </a:pPr>
              <a:t>12/10/18</a:t>
            </a:fld>
            <a:endParaRPr lang="en-US" dirty="0"/>
          </a:p>
        </p:txBody>
      </p:sp>
      <p:sp>
        <p:nvSpPr>
          <p:cNvPr id="3" name="Footer Placeholder 4">
            <a:extLst>
              <a:ext uri="{FF2B5EF4-FFF2-40B4-BE49-F238E27FC236}">
                <a16:creationId xmlns:a16="http://schemas.microsoft.com/office/drawing/2014/main" id="{B91F1588-88E8-7344-B49A-BB731BC2A4D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2055FBAF-0A57-E346-BA68-CB39E556E8F2}"/>
              </a:ext>
            </a:extLst>
          </p:cNvPr>
          <p:cNvSpPr>
            <a:spLocks noGrp="1"/>
          </p:cNvSpPr>
          <p:nvPr>
            <p:ph type="sldNum" sz="quarter" idx="12"/>
          </p:nvPr>
        </p:nvSpPr>
        <p:spPr/>
        <p:txBody>
          <a:bodyPr/>
          <a:lstStyle>
            <a:lvl1pPr>
              <a:defRPr/>
            </a:lvl1pPr>
          </a:lstStyle>
          <a:p>
            <a:pPr>
              <a:defRPr/>
            </a:pPr>
            <a:fld id="{F416B6D8-8425-A140-88E6-401E0AE84792}" type="slidenum">
              <a:rPr lang="en-US"/>
              <a:pPr>
                <a:defRPr/>
              </a:pPr>
              <a:t>‹#›</a:t>
            </a:fld>
            <a:endParaRPr lang="en-US" dirty="0"/>
          </a:p>
        </p:txBody>
      </p:sp>
    </p:spTree>
    <p:extLst>
      <p:ext uri="{BB962C8B-B14F-4D97-AF65-F5344CB8AC3E}">
        <p14:creationId xmlns:p14="http://schemas.microsoft.com/office/powerpoint/2010/main" val="1994908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6EE6-2B43-FA40-BC25-43FA046D5B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1AB847-DD63-D145-8FB6-C9FC7D90A2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D91B3-20E5-D348-A3EE-D2B9624E9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1C572CA5-EAEC-EF40-A1E6-FAA6AC944D11}"/>
              </a:ext>
            </a:extLst>
          </p:cNvPr>
          <p:cNvSpPr>
            <a:spLocks noGrp="1"/>
          </p:cNvSpPr>
          <p:nvPr>
            <p:ph type="dt" sz="half" idx="10"/>
          </p:nvPr>
        </p:nvSpPr>
        <p:spPr/>
        <p:txBody>
          <a:bodyPr/>
          <a:lstStyle>
            <a:lvl1pPr>
              <a:defRPr/>
            </a:lvl1pPr>
          </a:lstStyle>
          <a:p>
            <a:pPr>
              <a:defRPr/>
            </a:pPr>
            <a:fld id="{4571FD23-E844-5148-8FA3-5A55F0B95129}" type="datetimeFigureOut">
              <a:rPr lang="en-US"/>
              <a:pPr>
                <a:defRPr/>
              </a:pPr>
              <a:t>12/10/18</a:t>
            </a:fld>
            <a:endParaRPr lang="en-US" dirty="0"/>
          </a:p>
        </p:txBody>
      </p:sp>
      <p:sp>
        <p:nvSpPr>
          <p:cNvPr id="6" name="Footer Placeholder 4">
            <a:extLst>
              <a:ext uri="{FF2B5EF4-FFF2-40B4-BE49-F238E27FC236}">
                <a16:creationId xmlns:a16="http://schemas.microsoft.com/office/drawing/2014/main" id="{DE41D339-12DF-EC4F-A39B-F07ABCCC22F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82FE85F-7A81-094A-BD11-4A15706C6104}"/>
              </a:ext>
            </a:extLst>
          </p:cNvPr>
          <p:cNvSpPr>
            <a:spLocks noGrp="1"/>
          </p:cNvSpPr>
          <p:nvPr>
            <p:ph type="sldNum" sz="quarter" idx="12"/>
          </p:nvPr>
        </p:nvSpPr>
        <p:spPr/>
        <p:txBody>
          <a:bodyPr/>
          <a:lstStyle>
            <a:lvl1pPr>
              <a:defRPr/>
            </a:lvl1pPr>
          </a:lstStyle>
          <a:p>
            <a:pPr>
              <a:defRPr/>
            </a:pPr>
            <a:fld id="{CEC86221-8074-EB4C-8E59-F986B62554D8}" type="slidenum">
              <a:rPr lang="en-US"/>
              <a:pPr>
                <a:defRPr/>
              </a:pPr>
              <a:t>‹#›</a:t>
            </a:fld>
            <a:endParaRPr lang="en-US" dirty="0"/>
          </a:p>
        </p:txBody>
      </p:sp>
    </p:spTree>
    <p:extLst>
      <p:ext uri="{BB962C8B-B14F-4D97-AF65-F5344CB8AC3E}">
        <p14:creationId xmlns:p14="http://schemas.microsoft.com/office/powerpoint/2010/main" val="1586783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62D87-D1F0-A14F-818C-EBF5C057DF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1386C6-C3E1-6F4D-B58F-FC23B943E86A}"/>
              </a:ext>
            </a:extLst>
          </p:cNvPr>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a:extLst>
              <a:ext uri="{FF2B5EF4-FFF2-40B4-BE49-F238E27FC236}">
                <a16:creationId xmlns:a16="http://schemas.microsoft.com/office/drawing/2014/main" id="{ADD34A55-9605-AB45-8217-3DA9576096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8A4E9D05-946A-E043-B72C-F6D65266E347}"/>
              </a:ext>
            </a:extLst>
          </p:cNvPr>
          <p:cNvSpPr>
            <a:spLocks noGrp="1"/>
          </p:cNvSpPr>
          <p:nvPr>
            <p:ph type="dt" sz="half" idx="10"/>
          </p:nvPr>
        </p:nvSpPr>
        <p:spPr/>
        <p:txBody>
          <a:bodyPr/>
          <a:lstStyle>
            <a:lvl1pPr>
              <a:defRPr/>
            </a:lvl1pPr>
          </a:lstStyle>
          <a:p>
            <a:pPr>
              <a:defRPr/>
            </a:pPr>
            <a:fld id="{DE74725A-E616-5F47-861B-336A63311CB3}" type="datetimeFigureOut">
              <a:rPr lang="en-US"/>
              <a:pPr>
                <a:defRPr/>
              </a:pPr>
              <a:t>12/10/18</a:t>
            </a:fld>
            <a:endParaRPr lang="en-US" dirty="0"/>
          </a:p>
        </p:txBody>
      </p:sp>
      <p:sp>
        <p:nvSpPr>
          <p:cNvPr id="6" name="Footer Placeholder 4">
            <a:extLst>
              <a:ext uri="{FF2B5EF4-FFF2-40B4-BE49-F238E27FC236}">
                <a16:creationId xmlns:a16="http://schemas.microsoft.com/office/drawing/2014/main" id="{802FA296-1D07-7243-9369-86CDD1AC6B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148466E-2213-1D46-BE83-E6A428404161}"/>
              </a:ext>
            </a:extLst>
          </p:cNvPr>
          <p:cNvSpPr>
            <a:spLocks noGrp="1"/>
          </p:cNvSpPr>
          <p:nvPr>
            <p:ph type="sldNum" sz="quarter" idx="12"/>
          </p:nvPr>
        </p:nvSpPr>
        <p:spPr/>
        <p:txBody>
          <a:bodyPr/>
          <a:lstStyle>
            <a:lvl1pPr>
              <a:defRPr/>
            </a:lvl1pPr>
          </a:lstStyle>
          <a:p>
            <a:pPr>
              <a:defRPr/>
            </a:pPr>
            <a:fld id="{859F9FF6-8068-2E4B-9364-99A302A42333}" type="slidenum">
              <a:rPr lang="en-US"/>
              <a:pPr>
                <a:defRPr/>
              </a:pPr>
              <a:t>‹#›</a:t>
            </a:fld>
            <a:endParaRPr lang="en-US" dirty="0"/>
          </a:p>
        </p:txBody>
      </p:sp>
    </p:spTree>
    <p:extLst>
      <p:ext uri="{BB962C8B-B14F-4D97-AF65-F5344CB8AC3E}">
        <p14:creationId xmlns:p14="http://schemas.microsoft.com/office/powerpoint/2010/main" val="1163650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C703C6-7643-AC48-9570-FB329ED6EC73}"/>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5D170A-0092-8D40-AF17-5B87DABAD8F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A485F3F6-2BE7-6F46-9AB4-B5F8CB525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76A0F736-6676-0A42-B3B7-C838AC89C51C}" type="datetimeFigureOut">
              <a:rPr lang="en-US"/>
              <a:pPr>
                <a:defRPr/>
              </a:pPr>
              <a:t>12/10/18</a:t>
            </a:fld>
            <a:endParaRPr lang="en-US" dirty="0"/>
          </a:p>
        </p:txBody>
      </p:sp>
      <p:sp>
        <p:nvSpPr>
          <p:cNvPr id="5" name="Footer Placeholder 4">
            <a:extLst>
              <a:ext uri="{FF2B5EF4-FFF2-40B4-BE49-F238E27FC236}">
                <a16:creationId xmlns:a16="http://schemas.microsoft.com/office/drawing/2014/main" id="{502AE28F-42A9-4F43-AC7B-973FEF8145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dirty="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798C91F-FDD6-6743-9564-332283A1D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6F86D06D-A2B3-4E4A-959C-BF3102B5E9EC}"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gif"/><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27.jpe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mailto:Ge.Peng@noaa.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hyperlink" Target="mailto:dkondras@atmos.ucla.edu"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hyperlink" Target="http://research.atmos.ucla.edu/tcd/dkondras/Arctic_Sea_Ice.html"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mailto:mitchell.bushuk@noaa.gov" TargetMode="External"/><Relationship Id="rId2" Type="http://schemas.openxmlformats.org/officeDocument/2006/relationships/image" Target="../media/image4.emf"/><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randy@uvic.ca" TargetMode="Externa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ubtitle 2">
            <a:extLst>
              <a:ext uri="{FF2B5EF4-FFF2-40B4-BE49-F238E27FC236}">
                <a16:creationId xmlns:a16="http://schemas.microsoft.com/office/drawing/2014/main" id="{16106FD7-C00D-5045-B9C2-A3304EA993A1}"/>
              </a:ext>
            </a:extLst>
          </p:cNvPr>
          <p:cNvSpPr>
            <a:spLocks noGrp="1" noChangeArrowheads="1"/>
          </p:cNvSpPr>
          <p:nvPr>
            <p:ph type="subTitle" idx="1"/>
          </p:nvPr>
        </p:nvSpPr>
        <p:spPr>
          <a:xfrm>
            <a:off x="314037" y="1106557"/>
            <a:ext cx="4441933" cy="481146"/>
          </a:xfrm>
          <a:ln w="12700"/>
        </p:spPr>
        <p:txBody>
          <a:bodyPr anchor="ctr"/>
          <a:lstStyle/>
          <a:p>
            <a:pPr marL="137160" lvl="2" algn="l" eaLnBrk="1" hangingPunct="1">
              <a:spcBef>
                <a:spcPts val="600"/>
              </a:spcBef>
              <a:spcAft>
                <a:spcPts val="600"/>
              </a:spcAft>
              <a:defRPr/>
            </a:pPr>
            <a:r>
              <a:rPr lang="en-US" altLang="en-US" sz="2800" b="1" dirty="0">
                <a:solidFill>
                  <a:schemeClr val="accent5">
                    <a:lumMod val="75000"/>
                  </a:schemeClr>
                </a:solidFill>
                <a:latin typeface="Arial" panose="020B0604020202020204" pitchFamily="34" charset="0"/>
                <a:cs typeface="Arial" panose="020B0604020202020204" pitchFamily="34" charset="0"/>
              </a:rPr>
              <a:t>Order of Presentations</a:t>
            </a:r>
            <a:endParaRPr lang="en-US" altLang="en-US" sz="2800" dirty="0">
              <a:solidFill>
                <a:schemeClr val="accent5">
                  <a:lumMod val="75000"/>
                </a:schemeClr>
              </a:solidFill>
              <a:latin typeface="Arial" panose="020B0604020202020204" pitchFamily="34" charset="0"/>
              <a:cs typeface="Arial" panose="020B0604020202020204" pitchFamily="34" charset="0"/>
            </a:endParaRPr>
          </a:p>
        </p:txBody>
      </p:sp>
      <p:sp>
        <p:nvSpPr>
          <p:cNvPr id="14338" name="TextBox 3">
            <a:extLst>
              <a:ext uri="{FF2B5EF4-FFF2-40B4-BE49-F238E27FC236}">
                <a16:creationId xmlns:a16="http://schemas.microsoft.com/office/drawing/2014/main" id="{6733FB9E-BBA0-A14B-B64F-1745E0F2917D}"/>
              </a:ext>
            </a:extLst>
          </p:cNvPr>
          <p:cNvSpPr txBox="1">
            <a:spLocks noChangeArrowheads="1"/>
          </p:cNvSpPr>
          <p:nvPr/>
        </p:nvSpPr>
        <p:spPr bwMode="auto">
          <a:xfrm>
            <a:off x="1093788" y="157163"/>
            <a:ext cx="10004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dirty="0">
                <a:solidFill>
                  <a:srgbClr val="6983BD"/>
                </a:solidFill>
                <a:latin typeface="Arial" panose="020B0604020202020204" pitchFamily="34" charset="0"/>
                <a:ea typeface="Verdana" panose="020B0604030504040204" pitchFamily="34" charset="0"/>
                <a:cs typeface="Arial" panose="020B0604020202020204" pitchFamily="34" charset="0"/>
              </a:rPr>
              <a:t>SIPN2 AGU Meeting 2018: Community Round-Robin </a:t>
            </a:r>
          </a:p>
        </p:txBody>
      </p:sp>
      <p:pic>
        <p:nvPicPr>
          <p:cNvPr id="14340" name="Picture 15">
            <a:extLst>
              <a:ext uri="{FF2B5EF4-FFF2-40B4-BE49-F238E27FC236}">
                <a16:creationId xmlns:a16="http://schemas.microsoft.com/office/drawing/2014/main" id="{97600E23-851C-DD46-9135-0954C40AB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AAB687F-15F6-994B-85EC-E0457AFDB31F}"/>
              </a:ext>
            </a:extLst>
          </p:cNvPr>
          <p:cNvCxnSpPr/>
          <p:nvPr/>
        </p:nvCxnSpPr>
        <p:spPr>
          <a:xfrm flipV="1">
            <a:off x="0" y="868363"/>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4344" name="TextBox 5">
            <a:extLst>
              <a:ext uri="{FF2B5EF4-FFF2-40B4-BE49-F238E27FC236}">
                <a16:creationId xmlns:a16="http://schemas.microsoft.com/office/drawing/2014/main" id="{155862D2-932B-A945-9DD2-5096D11A337F}"/>
              </a:ext>
            </a:extLst>
          </p:cNvPr>
          <p:cNvSpPr txBox="1">
            <a:spLocks noChangeArrowheads="1"/>
          </p:cNvSpPr>
          <p:nvPr/>
        </p:nvSpPr>
        <p:spPr bwMode="auto">
          <a:xfrm>
            <a:off x="8005763" y="685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
        <p:nvSpPr>
          <p:cNvPr id="2" name="Rectangle 1">
            <a:extLst>
              <a:ext uri="{FF2B5EF4-FFF2-40B4-BE49-F238E27FC236}">
                <a16:creationId xmlns:a16="http://schemas.microsoft.com/office/drawing/2014/main" id="{BBCF598C-4D80-9D4C-AD56-08140B973B4B}"/>
              </a:ext>
            </a:extLst>
          </p:cNvPr>
          <p:cNvSpPr/>
          <p:nvPr/>
        </p:nvSpPr>
        <p:spPr>
          <a:xfrm>
            <a:off x="1490133" y="1587703"/>
            <a:ext cx="9855200" cy="5170646"/>
          </a:xfrm>
          <a:prstGeom prst="rect">
            <a:avLst/>
          </a:prstGeom>
        </p:spPr>
        <p:txBody>
          <a:bodyPr wrap="square">
            <a:spAutoFit/>
          </a:bodyPr>
          <a:lstStyle/>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NSIDC-CDR data 			Ge Peng</a:t>
            </a: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Sea ice melt/freeze 			Angela Bliss</a:t>
            </a: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ea typeface="ＭＳ Ｐゴシック" panose="020B0600070205080204" pitchFamily="34" charset="-128"/>
                <a:cs typeface="Arial" panose="020B0604020202020204" pitchFamily="34" charset="0"/>
              </a:rPr>
              <a:t>Statistical Modeling			Dmitri </a:t>
            </a:r>
            <a:r>
              <a:rPr lang="en-US" altLang="en-US" sz="2400" b="1" dirty="0" err="1">
                <a:solidFill>
                  <a:schemeClr val="accent5">
                    <a:lumMod val="75000"/>
                  </a:schemeClr>
                </a:solidFill>
                <a:latin typeface="Arial" panose="020B0604020202020204" pitchFamily="34" charset="0"/>
                <a:ea typeface="ＭＳ Ｐゴシック" panose="020B0600070205080204" pitchFamily="34" charset="-128"/>
                <a:cs typeface="Arial" panose="020B0604020202020204" pitchFamily="34" charset="0"/>
              </a:rPr>
              <a:t>Kondrashov</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GFDL Models				Mitch </a:t>
            </a:r>
            <a:r>
              <a:rPr lang="en-US" altLang="en-US" sz="2400" b="1" dirty="0" err="1">
                <a:solidFill>
                  <a:schemeClr val="accent5">
                    <a:lumMod val="75000"/>
                  </a:schemeClr>
                </a:solidFill>
                <a:latin typeface="Arial" panose="020B0604020202020204" pitchFamily="34" charset="0"/>
                <a:cs typeface="Arial" panose="020B0604020202020204" pitchFamily="34" charset="0"/>
              </a:rPr>
              <a:t>Bushuk</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NASA0 GMAO				Andrea </a:t>
            </a:r>
            <a:r>
              <a:rPr lang="en-US" altLang="en-US" sz="2400" b="1" dirty="0" err="1">
                <a:solidFill>
                  <a:schemeClr val="accent5">
                    <a:lumMod val="75000"/>
                  </a:schemeClr>
                </a:solidFill>
                <a:latin typeface="Arial" panose="020B0604020202020204" pitchFamily="34" charset="0"/>
                <a:cs typeface="Arial" panose="020B0604020202020204" pitchFamily="34" charset="0"/>
              </a:rPr>
              <a:t>Molod</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Melt-pond				Randy </a:t>
            </a:r>
            <a:r>
              <a:rPr lang="en-US" altLang="en-US" sz="2400" b="1" dirty="0" err="1">
                <a:solidFill>
                  <a:schemeClr val="accent5">
                    <a:lumMod val="75000"/>
                  </a:schemeClr>
                </a:solidFill>
                <a:latin typeface="Arial" panose="020B0604020202020204" pitchFamily="34" charset="0"/>
                <a:cs typeface="Arial" panose="020B0604020202020204" pitchFamily="34" charset="0"/>
              </a:rPr>
              <a:t>Scharien</a:t>
            </a:r>
            <a:r>
              <a:rPr lang="en-US" altLang="en-US" sz="2400" b="1" dirty="0">
                <a:solidFill>
                  <a:schemeClr val="accent5">
                    <a:lumMod val="75000"/>
                  </a:schemeClr>
                </a:solidFill>
                <a:latin typeface="Arial" panose="020B0604020202020204" pitchFamily="34" charset="0"/>
                <a:cs typeface="Arial" panose="020B0604020202020204" pitchFamily="34" charset="0"/>
              </a:rPr>
              <a:t> </a:t>
            </a: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UW SiPN2 portal			</a:t>
            </a:r>
            <a:r>
              <a:rPr lang="en-US" altLang="en-US" sz="2400" b="1" dirty="0" err="1">
                <a:solidFill>
                  <a:schemeClr val="accent5">
                    <a:lumMod val="75000"/>
                  </a:schemeClr>
                </a:solidFill>
                <a:latin typeface="Arial" panose="020B0604020202020204" pitchFamily="34" charset="0"/>
                <a:cs typeface="Arial" panose="020B0604020202020204" pitchFamily="34" charset="0"/>
              </a:rPr>
              <a:t>Nic</a:t>
            </a:r>
            <a:r>
              <a:rPr lang="en-US" altLang="en-US" sz="2400" b="1" dirty="0">
                <a:solidFill>
                  <a:schemeClr val="accent5">
                    <a:lumMod val="75000"/>
                  </a:schemeClr>
                </a:solidFill>
                <a:latin typeface="Arial" panose="020B0604020202020204" pitchFamily="34" charset="0"/>
                <a:cs typeface="Arial" panose="020B0604020202020204" pitchFamily="34" charset="0"/>
              </a:rPr>
              <a:t> </a:t>
            </a:r>
            <a:r>
              <a:rPr lang="en-US" altLang="en-US" sz="2400" b="1" dirty="0" err="1">
                <a:solidFill>
                  <a:schemeClr val="accent5">
                    <a:lumMod val="75000"/>
                  </a:schemeClr>
                </a:solidFill>
                <a:latin typeface="Arial" panose="020B0604020202020204" pitchFamily="34" charset="0"/>
                <a:cs typeface="Arial" panose="020B0604020202020204" pitchFamily="34" charset="0"/>
              </a:rPr>
              <a:t>Wayand</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THINICE					Cecilia </a:t>
            </a:r>
            <a:r>
              <a:rPr lang="en-US" altLang="en-US" sz="2400" b="1" dirty="0" err="1">
                <a:solidFill>
                  <a:schemeClr val="accent5">
                    <a:lumMod val="75000"/>
                  </a:schemeClr>
                </a:solidFill>
                <a:latin typeface="Arial" panose="020B0604020202020204" pitchFamily="34" charset="0"/>
                <a:cs typeface="Arial" panose="020B0604020202020204" pitchFamily="34" charset="0"/>
              </a:rPr>
              <a:t>Bitz</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AWI APPLICATE			Luisa </a:t>
            </a:r>
            <a:r>
              <a:rPr lang="en-US" altLang="en-US" sz="2400" b="1" dirty="0" err="1">
                <a:solidFill>
                  <a:schemeClr val="accent5">
                    <a:lumMod val="75000"/>
                  </a:schemeClr>
                </a:solidFill>
                <a:latin typeface="Arial" panose="020B0604020202020204" pitchFamily="34" charset="0"/>
                <a:cs typeface="Arial" panose="020B0604020202020204" pitchFamily="34" charset="0"/>
              </a:rPr>
              <a:t>Cristini</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a:p>
            <a:pPr marL="594360" lvl="2" indent="-457200" eaLnBrk="1" hangingPunct="1">
              <a:spcBef>
                <a:spcPts val="600"/>
              </a:spcBef>
              <a:spcAft>
                <a:spcPts val="600"/>
              </a:spcAft>
              <a:buFont typeface="+mj-lt"/>
              <a:buAutoNum type="arabicPeriod"/>
              <a:defRPr/>
            </a:pPr>
            <a:r>
              <a:rPr lang="en-US" altLang="en-US" sz="2400" b="1" dirty="0">
                <a:solidFill>
                  <a:schemeClr val="accent5">
                    <a:lumMod val="75000"/>
                  </a:schemeClr>
                </a:solidFill>
                <a:latin typeface="Arial" panose="020B0604020202020204" pitchFamily="34" charset="0"/>
                <a:cs typeface="Arial" panose="020B0604020202020204" pitchFamily="34" charset="0"/>
              </a:rPr>
              <a:t>PMEL/UW </a:t>
            </a:r>
            <a:r>
              <a:rPr lang="en-US" altLang="en-US" sz="2400" b="1" dirty="0" err="1">
                <a:solidFill>
                  <a:schemeClr val="accent5">
                    <a:lumMod val="75000"/>
                  </a:schemeClr>
                </a:solidFill>
                <a:latin typeface="Arial" panose="020B0604020202020204" pitchFamily="34" charset="0"/>
                <a:cs typeface="Arial" panose="020B0604020202020204" pitchFamily="34" charset="0"/>
              </a:rPr>
              <a:t>Saildrons</a:t>
            </a:r>
            <a:r>
              <a:rPr lang="en-US" altLang="en-US" sz="2400" b="1" dirty="0">
                <a:solidFill>
                  <a:schemeClr val="accent5">
                    <a:lumMod val="75000"/>
                  </a:schemeClr>
                </a:solidFill>
                <a:latin typeface="Arial" panose="020B0604020202020204" pitchFamily="34" charset="0"/>
                <a:cs typeface="Arial" panose="020B0604020202020204" pitchFamily="34" charset="0"/>
              </a:rPr>
              <a:t>			Calvin </a:t>
            </a:r>
            <a:r>
              <a:rPr lang="en-US" altLang="en-US" sz="2400" b="1" dirty="0" err="1">
                <a:solidFill>
                  <a:schemeClr val="accent5">
                    <a:lumMod val="75000"/>
                  </a:schemeClr>
                </a:solidFill>
                <a:latin typeface="Arial" panose="020B0604020202020204" pitchFamily="34" charset="0"/>
                <a:cs typeface="Arial" panose="020B0604020202020204" pitchFamily="34" charset="0"/>
              </a:rPr>
              <a:t>Mordy</a:t>
            </a:r>
            <a:endParaRPr lang="en-US" altLang="en-US" sz="2400" b="1" dirty="0">
              <a:solidFill>
                <a:schemeClr val="accent5">
                  <a:lumMod val="7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98" name="TextBox 3">
            <a:extLst>
              <a:ext uri="{FF2B5EF4-FFF2-40B4-BE49-F238E27FC236}">
                <a16:creationId xmlns:a16="http://schemas.microsoft.com/office/drawing/2014/main" id="{86287BDE-CCBC-B245-BC97-B159B5AB24C6}"/>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pic>
        <p:nvPicPr>
          <p:cNvPr id="4099" name="Picture 15">
            <a:extLst>
              <a:ext uri="{FF2B5EF4-FFF2-40B4-BE49-F238E27FC236}">
                <a16:creationId xmlns:a16="http://schemas.microsoft.com/office/drawing/2014/main" id="{6A64FFFF-6277-8749-A105-A9F4FDBCB7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1F7470A-B721-F849-BD65-89A6858973FE}"/>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101" name="Google Shape;70;p15">
            <a:extLst>
              <a:ext uri="{FF2B5EF4-FFF2-40B4-BE49-F238E27FC236}">
                <a16:creationId xmlns:a16="http://schemas.microsoft.com/office/drawing/2014/main" id="{F79D43D8-F098-364C-86D1-5AE5EC9CDA05}"/>
              </a:ext>
            </a:extLst>
          </p:cNvPr>
          <p:cNvSpPr txBox="1">
            <a:spLocks/>
          </p:cNvSpPr>
          <p:nvPr/>
        </p:nvSpPr>
        <p:spPr bwMode="auto">
          <a:xfrm>
            <a:off x="80963" y="933450"/>
            <a:ext cx="4087812"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r>
              <a:rPr lang="en-US" altLang="en-US" sz="3600" b="1">
                <a:solidFill>
                  <a:schemeClr val="bg1"/>
                </a:solidFill>
                <a:latin typeface="Calibri Light" panose="020F0302020204030204" pitchFamily="34" charset="0"/>
              </a:rPr>
              <a:t>Example: </a:t>
            </a:r>
          </a:p>
          <a:p>
            <a:pPr algn="ctr" eaLnBrk="1" hangingPunct="1">
              <a:spcBef>
                <a:spcPct val="0"/>
              </a:spcBef>
              <a:buFontTx/>
              <a:buNone/>
            </a:pPr>
            <a:r>
              <a:rPr lang="en-US" altLang="en-US" sz="3600" b="1">
                <a:solidFill>
                  <a:schemeClr val="bg1"/>
                </a:solidFill>
                <a:latin typeface="Calibri Light" panose="020F0302020204030204" pitchFamily="34" charset="0"/>
              </a:rPr>
              <a:t>Forecast Skill </a:t>
            </a:r>
          </a:p>
          <a:p>
            <a:pPr algn="ctr" eaLnBrk="1" hangingPunct="1">
              <a:spcBef>
                <a:spcPct val="0"/>
              </a:spcBef>
              <a:buFontTx/>
              <a:buNone/>
            </a:pPr>
            <a:r>
              <a:rPr lang="en-US" altLang="en-US" sz="3600" b="1">
                <a:solidFill>
                  <a:schemeClr val="bg1"/>
                </a:solidFill>
                <a:latin typeface="Calibri Light" panose="020F0302020204030204" pitchFamily="34" charset="0"/>
              </a:rPr>
              <a:t>vs. Lead time</a:t>
            </a:r>
          </a:p>
        </p:txBody>
      </p:sp>
      <p:sp>
        <p:nvSpPr>
          <p:cNvPr id="6" name="Google Shape;71;p15">
            <a:extLst>
              <a:ext uri="{FF2B5EF4-FFF2-40B4-BE49-F238E27FC236}">
                <a16:creationId xmlns:a16="http://schemas.microsoft.com/office/drawing/2014/main" id="{90507001-FF7A-EF46-99AD-3F97F4D1E096}"/>
              </a:ext>
            </a:extLst>
          </p:cNvPr>
          <p:cNvSpPr txBox="1">
            <a:spLocks/>
          </p:cNvSpPr>
          <p:nvPr/>
        </p:nvSpPr>
        <p:spPr bwMode="auto">
          <a:xfrm>
            <a:off x="225425" y="2530475"/>
            <a:ext cx="37988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lIns="91425" tIns="91425" rIns="91425" bIns="91425"/>
          <a:lstStyle>
            <a:lvl1pPr marL="0" indent="0" algn="ctr" rtl="0" fontAlgn="base">
              <a:lnSpc>
                <a:spcPct val="90000"/>
              </a:lnSpc>
              <a:spcBef>
                <a:spcPts val="1000"/>
              </a:spcBef>
              <a:spcAft>
                <a:spcPct val="0"/>
              </a:spcAft>
              <a:buFont typeface="Arial" charset="0"/>
              <a:buNone/>
              <a:defRPr sz="2400" kern="1200">
                <a:solidFill>
                  <a:schemeClr val="tx1"/>
                </a:solidFill>
                <a:latin typeface="+mn-lt"/>
                <a:ea typeface="+mn-ea"/>
                <a:cs typeface="+mn-cs"/>
              </a:defRPr>
            </a:lvl1pPr>
            <a:lvl2pPr marL="457200" indent="0" algn="ctr" rtl="0" fontAlgn="base">
              <a:lnSpc>
                <a:spcPct val="90000"/>
              </a:lnSpc>
              <a:spcBef>
                <a:spcPts val="500"/>
              </a:spcBef>
              <a:spcAft>
                <a:spcPct val="0"/>
              </a:spcAft>
              <a:buFont typeface="Arial"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 indent="-228600" algn="l" eaLnBrk="1" hangingPunct="1">
              <a:spcBef>
                <a:spcPts val="0"/>
              </a:spcBef>
              <a:spcAft>
                <a:spcPts val="0"/>
              </a:spcAft>
              <a:buClr>
                <a:srgbClr val="FFFFFF"/>
              </a:buClr>
              <a:buSzPts val="1800"/>
              <a:buFont typeface="Arial" charset="0"/>
              <a:buChar char="●"/>
              <a:defRPr/>
            </a:pPr>
            <a:r>
              <a:rPr lang="en-US" sz="2800" dirty="0">
                <a:solidFill>
                  <a:srgbClr val="FFFFFF"/>
                </a:solidFill>
              </a:rPr>
              <a:t>Large range in Initialized Skill</a:t>
            </a:r>
          </a:p>
          <a:p>
            <a:pPr marL="57150" indent="-228600" algn="l" eaLnBrk="1" hangingPunct="1">
              <a:spcBef>
                <a:spcPts val="0"/>
              </a:spcBef>
              <a:spcAft>
                <a:spcPts val="0"/>
              </a:spcAft>
              <a:buClr>
                <a:srgbClr val="FFFFFF"/>
              </a:buClr>
              <a:buSzPts val="1800"/>
              <a:buFont typeface="Arial" charset="0"/>
              <a:buChar char="●"/>
              <a:defRPr/>
            </a:pPr>
            <a:endParaRPr lang="en-US" sz="2800" dirty="0">
              <a:solidFill>
                <a:srgbClr val="FFFFFF"/>
              </a:solidFill>
            </a:endParaRPr>
          </a:p>
          <a:p>
            <a:pPr marL="57150" indent="-228600" algn="l" eaLnBrk="1" hangingPunct="1">
              <a:spcBef>
                <a:spcPts val="0"/>
              </a:spcBef>
              <a:spcAft>
                <a:spcPts val="0"/>
              </a:spcAft>
              <a:buClr>
                <a:srgbClr val="FFFFFF"/>
              </a:buClr>
              <a:buSzPts val="1800"/>
              <a:buFont typeface="Arial" charset="0"/>
              <a:buChar char="●"/>
              <a:defRPr/>
            </a:pPr>
            <a:r>
              <a:rPr lang="en-US" sz="2800" dirty="0">
                <a:solidFill>
                  <a:srgbClr val="FFFFFF"/>
                </a:solidFill>
              </a:rPr>
              <a:t>MME Skillful out to 21 weeks</a:t>
            </a:r>
          </a:p>
          <a:p>
            <a:pPr marL="57150" indent="-228600" algn="l" eaLnBrk="1" hangingPunct="1">
              <a:spcBef>
                <a:spcPts val="0"/>
              </a:spcBef>
              <a:spcAft>
                <a:spcPts val="0"/>
              </a:spcAft>
              <a:buClr>
                <a:srgbClr val="FFFFFF"/>
              </a:buClr>
              <a:buSzPts val="1800"/>
              <a:buFont typeface="Arial" charset="0"/>
              <a:buChar char="●"/>
              <a:defRPr/>
            </a:pPr>
            <a:endParaRPr lang="en-US" sz="2800" dirty="0">
              <a:solidFill>
                <a:srgbClr val="FFFFFF"/>
              </a:solidFill>
            </a:endParaRPr>
          </a:p>
          <a:p>
            <a:pPr marL="57150" indent="-228600" algn="l" eaLnBrk="1" hangingPunct="1">
              <a:spcBef>
                <a:spcPts val="0"/>
              </a:spcBef>
              <a:spcAft>
                <a:spcPts val="0"/>
              </a:spcAft>
              <a:buClr>
                <a:srgbClr val="FFFFFF"/>
              </a:buClr>
              <a:buSzPts val="1800"/>
              <a:buFont typeface="Arial" charset="0"/>
              <a:buChar char="●"/>
              <a:defRPr/>
            </a:pPr>
            <a:r>
              <a:rPr lang="en-US" sz="2800" dirty="0">
                <a:solidFill>
                  <a:srgbClr val="FFFFFF"/>
                </a:solidFill>
              </a:rPr>
              <a:t>MME not always the best</a:t>
            </a:r>
          </a:p>
          <a:p>
            <a:pPr algn="l" eaLnBrk="1" hangingPunct="1">
              <a:spcBef>
                <a:spcPts val="1600"/>
              </a:spcBef>
              <a:spcAft>
                <a:spcPts val="1600"/>
              </a:spcAft>
              <a:defRPr/>
            </a:pPr>
            <a:endParaRPr lang="en-US" sz="2800" dirty="0">
              <a:solidFill>
                <a:srgbClr val="FFFFFF"/>
              </a:solidFill>
            </a:endParaRPr>
          </a:p>
        </p:txBody>
      </p:sp>
      <p:pic>
        <p:nvPicPr>
          <p:cNvPr id="4103" name="Google Shape;72;p15">
            <a:extLst>
              <a:ext uri="{FF2B5EF4-FFF2-40B4-BE49-F238E27FC236}">
                <a16:creationId xmlns:a16="http://schemas.microsoft.com/office/drawing/2014/main" id="{1C7AA0F9-56F2-8246-B5DF-0DAEABA5F2E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013" y="893763"/>
            <a:ext cx="7399337"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Google Shape;73;p15">
            <a:extLst>
              <a:ext uri="{FF2B5EF4-FFF2-40B4-BE49-F238E27FC236}">
                <a16:creationId xmlns:a16="http://schemas.microsoft.com/office/drawing/2014/main" id="{D4A8EAFA-FEEE-3B4E-956E-556F02DAE8D1}"/>
              </a:ext>
            </a:extLst>
          </p:cNvPr>
          <p:cNvSpPr txBox="1">
            <a:spLocks noChangeArrowheads="1"/>
          </p:cNvSpPr>
          <p:nvPr/>
        </p:nvSpPr>
        <p:spPr bwMode="auto">
          <a:xfrm>
            <a:off x="9825038" y="6005513"/>
            <a:ext cx="23669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300"/>
              <a:t>Wayand et al. (submitted)</a:t>
            </a:r>
          </a:p>
        </p:txBody>
      </p:sp>
      <p:sp>
        <p:nvSpPr>
          <p:cNvPr id="4105" name="Google Shape;74;p15">
            <a:extLst>
              <a:ext uri="{FF2B5EF4-FFF2-40B4-BE49-F238E27FC236}">
                <a16:creationId xmlns:a16="http://schemas.microsoft.com/office/drawing/2014/main" id="{ECCF001F-8EA8-604C-882C-834469AA0958}"/>
              </a:ext>
            </a:extLst>
          </p:cNvPr>
          <p:cNvSpPr txBox="1">
            <a:spLocks noChangeArrowheads="1"/>
          </p:cNvSpPr>
          <p:nvPr/>
        </p:nvSpPr>
        <p:spPr bwMode="auto">
          <a:xfrm>
            <a:off x="6662738" y="2166938"/>
            <a:ext cx="131445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cs typeface="Calibri" panose="020F0502020204030204" pitchFamily="34" charset="0"/>
                <a:sym typeface="Calibri" panose="020F0502020204030204" pitchFamily="34" charset="0"/>
              </a:rPr>
              <a:t>(WORSE)</a:t>
            </a:r>
          </a:p>
        </p:txBody>
      </p:sp>
      <p:sp>
        <p:nvSpPr>
          <p:cNvPr id="4106" name="Google Shape;75;p15">
            <a:extLst>
              <a:ext uri="{FF2B5EF4-FFF2-40B4-BE49-F238E27FC236}">
                <a16:creationId xmlns:a16="http://schemas.microsoft.com/office/drawing/2014/main" id="{8CF9768A-3281-5A43-84E1-B060BE476B89}"/>
              </a:ext>
            </a:extLst>
          </p:cNvPr>
          <p:cNvSpPr txBox="1">
            <a:spLocks noChangeArrowheads="1"/>
          </p:cNvSpPr>
          <p:nvPr/>
        </p:nvSpPr>
        <p:spPr bwMode="auto">
          <a:xfrm>
            <a:off x="6761163" y="4530725"/>
            <a:ext cx="1316037"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a:cs typeface="Calibri" panose="020F0502020204030204" pitchFamily="34" charset="0"/>
                <a:sym typeface="Calibri" panose="020F0502020204030204" pitchFamily="34" charset="0"/>
              </a:rPr>
              <a:t>(BETTER)</a:t>
            </a:r>
          </a:p>
        </p:txBody>
      </p:sp>
      <p:sp>
        <p:nvSpPr>
          <p:cNvPr id="4107" name="Google Shape;76;p15">
            <a:extLst>
              <a:ext uri="{FF2B5EF4-FFF2-40B4-BE49-F238E27FC236}">
                <a16:creationId xmlns:a16="http://schemas.microsoft.com/office/drawing/2014/main" id="{4D74FBEF-91EF-4442-B60B-680FD57A4F91}"/>
              </a:ext>
            </a:extLst>
          </p:cNvPr>
          <p:cNvSpPr txBox="1">
            <a:spLocks noChangeArrowheads="1"/>
          </p:cNvSpPr>
          <p:nvPr/>
        </p:nvSpPr>
        <p:spPr bwMode="auto">
          <a:xfrm>
            <a:off x="812800" y="6005513"/>
            <a:ext cx="2930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nSpc>
                <a:spcPct val="115000"/>
              </a:lnSpc>
              <a:buClr>
                <a:srgbClr val="000000"/>
              </a:buClr>
              <a:buSzPts val="1100"/>
              <a:buFont typeface="Arial" panose="020B0604020202020204" pitchFamily="34" charset="0"/>
              <a:buNone/>
            </a:pPr>
            <a:r>
              <a:rPr lang="en-US" altLang="en-US">
                <a:solidFill>
                  <a:schemeClr val="bg1"/>
                </a:solidFill>
              </a:rPr>
              <a:t>(January - November 2018)</a:t>
            </a:r>
          </a:p>
          <a:p>
            <a:pPr>
              <a:spcBef>
                <a:spcPts val="1600"/>
              </a:spcBef>
            </a:pPr>
            <a:endParaRPr lang="en-US" altLang="en-US" sz="1200"/>
          </a:p>
        </p:txBody>
      </p:sp>
      <p:sp>
        <p:nvSpPr>
          <p:cNvPr id="4108" name="TextBox 1">
            <a:extLst>
              <a:ext uri="{FF2B5EF4-FFF2-40B4-BE49-F238E27FC236}">
                <a16:creationId xmlns:a16="http://schemas.microsoft.com/office/drawing/2014/main" id="{9ABB6386-0428-EF41-940B-424BB1784A56}"/>
              </a:ext>
            </a:extLst>
          </p:cNvPr>
          <p:cNvSpPr txBox="1">
            <a:spLocks noChangeArrowheads="1"/>
          </p:cNvSpPr>
          <p:nvPr/>
        </p:nvSpPr>
        <p:spPr bwMode="auto">
          <a:xfrm rot="-5400000">
            <a:off x="3371851" y="3113087"/>
            <a:ext cx="1789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400" b="1">
                <a:solidFill>
                  <a:schemeClr val="bg1"/>
                </a:solidFill>
              </a:rPr>
              <a:t>Brier Score</a:t>
            </a:r>
          </a:p>
        </p:txBody>
      </p:sp>
    </p:spTree>
    <p:extLst>
      <p:ext uri="{BB962C8B-B14F-4D97-AF65-F5344CB8AC3E}">
        <p14:creationId xmlns:p14="http://schemas.microsoft.com/office/powerpoint/2010/main" val="369964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529292" y="1222800"/>
            <a:ext cx="3873759" cy="2435063"/>
          </a:xfrm>
          <a:prstGeom prst="rect">
            <a:avLst/>
          </a:prstGeom>
        </p:spPr>
      </p:pic>
      <p:pic>
        <p:nvPicPr>
          <p:cNvPr id="3" name="Picture 2"/>
          <p:cNvPicPr/>
          <p:nvPr/>
        </p:nvPicPr>
        <p:blipFill rotWithShape="1">
          <a:blip r:embed="rId3">
            <a:extLst>
              <a:ext uri="{28A0092B-C50C-407E-A947-70E740481C1C}">
                <a14:useLocalDpi xmlns:a14="http://schemas.microsoft.com/office/drawing/2010/main" val="0"/>
              </a:ext>
            </a:extLst>
          </a:blip>
          <a:srcRect t="26625" b="24768"/>
          <a:stretch/>
        </p:blipFill>
        <p:spPr bwMode="auto">
          <a:xfrm>
            <a:off x="986776" y="4120737"/>
            <a:ext cx="4416275" cy="2403072"/>
          </a:xfrm>
          <a:prstGeom prst="rect">
            <a:avLst/>
          </a:prstGeom>
          <a:ln>
            <a:noFill/>
          </a:ln>
          <a:extLst>
            <a:ext uri="{53640926-AAD7-44D8-BBD7-CCE9431645EC}">
              <a14:shadowObscured xmlns:a14="http://schemas.microsoft.com/office/drawing/2010/main"/>
            </a:ext>
          </a:extLst>
        </p:spPr>
      </p:pic>
      <p:pic>
        <p:nvPicPr>
          <p:cNvPr id="4" name="Picture 3"/>
          <p:cNvPicPr/>
          <p:nvPr/>
        </p:nvPicPr>
        <p:blipFill>
          <a:blip r:embed="rId4"/>
          <a:stretch>
            <a:fillRect/>
          </a:stretch>
        </p:blipFill>
        <p:spPr>
          <a:xfrm>
            <a:off x="7493329" y="3480618"/>
            <a:ext cx="2755075" cy="2722558"/>
          </a:xfrm>
          <a:prstGeom prst="rect">
            <a:avLst/>
          </a:prstGeom>
        </p:spPr>
      </p:pic>
      <p:sp>
        <p:nvSpPr>
          <p:cNvPr id="6" name="TextBox 5"/>
          <p:cNvSpPr txBox="1"/>
          <p:nvPr/>
        </p:nvSpPr>
        <p:spPr>
          <a:xfrm>
            <a:off x="7035993" y="6250607"/>
            <a:ext cx="3990836" cy="369332"/>
          </a:xfrm>
          <a:prstGeom prst="rect">
            <a:avLst/>
          </a:prstGeom>
          <a:noFill/>
        </p:spPr>
        <p:txBody>
          <a:bodyPr wrap="none" rtlCol="0">
            <a:spAutoFit/>
          </a:bodyPr>
          <a:lstStyle/>
          <a:p>
            <a:r>
              <a:rPr lang="en-US" dirty="0"/>
              <a:t>Sea level pressure during a </a:t>
            </a:r>
            <a:r>
              <a:rPr lang="en-US" dirty="0" err="1"/>
              <a:t>vRILE</a:t>
            </a:r>
            <a:r>
              <a:rPr lang="en-US" dirty="0"/>
              <a:t> in 2006</a:t>
            </a:r>
          </a:p>
        </p:txBody>
      </p:sp>
      <p:sp>
        <p:nvSpPr>
          <p:cNvPr id="7" name="TextBox 6"/>
          <p:cNvSpPr txBox="1"/>
          <p:nvPr/>
        </p:nvSpPr>
        <p:spPr>
          <a:xfrm>
            <a:off x="5985162" y="870672"/>
            <a:ext cx="5533901" cy="3139321"/>
          </a:xfrm>
          <a:prstGeom prst="rect">
            <a:avLst/>
          </a:prstGeom>
          <a:noFill/>
        </p:spPr>
        <p:txBody>
          <a:bodyPr wrap="square" rtlCol="0">
            <a:spAutoFit/>
          </a:bodyPr>
          <a:lstStyle/>
          <a:p>
            <a:endParaRPr lang="en-US" dirty="0"/>
          </a:p>
          <a:p>
            <a:pPr marL="342900" indent="-342900">
              <a:buFont typeface="+mj-lt"/>
              <a:buAutoNum type="arabicPeriod"/>
            </a:pPr>
            <a:r>
              <a:rPr lang="en-US" dirty="0"/>
              <a:t>What are the basic dynamics and energetics driving Arctic cyclone evolution?</a:t>
            </a:r>
            <a:endParaRPr lang="en-US" b="0" dirty="0">
              <a:effectLst/>
            </a:endParaRPr>
          </a:p>
          <a:p>
            <a:pPr marL="342900" indent="-342900">
              <a:buFont typeface="+mj-lt"/>
              <a:buAutoNum type="arabicPeriod"/>
            </a:pPr>
            <a:r>
              <a:rPr lang="en-US" dirty="0"/>
              <a:t>How are tropopause polar vortices (TPVs) related to Arctic cyclones? </a:t>
            </a:r>
          </a:p>
          <a:p>
            <a:pPr marL="342900" indent="-342900">
              <a:buFont typeface="+mj-lt"/>
              <a:buAutoNum type="arabicPeriod"/>
            </a:pPr>
            <a:r>
              <a:rPr lang="en-US" dirty="0"/>
              <a:t>Are Very Rapid Ice-Loss Events (</a:t>
            </a:r>
            <a:r>
              <a:rPr lang="en-US" dirty="0" err="1"/>
              <a:t>vRILEs</a:t>
            </a:r>
            <a:r>
              <a:rPr lang="en-US" dirty="0"/>
              <a:t>) primarily caused by Arctic cyclones through ocean waves, ocean upwelling, and atmospheric stresses exerted on relatively thin ice?</a:t>
            </a:r>
            <a:endParaRPr lang="en-US" b="0" dirty="0">
              <a:effectLst/>
            </a:endParaRPr>
          </a:p>
          <a:p>
            <a:br>
              <a:rPr lang="en-US" b="0" dirty="0">
                <a:effectLst/>
              </a:rPr>
            </a:br>
            <a:endParaRPr lang="en-US" dirty="0"/>
          </a:p>
        </p:txBody>
      </p:sp>
      <p:sp>
        <p:nvSpPr>
          <p:cNvPr id="8" name="TextBox 7"/>
          <p:cNvSpPr txBox="1"/>
          <p:nvPr/>
        </p:nvSpPr>
        <p:spPr>
          <a:xfrm>
            <a:off x="765352" y="351131"/>
            <a:ext cx="10844251" cy="400110"/>
          </a:xfrm>
          <a:prstGeom prst="rect">
            <a:avLst/>
          </a:prstGeom>
          <a:noFill/>
        </p:spPr>
        <p:txBody>
          <a:bodyPr wrap="none" rtlCol="0">
            <a:spAutoFit/>
          </a:bodyPr>
          <a:lstStyle/>
          <a:p>
            <a:r>
              <a:rPr lang="en-US" sz="2000" b="1" dirty="0"/>
              <a:t>THINICE is a proposal in preparation for a field program to study Arctic cyclone </a:t>
            </a:r>
            <a:r>
              <a:rPr lang="mr-IN" sz="2000" b="1" dirty="0"/>
              <a:t>–</a:t>
            </a:r>
            <a:r>
              <a:rPr lang="en-US" sz="2000" b="1" dirty="0"/>
              <a:t> sea ice interactions </a:t>
            </a:r>
            <a:endParaRPr lang="en-US" sz="2000" dirty="0"/>
          </a:p>
        </p:txBody>
      </p:sp>
    </p:spTree>
    <p:extLst>
      <p:ext uri="{BB962C8B-B14F-4D97-AF65-F5344CB8AC3E}">
        <p14:creationId xmlns:p14="http://schemas.microsoft.com/office/powerpoint/2010/main" val="1234190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ubtitle 2">
            <a:extLst>
              <a:ext uri="{FF2B5EF4-FFF2-40B4-BE49-F238E27FC236}">
                <a16:creationId xmlns:a16="http://schemas.microsoft.com/office/drawing/2014/main" id="{A3B06199-28CF-EC4D-B84C-4F0205F59E4F}"/>
              </a:ext>
            </a:extLst>
          </p:cNvPr>
          <p:cNvSpPr>
            <a:spLocks noGrp="1" noChangeArrowheads="1"/>
          </p:cNvSpPr>
          <p:nvPr>
            <p:ph type="subTitle" idx="1"/>
          </p:nvPr>
        </p:nvSpPr>
        <p:spPr>
          <a:xfrm>
            <a:off x="7561263" y="3170238"/>
            <a:ext cx="4370387" cy="2047875"/>
          </a:xfrm>
        </p:spPr>
        <p:txBody>
          <a:bodyPr/>
          <a:lstStyle/>
          <a:p>
            <a:pPr algn="l" eaLnBrk="1"/>
            <a:r>
              <a:rPr lang="en-US" altLang="en-US" sz="1800" b="1">
                <a:latin typeface="Arial" panose="020B0604020202020204" pitchFamily="34" charset="0"/>
                <a:cs typeface="Arial" panose="020B0604020202020204" pitchFamily="34" charset="0"/>
              </a:rPr>
              <a:t>Empirical statistical models for predicting Sea Ice Volume and Area anomalies</a:t>
            </a:r>
          </a:p>
          <a:p>
            <a:pPr marL="800100" lvl="1" indent="-342900" algn="l" eaLnBrk="1" hangingPunct="1">
              <a:buFont typeface="Arial" panose="020B0604020202020204" pitchFamily="34" charset="0"/>
              <a:buChar char="•"/>
            </a:pPr>
            <a:r>
              <a:rPr lang="en-US" altLang="en-US" sz="1800">
                <a:latin typeface="Arial" panose="020B0604020202020204" pitchFamily="34" charset="0"/>
                <a:cs typeface="Arial" panose="020B0604020202020204" pitchFamily="34" charset="0"/>
              </a:rPr>
              <a:t>Does the model resolution affect the SIV and SIA predictability?</a:t>
            </a:r>
          </a:p>
          <a:p>
            <a:pPr marL="800100" lvl="1" indent="-342900" algn="l" eaLnBrk="1">
              <a:buFont typeface="Arial" panose="020B0604020202020204" pitchFamily="34" charset="0"/>
              <a:buChar char="•"/>
            </a:pPr>
            <a:r>
              <a:rPr lang="en-US" altLang="en-US" sz="1800">
                <a:latin typeface="Arial" panose="020B0604020202020204" pitchFamily="34" charset="0"/>
                <a:cs typeface="Arial" panose="020B0604020202020204" pitchFamily="34" charset="0"/>
              </a:rPr>
              <a:t>Can we use the empirical models to determine optimal sampling locations?</a:t>
            </a:r>
          </a:p>
        </p:txBody>
      </p:sp>
      <p:sp>
        <p:nvSpPr>
          <p:cNvPr id="13314" name="TextBox 3">
            <a:extLst>
              <a:ext uri="{FF2B5EF4-FFF2-40B4-BE49-F238E27FC236}">
                <a16:creationId xmlns:a16="http://schemas.microsoft.com/office/drawing/2014/main" id="{09FE1E8B-B6CB-8A4A-A2E4-9ED04868A3B2}"/>
              </a:ext>
            </a:extLst>
          </p:cNvPr>
          <p:cNvSpPr txBox="1">
            <a:spLocks noChangeArrowheads="1"/>
          </p:cNvSpPr>
          <p:nvPr/>
        </p:nvSpPr>
        <p:spPr bwMode="auto">
          <a:xfrm>
            <a:off x="1093788" y="1968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pic>
        <p:nvPicPr>
          <p:cNvPr id="13315" name="Picture 15">
            <a:extLst>
              <a:ext uri="{FF2B5EF4-FFF2-40B4-BE49-F238E27FC236}">
                <a16:creationId xmlns:a16="http://schemas.microsoft.com/office/drawing/2014/main" id="{3927F134-E1D2-334B-9288-D34EDDDF1F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75" y="8413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EAE39137-D5D3-E248-AE5C-7254B83A1613}"/>
              </a:ext>
            </a:extLst>
          </p:cNvPr>
          <p:cNvCxnSpPr/>
          <p:nvPr/>
        </p:nvCxnSpPr>
        <p:spPr>
          <a:xfrm flipV="1">
            <a:off x="0" y="819150"/>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3317" name="Picture 6">
            <a:extLst>
              <a:ext uri="{FF2B5EF4-FFF2-40B4-BE49-F238E27FC236}">
                <a16:creationId xmlns:a16="http://schemas.microsoft.com/office/drawing/2014/main" id="{4525CFDE-A977-F941-A53B-86BBD38F8E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87463" y="1108075"/>
            <a:ext cx="3714750"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7">
            <a:extLst>
              <a:ext uri="{FF2B5EF4-FFF2-40B4-BE49-F238E27FC236}">
                <a16:creationId xmlns:a16="http://schemas.microsoft.com/office/drawing/2014/main" id="{56E93B42-32B2-1A48-8B66-3868C76FAA0A}"/>
              </a:ext>
            </a:extLst>
          </p:cNvPr>
          <p:cNvSpPr>
            <a:spLocks noChangeArrowheads="1"/>
          </p:cNvSpPr>
          <p:nvPr/>
        </p:nvSpPr>
        <p:spPr bwMode="auto">
          <a:xfrm>
            <a:off x="5002213" y="1057275"/>
            <a:ext cx="6096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a:latin typeface="Arial" panose="020B0604020202020204" pitchFamily="34" charset="0"/>
                <a:cs typeface="Arial" panose="020B0604020202020204" pitchFamily="34" charset="0"/>
              </a:rPr>
              <a:t>The overarching goal of APPLICATE is to develop enhanced predictive capacity for weather and climate in the Arctic and beyond, and to determine the influence of Arctic climate change on Northern Hemisphere mid-latitudes, for the benefit of policy makers, businesses and society.</a:t>
            </a:r>
          </a:p>
        </p:txBody>
      </p:sp>
      <p:sp>
        <p:nvSpPr>
          <p:cNvPr id="13319" name="Rectangle 8">
            <a:extLst>
              <a:ext uri="{FF2B5EF4-FFF2-40B4-BE49-F238E27FC236}">
                <a16:creationId xmlns:a16="http://schemas.microsoft.com/office/drawing/2014/main" id="{B757C69D-69B8-024F-8566-D24B59ACBB1B}"/>
              </a:ext>
            </a:extLst>
          </p:cNvPr>
          <p:cNvSpPr>
            <a:spLocks noChangeArrowheads="1"/>
          </p:cNvSpPr>
          <p:nvPr/>
        </p:nvSpPr>
        <p:spPr bwMode="auto">
          <a:xfrm>
            <a:off x="7650163" y="5872163"/>
            <a:ext cx="43703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a:latin typeface="Arial" panose="020B0604020202020204" pitchFamily="34" charset="0"/>
                <a:cs typeface="Arial" panose="020B0604020202020204" pitchFamily="34" charset="0"/>
              </a:rPr>
              <a:t>Taking advantage of the length scales</a:t>
            </a:r>
            <a:r>
              <a:rPr lang="en-US" altLang="en-US" sz="1600">
                <a:latin typeface="Arial" panose="020B0604020202020204" pitchFamily="34" charset="0"/>
                <a:cs typeface="Arial" panose="020B0604020202020204" pitchFamily="34" charset="0"/>
              </a:rPr>
              <a:t> Ponsoni et al. 2018, The Cryosphere (under discussion)</a:t>
            </a:r>
          </a:p>
        </p:txBody>
      </p:sp>
      <p:pic>
        <p:nvPicPr>
          <p:cNvPr id="13320" name="Picture 18">
            <a:extLst>
              <a:ext uri="{FF2B5EF4-FFF2-40B4-BE49-F238E27FC236}">
                <a16:creationId xmlns:a16="http://schemas.microsoft.com/office/drawing/2014/main" id="{EBBB6BAA-52D2-7D44-AFDA-B90D3D7C080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2862263"/>
            <a:ext cx="7332663" cy="373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300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Group 106"/>
          <p:cNvGrpSpPr>
            <a:grpSpLocks noChangeAspect="1"/>
          </p:cNvGrpSpPr>
          <p:nvPr/>
        </p:nvGrpSpPr>
        <p:grpSpPr>
          <a:xfrm>
            <a:off x="3851882" y="1440085"/>
            <a:ext cx="4625023" cy="3740658"/>
            <a:chOff x="5924154" y="1395907"/>
            <a:chExt cx="5096744" cy="4122180"/>
          </a:xfrm>
        </p:grpSpPr>
        <p:pic>
          <p:nvPicPr>
            <p:cNvPr id="108" name="Picture 1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4154" y="1395907"/>
              <a:ext cx="5096744" cy="4122180"/>
            </a:xfrm>
            <a:prstGeom prst="rect">
              <a:avLst/>
            </a:prstGeom>
          </p:spPr>
        </p:pic>
        <p:sp>
          <p:nvSpPr>
            <p:cNvPr id="109" name="Freeform 108">
              <a:extLst>
                <a:ext uri="{FF2B5EF4-FFF2-40B4-BE49-F238E27FC236}">
                  <a16:creationId xmlns:a16="http://schemas.microsoft.com/office/drawing/2014/main" id="{2BEA5F1A-1F9F-C148-8F80-0DCFC9322B7A}"/>
                </a:ext>
              </a:extLst>
            </p:cNvPr>
            <p:cNvSpPr/>
            <p:nvPr/>
          </p:nvSpPr>
          <p:spPr>
            <a:xfrm>
              <a:off x="7819039" y="3522064"/>
              <a:ext cx="777824" cy="1533020"/>
            </a:xfrm>
            <a:custGeom>
              <a:avLst/>
              <a:gdLst>
                <a:gd name="connsiteX0" fmla="*/ 324124 w 324124"/>
                <a:gd name="connsiteY0" fmla="*/ 2057400 h 2057400"/>
                <a:gd name="connsiteX1" fmla="*/ 128862 w 324124"/>
                <a:gd name="connsiteY1" fmla="*/ 1138237 h 2057400"/>
                <a:gd name="connsiteX2" fmla="*/ 274 w 324124"/>
                <a:gd name="connsiteY2" fmla="*/ 752475 h 2057400"/>
                <a:gd name="connsiteX3" fmla="*/ 162199 w 324124"/>
                <a:gd name="connsiteY3" fmla="*/ 0 h 2057400"/>
                <a:gd name="connsiteX0" fmla="*/ 324124 w 324124"/>
                <a:gd name="connsiteY0" fmla="*/ 2113138 h 2113138"/>
                <a:gd name="connsiteX1" fmla="*/ 128862 w 324124"/>
                <a:gd name="connsiteY1" fmla="*/ 1193975 h 2113138"/>
                <a:gd name="connsiteX2" fmla="*/ 274 w 324124"/>
                <a:gd name="connsiteY2" fmla="*/ 808213 h 2113138"/>
                <a:gd name="connsiteX3" fmla="*/ 162199 w 324124"/>
                <a:gd name="connsiteY3" fmla="*/ 55738 h 2113138"/>
                <a:gd name="connsiteX4" fmla="*/ 162201 w 324124"/>
                <a:gd name="connsiteY4" fmla="*/ 55738 h 2113138"/>
                <a:gd name="connsiteX0" fmla="*/ 657223 w 657223"/>
                <a:gd name="connsiteY0" fmla="*/ 2078925 h 2078925"/>
                <a:gd name="connsiteX1" fmla="*/ 461961 w 657223"/>
                <a:gd name="connsiteY1" fmla="*/ 1159762 h 2078925"/>
                <a:gd name="connsiteX2" fmla="*/ 333373 w 657223"/>
                <a:gd name="connsiteY2" fmla="*/ 774000 h 2078925"/>
                <a:gd name="connsiteX3" fmla="*/ 495298 w 657223"/>
                <a:gd name="connsiteY3" fmla="*/ 21525 h 2078925"/>
                <a:gd name="connsiteX4" fmla="*/ 0 w 657223"/>
                <a:gd name="connsiteY4" fmla="*/ 359663 h 2078925"/>
                <a:gd name="connsiteX0" fmla="*/ 666748 w 666748"/>
                <a:gd name="connsiteY0" fmla="*/ 2103001 h 2103001"/>
                <a:gd name="connsiteX1" fmla="*/ 471486 w 666748"/>
                <a:gd name="connsiteY1" fmla="*/ 1183838 h 2103001"/>
                <a:gd name="connsiteX2" fmla="*/ 342898 w 666748"/>
                <a:gd name="connsiteY2" fmla="*/ 798076 h 2103001"/>
                <a:gd name="connsiteX3" fmla="*/ 504823 w 666748"/>
                <a:gd name="connsiteY3" fmla="*/ 45601 h 2103001"/>
                <a:gd name="connsiteX4" fmla="*/ 0 w 666748"/>
                <a:gd name="connsiteY4" fmla="*/ 93226 h 2103001"/>
                <a:gd name="connsiteX0" fmla="*/ 666748 w 666748"/>
                <a:gd name="connsiteY0" fmla="*/ 2009775 h 2009775"/>
                <a:gd name="connsiteX1" fmla="*/ 471486 w 666748"/>
                <a:gd name="connsiteY1" fmla="*/ 1090612 h 2009775"/>
                <a:gd name="connsiteX2" fmla="*/ 342898 w 666748"/>
                <a:gd name="connsiteY2" fmla="*/ 704850 h 2009775"/>
                <a:gd name="connsiteX3" fmla="*/ 442911 w 666748"/>
                <a:gd name="connsiteY3" fmla="*/ 204788 h 2009775"/>
                <a:gd name="connsiteX4" fmla="*/ 0 w 666748"/>
                <a:gd name="connsiteY4" fmla="*/ 0 h 2009775"/>
                <a:gd name="connsiteX0" fmla="*/ 697704 w 697704"/>
                <a:gd name="connsiteY0" fmla="*/ 1985962 h 1985962"/>
                <a:gd name="connsiteX1" fmla="*/ 502442 w 697704"/>
                <a:gd name="connsiteY1" fmla="*/ 1066799 h 1985962"/>
                <a:gd name="connsiteX2" fmla="*/ 373854 w 697704"/>
                <a:gd name="connsiteY2" fmla="*/ 681037 h 1985962"/>
                <a:gd name="connsiteX3" fmla="*/ 473867 w 697704"/>
                <a:gd name="connsiteY3" fmla="*/ 180975 h 1985962"/>
                <a:gd name="connsiteX4" fmla="*/ 0 w 697704"/>
                <a:gd name="connsiteY4" fmla="*/ 0 h 1985962"/>
                <a:gd name="connsiteX0" fmla="*/ 697704 w 697704"/>
                <a:gd name="connsiteY0" fmla="*/ 1990725 h 1990725"/>
                <a:gd name="connsiteX1" fmla="*/ 502442 w 697704"/>
                <a:gd name="connsiteY1" fmla="*/ 1071562 h 1990725"/>
                <a:gd name="connsiteX2" fmla="*/ 373854 w 697704"/>
                <a:gd name="connsiteY2" fmla="*/ 685800 h 1990725"/>
                <a:gd name="connsiteX3" fmla="*/ 473867 w 697704"/>
                <a:gd name="connsiteY3" fmla="*/ 185738 h 1990725"/>
                <a:gd name="connsiteX4" fmla="*/ 0 w 697704"/>
                <a:gd name="connsiteY4" fmla="*/ 0 h 1990725"/>
                <a:gd name="connsiteX0" fmla="*/ 745329 w 745329"/>
                <a:gd name="connsiteY0" fmla="*/ 1924104 h 1924104"/>
                <a:gd name="connsiteX1" fmla="*/ 550067 w 745329"/>
                <a:gd name="connsiteY1" fmla="*/ 1004941 h 1924104"/>
                <a:gd name="connsiteX2" fmla="*/ 421479 w 745329"/>
                <a:gd name="connsiteY2" fmla="*/ 619179 h 1924104"/>
                <a:gd name="connsiteX3" fmla="*/ 521492 w 745329"/>
                <a:gd name="connsiteY3" fmla="*/ 119117 h 1924104"/>
                <a:gd name="connsiteX4" fmla="*/ 0 w 745329"/>
                <a:gd name="connsiteY4" fmla="*/ 54 h 1924104"/>
                <a:gd name="connsiteX0" fmla="*/ 748504 w 748504"/>
                <a:gd name="connsiteY0" fmla="*/ 1930400 h 1930400"/>
                <a:gd name="connsiteX1" fmla="*/ 553242 w 748504"/>
                <a:gd name="connsiteY1" fmla="*/ 1011237 h 1930400"/>
                <a:gd name="connsiteX2" fmla="*/ 424654 w 748504"/>
                <a:gd name="connsiteY2" fmla="*/ 625475 h 1930400"/>
                <a:gd name="connsiteX3" fmla="*/ 524667 w 748504"/>
                <a:gd name="connsiteY3" fmla="*/ 125413 h 1930400"/>
                <a:gd name="connsiteX4" fmla="*/ 0 w 748504"/>
                <a:gd name="connsiteY4" fmla="*/ 0 h 1930400"/>
                <a:gd name="connsiteX0" fmla="*/ 764379 w 764379"/>
                <a:gd name="connsiteY0" fmla="*/ 1936750 h 1936750"/>
                <a:gd name="connsiteX1" fmla="*/ 569117 w 764379"/>
                <a:gd name="connsiteY1" fmla="*/ 1017587 h 1936750"/>
                <a:gd name="connsiteX2" fmla="*/ 440529 w 764379"/>
                <a:gd name="connsiteY2" fmla="*/ 631825 h 1936750"/>
                <a:gd name="connsiteX3" fmla="*/ 540542 w 764379"/>
                <a:gd name="connsiteY3" fmla="*/ 131763 h 1936750"/>
                <a:gd name="connsiteX4" fmla="*/ 0 w 764379"/>
                <a:gd name="connsiteY4" fmla="*/ 0 h 1936750"/>
                <a:gd name="connsiteX0" fmla="*/ 748504 w 748504"/>
                <a:gd name="connsiteY0" fmla="*/ 1933575 h 1933575"/>
                <a:gd name="connsiteX1" fmla="*/ 553242 w 748504"/>
                <a:gd name="connsiteY1" fmla="*/ 1014412 h 1933575"/>
                <a:gd name="connsiteX2" fmla="*/ 424654 w 748504"/>
                <a:gd name="connsiteY2" fmla="*/ 628650 h 1933575"/>
                <a:gd name="connsiteX3" fmla="*/ 524667 w 748504"/>
                <a:gd name="connsiteY3" fmla="*/ 128588 h 1933575"/>
                <a:gd name="connsiteX4" fmla="*/ 0 w 748504"/>
                <a:gd name="connsiteY4" fmla="*/ 0 h 1933575"/>
                <a:gd name="connsiteX0" fmla="*/ 748504 w 748504"/>
                <a:gd name="connsiteY0" fmla="*/ 1933575 h 1933575"/>
                <a:gd name="connsiteX1" fmla="*/ 553242 w 748504"/>
                <a:gd name="connsiteY1" fmla="*/ 1014412 h 1933575"/>
                <a:gd name="connsiteX2" fmla="*/ 511730 w 748504"/>
                <a:gd name="connsiteY2" fmla="*/ 628650 h 1933575"/>
                <a:gd name="connsiteX3" fmla="*/ 524667 w 748504"/>
                <a:gd name="connsiteY3" fmla="*/ 128588 h 1933575"/>
                <a:gd name="connsiteX4" fmla="*/ 0 w 748504"/>
                <a:gd name="connsiteY4" fmla="*/ 0 h 1933575"/>
                <a:gd name="connsiteX0" fmla="*/ 748504 w 748504"/>
                <a:gd name="connsiteY0" fmla="*/ 1933575 h 1933575"/>
                <a:gd name="connsiteX1" fmla="*/ 608237 w 748504"/>
                <a:gd name="connsiteY1" fmla="*/ 1008404 h 1933575"/>
                <a:gd name="connsiteX2" fmla="*/ 511730 w 748504"/>
                <a:gd name="connsiteY2" fmla="*/ 628650 h 1933575"/>
                <a:gd name="connsiteX3" fmla="*/ 524667 w 748504"/>
                <a:gd name="connsiteY3" fmla="*/ 128588 h 1933575"/>
                <a:gd name="connsiteX4" fmla="*/ 0 w 748504"/>
                <a:gd name="connsiteY4" fmla="*/ 0 h 1933575"/>
                <a:gd name="connsiteX0" fmla="*/ 748504 w 748504"/>
                <a:gd name="connsiteY0" fmla="*/ 1933580 h 1933580"/>
                <a:gd name="connsiteX1" fmla="*/ 608237 w 748504"/>
                <a:gd name="connsiteY1" fmla="*/ 1008409 h 1933580"/>
                <a:gd name="connsiteX2" fmla="*/ 511730 w 748504"/>
                <a:gd name="connsiteY2" fmla="*/ 628655 h 1933580"/>
                <a:gd name="connsiteX3" fmla="*/ 451339 w 748504"/>
                <a:gd name="connsiteY3" fmla="*/ 122586 h 1933580"/>
                <a:gd name="connsiteX4" fmla="*/ 0 w 748504"/>
                <a:gd name="connsiteY4" fmla="*/ 5 h 1933580"/>
                <a:gd name="connsiteX0" fmla="*/ 748504 w 748504"/>
                <a:gd name="connsiteY0" fmla="*/ 1933580 h 1933580"/>
                <a:gd name="connsiteX1" fmla="*/ 608237 w 748504"/>
                <a:gd name="connsiteY1" fmla="*/ 1008409 h 1933580"/>
                <a:gd name="connsiteX2" fmla="*/ 451339 w 748504"/>
                <a:gd name="connsiteY2" fmla="*/ 122586 h 1933580"/>
                <a:gd name="connsiteX3" fmla="*/ 0 w 748504"/>
                <a:gd name="connsiteY3" fmla="*/ 5 h 1933580"/>
                <a:gd name="connsiteX0" fmla="*/ 748504 w 748504"/>
                <a:gd name="connsiteY0" fmla="*/ 1933575 h 1933575"/>
                <a:gd name="connsiteX1" fmla="*/ 608237 w 748504"/>
                <a:gd name="connsiteY1" fmla="*/ 1008404 h 1933575"/>
                <a:gd name="connsiteX2" fmla="*/ 469671 w 748504"/>
                <a:gd name="connsiteY2" fmla="*/ 138599 h 1933575"/>
                <a:gd name="connsiteX3" fmla="*/ 0 w 748504"/>
                <a:gd name="connsiteY3" fmla="*/ 0 h 1933575"/>
                <a:gd name="connsiteX0" fmla="*/ 748504 w 748504"/>
                <a:gd name="connsiteY0" fmla="*/ 1933749 h 1933749"/>
                <a:gd name="connsiteX1" fmla="*/ 608237 w 748504"/>
                <a:gd name="connsiteY1" fmla="*/ 1008578 h 1933749"/>
                <a:gd name="connsiteX2" fmla="*/ 469671 w 748504"/>
                <a:gd name="connsiteY2" fmla="*/ 138773 h 1933749"/>
                <a:gd name="connsiteX3" fmla="*/ 0 w 748504"/>
                <a:gd name="connsiteY3" fmla="*/ 174 h 1933749"/>
                <a:gd name="connsiteX0" fmla="*/ 748504 w 748504"/>
                <a:gd name="connsiteY0" fmla="*/ 1933749 h 1933749"/>
                <a:gd name="connsiteX1" fmla="*/ 608237 w 748504"/>
                <a:gd name="connsiteY1" fmla="*/ 1008578 h 1933749"/>
                <a:gd name="connsiteX2" fmla="*/ 469671 w 748504"/>
                <a:gd name="connsiteY2" fmla="*/ 138773 h 1933749"/>
                <a:gd name="connsiteX3" fmla="*/ 0 w 748504"/>
                <a:gd name="connsiteY3" fmla="*/ 174 h 1933749"/>
                <a:gd name="connsiteX0" fmla="*/ 748504 w 748504"/>
                <a:gd name="connsiteY0" fmla="*/ 1933579 h 1933579"/>
                <a:gd name="connsiteX1" fmla="*/ 608237 w 748504"/>
                <a:gd name="connsiteY1" fmla="*/ 1008408 h 1933579"/>
                <a:gd name="connsiteX2" fmla="*/ 481893 w 748504"/>
                <a:gd name="connsiteY2" fmla="*/ 146612 h 1933579"/>
                <a:gd name="connsiteX3" fmla="*/ 0 w 748504"/>
                <a:gd name="connsiteY3" fmla="*/ 4 h 1933579"/>
              </a:gdLst>
              <a:ahLst/>
              <a:cxnLst>
                <a:cxn ang="0">
                  <a:pos x="connsiteX0" y="connsiteY0"/>
                </a:cxn>
                <a:cxn ang="0">
                  <a:pos x="connsiteX1" y="connsiteY1"/>
                </a:cxn>
                <a:cxn ang="0">
                  <a:pos x="connsiteX2" y="connsiteY2"/>
                </a:cxn>
                <a:cxn ang="0">
                  <a:pos x="connsiteX3" y="connsiteY3"/>
                </a:cxn>
              </a:cxnLst>
              <a:rect l="l" t="t" r="r" b="b"/>
              <a:pathLst>
                <a:path w="748504" h="1933579">
                  <a:moveTo>
                    <a:pt x="748504" y="1933579"/>
                  </a:moveTo>
                  <a:cubicBezTo>
                    <a:pt x="677860" y="1582741"/>
                    <a:pt x="652672" y="1306236"/>
                    <a:pt x="608237" y="1008408"/>
                  </a:cubicBezTo>
                  <a:cubicBezTo>
                    <a:pt x="563802" y="710580"/>
                    <a:pt x="571045" y="370743"/>
                    <a:pt x="481893" y="146612"/>
                  </a:cubicBezTo>
                  <a:cubicBezTo>
                    <a:pt x="343894" y="-2828"/>
                    <a:pt x="0" y="4"/>
                    <a:pt x="0" y="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id="{8CAFC74B-C576-2D46-B7EB-E5B1EBA9D020}"/>
                </a:ext>
              </a:extLst>
            </p:cNvPr>
            <p:cNvSpPr txBox="1"/>
            <p:nvPr/>
          </p:nvSpPr>
          <p:spPr>
            <a:xfrm>
              <a:off x="7004676" y="3522064"/>
              <a:ext cx="1467067" cy="400110"/>
            </a:xfrm>
            <a:prstGeom prst="rect">
              <a:avLst/>
            </a:prstGeom>
            <a:noFill/>
          </p:spPr>
          <p:txBody>
            <a:bodyPr wrap="square" rtlCol="0">
              <a:spAutoFit/>
            </a:bodyPr>
            <a:lstStyle/>
            <a:p>
              <a:pPr algn="ctr"/>
              <a:r>
                <a:rPr lang="en-US" sz="1000" b="1" dirty="0">
                  <a:solidFill>
                    <a:srgbClr val="5B7C9B"/>
                  </a:solidFill>
                </a:rPr>
                <a:t>USV1</a:t>
              </a:r>
            </a:p>
            <a:p>
              <a:pPr algn="ctr"/>
              <a:r>
                <a:rPr lang="en-US" sz="1000" b="1" dirty="0">
                  <a:solidFill>
                    <a:srgbClr val="5B7C9B"/>
                  </a:solidFill>
                </a:rPr>
                <a:t>Acoustic Survey</a:t>
              </a:r>
            </a:p>
          </p:txBody>
        </p:sp>
        <p:cxnSp>
          <p:nvCxnSpPr>
            <p:cNvPr id="111" name="Straight Arrow Connector 110">
              <a:extLst>
                <a:ext uri="{FF2B5EF4-FFF2-40B4-BE49-F238E27FC236}">
                  <a16:creationId xmlns:a16="http://schemas.microsoft.com/office/drawing/2014/main" id="{5A63D8FF-3C92-AA42-9589-66EBD8536416}"/>
                </a:ext>
              </a:extLst>
            </p:cNvPr>
            <p:cNvCxnSpPr/>
            <p:nvPr/>
          </p:nvCxnSpPr>
          <p:spPr>
            <a:xfrm flipV="1">
              <a:off x="8417052" y="2925372"/>
              <a:ext cx="30664" cy="137160"/>
            </a:xfrm>
            <a:prstGeom prst="straightConnector1">
              <a:avLst/>
            </a:prstGeom>
            <a:ln>
              <a:solidFill>
                <a:schemeClr val="accent5">
                  <a:lumMod val="50000"/>
                  <a:alpha val="64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4D5522C7-4667-D440-9866-AC15B00C6338}"/>
                </a:ext>
              </a:extLst>
            </p:cNvPr>
            <p:cNvCxnSpPr/>
            <p:nvPr/>
          </p:nvCxnSpPr>
          <p:spPr>
            <a:xfrm flipH="1" flipV="1">
              <a:off x="8520100" y="4465754"/>
              <a:ext cx="30909" cy="125760"/>
            </a:xfrm>
            <a:prstGeom prst="straightConnector1">
              <a:avLst/>
            </a:prstGeom>
            <a:ln>
              <a:solidFill>
                <a:schemeClr val="accent5">
                  <a:lumMod val="50000"/>
                  <a:alpha val="64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5E36481-A05B-D24C-8E26-C1B045D93C60}"/>
                </a:ext>
              </a:extLst>
            </p:cNvPr>
            <p:cNvCxnSpPr/>
            <p:nvPr/>
          </p:nvCxnSpPr>
          <p:spPr>
            <a:xfrm flipV="1">
              <a:off x="9005888" y="2130051"/>
              <a:ext cx="141085" cy="74987"/>
            </a:xfrm>
            <a:prstGeom prst="straightConnector1">
              <a:avLst/>
            </a:prstGeom>
            <a:ln>
              <a:solidFill>
                <a:schemeClr val="accent5">
                  <a:lumMod val="50000"/>
                  <a:alpha val="64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EB87BD3C-3B46-7747-9F04-FDD15899AB87}"/>
                </a:ext>
              </a:extLst>
            </p:cNvPr>
            <p:cNvSpPr txBox="1"/>
            <p:nvPr/>
          </p:nvSpPr>
          <p:spPr>
            <a:xfrm>
              <a:off x="9330732" y="3682986"/>
              <a:ext cx="686406" cy="276999"/>
            </a:xfrm>
            <a:prstGeom prst="rect">
              <a:avLst/>
            </a:prstGeom>
            <a:noFill/>
          </p:spPr>
          <p:txBody>
            <a:bodyPr wrap="none" rtlCol="0">
              <a:spAutoFit/>
            </a:bodyPr>
            <a:lstStyle/>
            <a:p>
              <a:r>
                <a:rPr lang="en-US" sz="1200" dirty="0">
                  <a:solidFill>
                    <a:schemeClr val="accent4">
                      <a:lumMod val="20000"/>
                      <a:lumOff val="80000"/>
                    </a:schemeClr>
                  </a:solidFill>
                </a:rPr>
                <a:t>ALASKA</a:t>
              </a:r>
            </a:p>
          </p:txBody>
        </p:sp>
        <p:sp>
          <p:nvSpPr>
            <p:cNvPr id="115" name="TextBox 114">
              <a:extLst>
                <a:ext uri="{FF2B5EF4-FFF2-40B4-BE49-F238E27FC236}">
                  <a16:creationId xmlns:a16="http://schemas.microsoft.com/office/drawing/2014/main" id="{3AE02471-3BE7-234D-814E-E687FCED47C9}"/>
                </a:ext>
              </a:extLst>
            </p:cNvPr>
            <p:cNvSpPr txBox="1"/>
            <p:nvPr/>
          </p:nvSpPr>
          <p:spPr>
            <a:xfrm>
              <a:off x="8607168" y="3038431"/>
              <a:ext cx="455574" cy="215444"/>
            </a:xfrm>
            <a:prstGeom prst="rect">
              <a:avLst/>
            </a:prstGeom>
            <a:noFill/>
          </p:spPr>
          <p:txBody>
            <a:bodyPr wrap="none" rtlCol="0">
              <a:spAutoFit/>
            </a:bodyPr>
            <a:lstStyle/>
            <a:p>
              <a:r>
                <a:rPr lang="en-US" sz="800" dirty="0">
                  <a:solidFill>
                    <a:schemeClr val="accent4">
                      <a:lumMod val="20000"/>
                      <a:lumOff val="80000"/>
                    </a:schemeClr>
                  </a:solidFill>
                </a:rPr>
                <a:t>NOME</a:t>
              </a:r>
            </a:p>
          </p:txBody>
        </p:sp>
        <p:sp>
          <p:nvSpPr>
            <p:cNvPr id="116" name="Oval 115">
              <a:extLst>
                <a:ext uri="{FF2B5EF4-FFF2-40B4-BE49-F238E27FC236}">
                  <a16:creationId xmlns:a16="http://schemas.microsoft.com/office/drawing/2014/main" id="{03F651D5-B1DA-DE40-BB2F-C7CE4F1E8AE0}"/>
                </a:ext>
              </a:extLst>
            </p:cNvPr>
            <p:cNvSpPr/>
            <p:nvPr/>
          </p:nvSpPr>
          <p:spPr>
            <a:xfrm>
              <a:off x="8607167" y="3207867"/>
              <a:ext cx="73761" cy="75691"/>
            </a:xfrm>
            <a:prstGeom prst="ellipse">
              <a:avLst/>
            </a:prstGeom>
            <a:solidFill>
              <a:srgbClr val="FFF2CC"/>
            </a:solidFill>
            <a:ln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8551F982-1CC7-4640-82E1-065201435CD6}"/>
                </a:ext>
              </a:extLst>
            </p:cNvPr>
            <p:cNvSpPr/>
            <p:nvPr/>
          </p:nvSpPr>
          <p:spPr>
            <a:xfrm>
              <a:off x="8607168" y="5010460"/>
              <a:ext cx="73761" cy="75691"/>
            </a:xfrm>
            <a:prstGeom prst="ellipse">
              <a:avLst/>
            </a:prstGeom>
            <a:solidFill>
              <a:srgbClr val="FFF2CC"/>
            </a:solidFill>
            <a:ln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BB24A16F-1905-2440-A877-1825065335C4}"/>
                </a:ext>
              </a:extLst>
            </p:cNvPr>
            <p:cNvSpPr txBox="1"/>
            <p:nvPr/>
          </p:nvSpPr>
          <p:spPr>
            <a:xfrm>
              <a:off x="8631373" y="5010654"/>
              <a:ext cx="862737" cy="215444"/>
            </a:xfrm>
            <a:prstGeom prst="rect">
              <a:avLst/>
            </a:prstGeom>
            <a:noFill/>
          </p:spPr>
          <p:txBody>
            <a:bodyPr wrap="none" rtlCol="0">
              <a:spAutoFit/>
            </a:bodyPr>
            <a:lstStyle/>
            <a:p>
              <a:r>
                <a:rPr lang="en-US" sz="800" dirty="0">
                  <a:solidFill>
                    <a:schemeClr val="tx1">
                      <a:lumMod val="65000"/>
                      <a:lumOff val="35000"/>
                    </a:schemeClr>
                  </a:solidFill>
                </a:rPr>
                <a:t>DUTCH HARBOR</a:t>
              </a:r>
            </a:p>
          </p:txBody>
        </p:sp>
        <p:sp>
          <p:nvSpPr>
            <p:cNvPr id="119" name="Freeform 118">
              <a:extLst>
                <a:ext uri="{FF2B5EF4-FFF2-40B4-BE49-F238E27FC236}">
                  <a16:creationId xmlns:a16="http://schemas.microsoft.com/office/drawing/2014/main" id="{00515ECD-6E3B-FF44-B5C1-C9763448FA1F}"/>
                </a:ext>
              </a:extLst>
            </p:cNvPr>
            <p:cNvSpPr/>
            <p:nvPr/>
          </p:nvSpPr>
          <p:spPr>
            <a:xfrm>
              <a:off x="8426076" y="2097350"/>
              <a:ext cx="897046" cy="2912780"/>
            </a:xfrm>
            <a:custGeom>
              <a:avLst/>
              <a:gdLst>
                <a:gd name="connsiteX0" fmla="*/ 324124 w 324124"/>
                <a:gd name="connsiteY0" fmla="*/ 2057400 h 2057400"/>
                <a:gd name="connsiteX1" fmla="*/ 128862 w 324124"/>
                <a:gd name="connsiteY1" fmla="*/ 1138237 h 2057400"/>
                <a:gd name="connsiteX2" fmla="*/ 274 w 324124"/>
                <a:gd name="connsiteY2" fmla="*/ 752475 h 2057400"/>
                <a:gd name="connsiteX3" fmla="*/ 162199 w 324124"/>
                <a:gd name="connsiteY3" fmla="*/ 0 h 2057400"/>
                <a:gd name="connsiteX0" fmla="*/ 324124 w 324124"/>
                <a:gd name="connsiteY0" fmla="*/ 2110912 h 2110912"/>
                <a:gd name="connsiteX1" fmla="*/ 128862 w 324124"/>
                <a:gd name="connsiteY1" fmla="*/ 1191749 h 2110912"/>
                <a:gd name="connsiteX2" fmla="*/ 274 w 324124"/>
                <a:gd name="connsiteY2" fmla="*/ 805987 h 2110912"/>
                <a:gd name="connsiteX3" fmla="*/ 162199 w 324124"/>
                <a:gd name="connsiteY3" fmla="*/ 53512 h 2110912"/>
                <a:gd name="connsiteX4" fmla="*/ 159024 w 324124"/>
                <a:gd name="connsiteY4" fmla="*/ 61449 h 2110912"/>
                <a:gd name="connsiteX0" fmla="*/ 324124 w 324124"/>
                <a:gd name="connsiteY0" fmla="*/ 2528893 h 2528893"/>
                <a:gd name="connsiteX1" fmla="*/ 128862 w 324124"/>
                <a:gd name="connsiteY1" fmla="*/ 1609730 h 2528893"/>
                <a:gd name="connsiteX2" fmla="*/ 274 w 324124"/>
                <a:gd name="connsiteY2" fmla="*/ 1223968 h 2528893"/>
                <a:gd name="connsiteX3" fmla="*/ 162199 w 324124"/>
                <a:gd name="connsiteY3" fmla="*/ 471493 h 2528893"/>
                <a:gd name="connsiteX4" fmla="*/ 22499 w 324124"/>
                <a:gd name="connsiteY4" fmla="*/ 5 h 2528893"/>
                <a:gd name="connsiteX0" fmla="*/ 324124 w 324124"/>
                <a:gd name="connsiteY0" fmla="*/ 2564737 h 2564737"/>
                <a:gd name="connsiteX1" fmla="*/ 128862 w 324124"/>
                <a:gd name="connsiteY1" fmla="*/ 1645574 h 2564737"/>
                <a:gd name="connsiteX2" fmla="*/ 274 w 324124"/>
                <a:gd name="connsiteY2" fmla="*/ 1259812 h 2564737"/>
                <a:gd name="connsiteX3" fmla="*/ 162199 w 324124"/>
                <a:gd name="connsiteY3" fmla="*/ 507337 h 2564737"/>
                <a:gd name="connsiteX4" fmla="*/ 22499 w 324124"/>
                <a:gd name="connsiteY4" fmla="*/ 35849 h 2564737"/>
                <a:gd name="connsiteX5" fmla="*/ 16149 w 324124"/>
                <a:gd name="connsiteY5" fmla="*/ 32675 h 25647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4149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35199 w 324124"/>
                <a:gd name="connsiteY4" fmla="*/ 180974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0974 h 2713037"/>
                <a:gd name="connsiteX5" fmla="*/ 25674 w 324124"/>
                <a:gd name="connsiteY5" fmla="*/ 0 h 2713037"/>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22499 w 1015600"/>
                <a:gd name="connsiteY4" fmla="*/ 291258 h 2823321"/>
                <a:gd name="connsiteX5" fmla="*/ 1015599 w 1015600"/>
                <a:gd name="connsiteY5" fmla="*/ 0 h 2823321"/>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352474 w 1015600"/>
                <a:gd name="connsiteY4" fmla="*/ 318829 h 2823321"/>
                <a:gd name="connsiteX5" fmla="*/ 1015599 w 1015600"/>
                <a:gd name="connsiteY5" fmla="*/ 0 h 2823321"/>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52474 w 1029349"/>
                <a:gd name="connsiteY4" fmla="*/ 323424 h 2827916"/>
                <a:gd name="connsiteX5" fmla="*/ 1029348 w 1029349"/>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79972 w 1029349"/>
                <a:gd name="connsiteY4" fmla="*/ 259092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79972 w 1029350"/>
                <a:gd name="connsiteY4" fmla="*/ 259092 h 2827916"/>
                <a:gd name="connsiteX5" fmla="*/ 1029348 w 1029350"/>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297479 w 1029349"/>
                <a:gd name="connsiteY4" fmla="*/ 337210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297479 w 1029350"/>
                <a:gd name="connsiteY4" fmla="*/ 337210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362315 w 1030025"/>
                <a:gd name="connsiteY4" fmla="*/ 369376 h 2827916"/>
                <a:gd name="connsiteX5" fmla="*/ 1030023 w 1030025"/>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238574 w 1030025"/>
                <a:gd name="connsiteY4" fmla="*/ 456684 h 2827916"/>
                <a:gd name="connsiteX5" fmla="*/ 1030023 w 10300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6172 w 1031398"/>
                <a:gd name="connsiteY0" fmla="*/ 2827916 h 2827916"/>
                <a:gd name="connsiteX1" fmla="*/ 130910 w 1031398"/>
                <a:gd name="connsiteY1" fmla="*/ 1908753 h 2827916"/>
                <a:gd name="connsiteX2" fmla="*/ 2322 w 1031398"/>
                <a:gd name="connsiteY2" fmla="*/ 1522991 h 2827916"/>
                <a:gd name="connsiteX3" fmla="*/ 239947 w 1031398"/>
                <a:gd name="connsiteY3" fmla="*/ 456684 h 2827916"/>
                <a:gd name="connsiteX4" fmla="*/ 1031396 w 1031398"/>
                <a:gd name="connsiteY4" fmla="*/ 0 h 2827916"/>
                <a:gd name="connsiteX0" fmla="*/ 327620 w 1032846"/>
                <a:gd name="connsiteY0" fmla="*/ 2827916 h 2827916"/>
                <a:gd name="connsiteX1" fmla="*/ 132358 w 1032846"/>
                <a:gd name="connsiteY1" fmla="*/ 1908753 h 2827916"/>
                <a:gd name="connsiteX2" fmla="*/ 3770 w 1032846"/>
                <a:gd name="connsiteY2" fmla="*/ 1522991 h 2827916"/>
                <a:gd name="connsiteX3" fmla="*/ 278059 w 1032846"/>
                <a:gd name="connsiteY3" fmla="*/ 447493 h 2827916"/>
                <a:gd name="connsiteX4" fmla="*/ 1032844 w 1032846"/>
                <a:gd name="connsiteY4" fmla="*/ 0 h 2827916"/>
                <a:gd name="connsiteX0" fmla="*/ 242259 w 947485"/>
                <a:gd name="connsiteY0" fmla="*/ 2827916 h 2827916"/>
                <a:gd name="connsiteX1" fmla="*/ 46997 w 947485"/>
                <a:gd name="connsiteY1" fmla="*/ 1908753 h 2827916"/>
                <a:gd name="connsiteX2" fmla="*/ 10069 w 947485"/>
                <a:gd name="connsiteY2" fmla="*/ 1077258 h 2827916"/>
                <a:gd name="connsiteX3" fmla="*/ 192698 w 947485"/>
                <a:gd name="connsiteY3" fmla="*/ 447493 h 2827916"/>
                <a:gd name="connsiteX4" fmla="*/ 947483 w 947485"/>
                <a:gd name="connsiteY4" fmla="*/ 0 h 2827916"/>
                <a:gd name="connsiteX0" fmla="*/ 258155 w 963381"/>
                <a:gd name="connsiteY0" fmla="*/ 2827916 h 2827916"/>
                <a:gd name="connsiteX1" fmla="*/ 62893 w 963381"/>
                <a:gd name="connsiteY1" fmla="*/ 1908753 h 2827916"/>
                <a:gd name="connsiteX2" fmla="*/ 7633 w 963381"/>
                <a:gd name="connsiteY2" fmla="*/ 1072663 h 2827916"/>
                <a:gd name="connsiteX3" fmla="*/ 208594 w 963381"/>
                <a:gd name="connsiteY3" fmla="*/ 447493 h 2827916"/>
                <a:gd name="connsiteX4" fmla="*/ 963379 w 963381"/>
                <a:gd name="connsiteY4" fmla="*/ 0 h 2827916"/>
                <a:gd name="connsiteX0" fmla="*/ 259067 w 964293"/>
                <a:gd name="connsiteY0" fmla="*/ 2827916 h 2827916"/>
                <a:gd name="connsiteX1" fmla="*/ 59222 w 964293"/>
                <a:gd name="connsiteY1" fmla="*/ 1683589 h 2827916"/>
                <a:gd name="connsiteX2" fmla="*/ 8545 w 964293"/>
                <a:gd name="connsiteY2" fmla="*/ 1072663 h 2827916"/>
                <a:gd name="connsiteX3" fmla="*/ 209506 w 964293"/>
                <a:gd name="connsiteY3" fmla="*/ 447493 h 2827916"/>
                <a:gd name="connsiteX4" fmla="*/ 964291 w 964293"/>
                <a:gd name="connsiteY4" fmla="*/ 0 h 2827916"/>
                <a:gd name="connsiteX0" fmla="*/ 255628 w 960854"/>
                <a:gd name="connsiteY0" fmla="*/ 2827916 h 2827916"/>
                <a:gd name="connsiteX1" fmla="*/ 55783 w 960854"/>
                <a:gd name="connsiteY1" fmla="*/ 1683589 h 2827916"/>
                <a:gd name="connsiteX2" fmla="*/ 5106 w 960854"/>
                <a:gd name="connsiteY2" fmla="*/ 1072663 h 2827916"/>
                <a:gd name="connsiteX3" fmla="*/ 206067 w 960854"/>
                <a:gd name="connsiteY3" fmla="*/ 447493 h 2827916"/>
                <a:gd name="connsiteX4" fmla="*/ 960852 w 960854"/>
                <a:gd name="connsiteY4" fmla="*/ 0 h 2827916"/>
                <a:gd name="connsiteX0" fmla="*/ 254993 w 960219"/>
                <a:gd name="connsiteY0" fmla="*/ 2827916 h 2827916"/>
                <a:gd name="connsiteX1" fmla="*/ 55148 w 960219"/>
                <a:gd name="connsiteY1" fmla="*/ 1683589 h 2827916"/>
                <a:gd name="connsiteX2" fmla="*/ 4471 w 960219"/>
                <a:gd name="connsiteY2" fmla="*/ 1072663 h 2827916"/>
                <a:gd name="connsiteX3" fmla="*/ 205432 w 960219"/>
                <a:gd name="connsiteY3" fmla="*/ 447493 h 2827916"/>
                <a:gd name="connsiteX4" fmla="*/ 960217 w 960219"/>
                <a:gd name="connsiteY4" fmla="*/ 0 h 2827916"/>
                <a:gd name="connsiteX0" fmla="*/ 251146 w 956372"/>
                <a:gd name="connsiteY0" fmla="*/ 2827916 h 2827916"/>
                <a:gd name="connsiteX1" fmla="*/ 51301 w 956372"/>
                <a:gd name="connsiteY1" fmla="*/ 1683589 h 2827916"/>
                <a:gd name="connsiteX2" fmla="*/ 9790 w 956372"/>
                <a:gd name="connsiteY2" fmla="*/ 1058877 h 2827916"/>
                <a:gd name="connsiteX3" fmla="*/ 201585 w 956372"/>
                <a:gd name="connsiteY3" fmla="*/ 447493 h 2827916"/>
                <a:gd name="connsiteX4" fmla="*/ 956370 w 956372"/>
                <a:gd name="connsiteY4" fmla="*/ 0 h 2827916"/>
                <a:gd name="connsiteX0" fmla="*/ 176121 w 954675"/>
                <a:gd name="connsiteY0" fmla="*/ 2869273 h 2869273"/>
                <a:gd name="connsiteX1" fmla="*/ 49604 w 954675"/>
                <a:gd name="connsiteY1" fmla="*/ 1683589 h 2869273"/>
                <a:gd name="connsiteX2" fmla="*/ 8093 w 954675"/>
                <a:gd name="connsiteY2" fmla="*/ 1058877 h 2869273"/>
                <a:gd name="connsiteX3" fmla="*/ 199888 w 954675"/>
                <a:gd name="connsiteY3" fmla="*/ 447493 h 2869273"/>
                <a:gd name="connsiteX4" fmla="*/ 954673 w 954675"/>
                <a:gd name="connsiteY4" fmla="*/ 0 h 2869273"/>
                <a:gd name="connsiteX0" fmla="*/ 241739 w 956131"/>
                <a:gd name="connsiteY0" fmla="*/ 2869273 h 2869273"/>
                <a:gd name="connsiteX1" fmla="*/ 51060 w 956131"/>
                <a:gd name="connsiteY1" fmla="*/ 1683589 h 2869273"/>
                <a:gd name="connsiteX2" fmla="*/ 9549 w 956131"/>
                <a:gd name="connsiteY2" fmla="*/ 1058877 h 2869273"/>
                <a:gd name="connsiteX3" fmla="*/ 201344 w 956131"/>
                <a:gd name="connsiteY3" fmla="*/ 447493 h 2869273"/>
                <a:gd name="connsiteX4" fmla="*/ 956129 w 956131"/>
                <a:gd name="connsiteY4" fmla="*/ 0 h 2869273"/>
                <a:gd name="connsiteX0" fmla="*/ 234113 w 948505"/>
                <a:gd name="connsiteY0" fmla="*/ 2869273 h 2869273"/>
                <a:gd name="connsiteX1" fmla="*/ 43434 w 948505"/>
                <a:gd name="connsiteY1" fmla="*/ 1683589 h 2869273"/>
                <a:gd name="connsiteX2" fmla="*/ 11089 w 948505"/>
                <a:gd name="connsiteY2" fmla="*/ 1063471 h 2869273"/>
                <a:gd name="connsiteX3" fmla="*/ 193718 w 948505"/>
                <a:gd name="connsiteY3" fmla="*/ 447493 h 2869273"/>
                <a:gd name="connsiteX4" fmla="*/ 948503 w 948505"/>
                <a:gd name="connsiteY4" fmla="*/ 0 h 2869273"/>
                <a:gd name="connsiteX0" fmla="*/ 227177 w 941569"/>
                <a:gd name="connsiteY0" fmla="*/ 2869273 h 2869273"/>
                <a:gd name="connsiteX1" fmla="*/ 36498 w 941569"/>
                <a:gd name="connsiteY1" fmla="*/ 1683589 h 2869273"/>
                <a:gd name="connsiteX2" fmla="*/ 4153 w 941569"/>
                <a:gd name="connsiteY2" fmla="*/ 1063471 h 2869273"/>
                <a:gd name="connsiteX3" fmla="*/ 186782 w 941569"/>
                <a:gd name="connsiteY3" fmla="*/ 447493 h 2869273"/>
                <a:gd name="connsiteX4" fmla="*/ 941567 w 941569"/>
                <a:gd name="connsiteY4" fmla="*/ 0 h 2869273"/>
                <a:gd name="connsiteX0" fmla="*/ 230689 w 945081"/>
                <a:gd name="connsiteY0" fmla="*/ 2869273 h 2869273"/>
                <a:gd name="connsiteX1" fmla="*/ 40010 w 945081"/>
                <a:gd name="connsiteY1" fmla="*/ 1683589 h 2869273"/>
                <a:gd name="connsiteX2" fmla="*/ 7665 w 945081"/>
                <a:gd name="connsiteY2" fmla="*/ 1063471 h 2869273"/>
                <a:gd name="connsiteX3" fmla="*/ 190294 w 945081"/>
                <a:gd name="connsiteY3" fmla="*/ 447493 h 2869273"/>
                <a:gd name="connsiteX4" fmla="*/ 945079 w 945081"/>
                <a:gd name="connsiteY4" fmla="*/ 0 h 2869273"/>
                <a:gd name="connsiteX0" fmla="*/ 229045 w 943437"/>
                <a:gd name="connsiteY0" fmla="*/ 2869273 h 2869273"/>
                <a:gd name="connsiteX1" fmla="*/ 38366 w 943437"/>
                <a:gd name="connsiteY1" fmla="*/ 1683589 h 2869273"/>
                <a:gd name="connsiteX2" fmla="*/ 6021 w 943437"/>
                <a:gd name="connsiteY2" fmla="*/ 1063471 h 2869273"/>
                <a:gd name="connsiteX3" fmla="*/ 188650 w 943437"/>
                <a:gd name="connsiteY3" fmla="*/ 447493 h 2869273"/>
                <a:gd name="connsiteX4" fmla="*/ 943435 w 943437"/>
                <a:gd name="connsiteY4" fmla="*/ 0 h 2869273"/>
                <a:gd name="connsiteX0" fmla="*/ 229045 w 952603"/>
                <a:gd name="connsiteY0" fmla="*/ 2846298 h 2846298"/>
                <a:gd name="connsiteX1" fmla="*/ 38366 w 952603"/>
                <a:gd name="connsiteY1" fmla="*/ 1660614 h 2846298"/>
                <a:gd name="connsiteX2" fmla="*/ 6021 w 952603"/>
                <a:gd name="connsiteY2" fmla="*/ 1040496 h 2846298"/>
                <a:gd name="connsiteX3" fmla="*/ 188650 w 952603"/>
                <a:gd name="connsiteY3" fmla="*/ 424518 h 2846298"/>
                <a:gd name="connsiteX4" fmla="*/ 952601 w 952603"/>
                <a:gd name="connsiteY4" fmla="*/ 0 h 2846298"/>
                <a:gd name="connsiteX0" fmla="*/ 229045 w 925105"/>
                <a:gd name="connsiteY0" fmla="*/ 2846298 h 2846298"/>
                <a:gd name="connsiteX1" fmla="*/ 38366 w 925105"/>
                <a:gd name="connsiteY1" fmla="*/ 1660614 h 2846298"/>
                <a:gd name="connsiteX2" fmla="*/ 6021 w 925105"/>
                <a:gd name="connsiteY2" fmla="*/ 1040496 h 2846298"/>
                <a:gd name="connsiteX3" fmla="*/ 188650 w 925105"/>
                <a:gd name="connsiteY3" fmla="*/ 424518 h 2846298"/>
                <a:gd name="connsiteX4" fmla="*/ 925103 w 925105"/>
                <a:gd name="connsiteY4" fmla="*/ 0 h 2846298"/>
                <a:gd name="connsiteX0" fmla="*/ 229045 w 920523"/>
                <a:gd name="connsiteY0" fmla="*/ 2752097 h 2752097"/>
                <a:gd name="connsiteX1" fmla="*/ 38366 w 920523"/>
                <a:gd name="connsiteY1" fmla="*/ 1566413 h 2752097"/>
                <a:gd name="connsiteX2" fmla="*/ 6021 w 920523"/>
                <a:gd name="connsiteY2" fmla="*/ 946295 h 2752097"/>
                <a:gd name="connsiteX3" fmla="*/ 188650 w 920523"/>
                <a:gd name="connsiteY3" fmla="*/ 330317 h 2752097"/>
                <a:gd name="connsiteX4" fmla="*/ 920521 w 920523"/>
                <a:gd name="connsiteY4" fmla="*/ 0 h 2752097"/>
                <a:gd name="connsiteX0" fmla="*/ 229045 w 920521"/>
                <a:gd name="connsiteY0" fmla="*/ 2752097 h 2752097"/>
                <a:gd name="connsiteX1" fmla="*/ 38366 w 920521"/>
                <a:gd name="connsiteY1" fmla="*/ 1566413 h 2752097"/>
                <a:gd name="connsiteX2" fmla="*/ 6021 w 920521"/>
                <a:gd name="connsiteY2" fmla="*/ 946295 h 2752097"/>
                <a:gd name="connsiteX3" fmla="*/ 188650 w 920521"/>
                <a:gd name="connsiteY3" fmla="*/ 330317 h 2752097"/>
                <a:gd name="connsiteX4" fmla="*/ 674821 w 920521"/>
                <a:gd name="connsiteY4" fmla="*/ 80021 h 2752097"/>
                <a:gd name="connsiteX5" fmla="*/ 920521 w 920521"/>
                <a:gd name="connsiteY5" fmla="*/ 0 h 2752097"/>
                <a:gd name="connsiteX0" fmla="*/ 229045 w 920521"/>
                <a:gd name="connsiteY0" fmla="*/ 2753182 h 2753182"/>
                <a:gd name="connsiteX1" fmla="*/ 38366 w 920521"/>
                <a:gd name="connsiteY1" fmla="*/ 1567498 h 2753182"/>
                <a:gd name="connsiteX2" fmla="*/ 6021 w 920521"/>
                <a:gd name="connsiteY2" fmla="*/ 947380 h 2753182"/>
                <a:gd name="connsiteX3" fmla="*/ 188650 w 920521"/>
                <a:gd name="connsiteY3" fmla="*/ 331402 h 2753182"/>
                <a:gd name="connsiteX4" fmla="*/ 672529 w 920521"/>
                <a:gd name="connsiteY4" fmla="*/ 30560 h 2753182"/>
                <a:gd name="connsiteX5" fmla="*/ 920521 w 920521"/>
                <a:gd name="connsiteY5" fmla="*/ 1085 h 2753182"/>
                <a:gd name="connsiteX0" fmla="*/ 229045 w 915938"/>
                <a:gd name="connsiteY0" fmla="*/ 2738647 h 2738647"/>
                <a:gd name="connsiteX1" fmla="*/ 38366 w 915938"/>
                <a:gd name="connsiteY1" fmla="*/ 1552963 h 2738647"/>
                <a:gd name="connsiteX2" fmla="*/ 6021 w 915938"/>
                <a:gd name="connsiteY2" fmla="*/ 932845 h 2738647"/>
                <a:gd name="connsiteX3" fmla="*/ 188650 w 915938"/>
                <a:gd name="connsiteY3" fmla="*/ 316867 h 2738647"/>
                <a:gd name="connsiteX4" fmla="*/ 672529 w 915938"/>
                <a:gd name="connsiteY4" fmla="*/ 16025 h 2738647"/>
                <a:gd name="connsiteX5" fmla="*/ 915938 w 915938"/>
                <a:gd name="connsiteY5" fmla="*/ 53180 h 2738647"/>
                <a:gd name="connsiteX0" fmla="*/ 229045 w 915938"/>
                <a:gd name="connsiteY0" fmla="*/ 2795797 h 2795797"/>
                <a:gd name="connsiteX1" fmla="*/ 38366 w 915938"/>
                <a:gd name="connsiteY1" fmla="*/ 1610113 h 2795797"/>
                <a:gd name="connsiteX2" fmla="*/ 6021 w 915938"/>
                <a:gd name="connsiteY2" fmla="*/ 989995 h 2795797"/>
                <a:gd name="connsiteX3" fmla="*/ 188650 w 915938"/>
                <a:gd name="connsiteY3" fmla="*/ 374017 h 2795797"/>
                <a:gd name="connsiteX4" fmla="*/ 798562 w 915938"/>
                <a:gd name="connsiteY4" fmla="*/ 11140 h 2795797"/>
                <a:gd name="connsiteX5" fmla="*/ 915938 w 915938"/>
                <a:gd name="connsiteY5" fmla="*/ 110330 h 2795797"/>
                <a:gd name="connsiteX0" fmla="*/ 229045 w 915938"/>
                <a:gd name="connsiteY0" fmla="*/ 2803473 h 2803473"/>
                <a:gd name="connsiteX1" fmla="*/ 38366 w 915938"/>
                <a:gd name="connsiteY1" fmla="*/ 1617789 h 2803473"/>
                <a:gd name="connsiteX2" fmla="*/ 6021 w 915938"/>
                <a:gd name="connsiteY2" fmla="*/ 997671 h 2803473"/>
                <a:gd name="connsiteX3" fmla="*/ 188650 w 915938"/>
                <a:gd name="connsiteY3" fmla="*/ 381693 h 2803473"/>
                <a:gd name="connsiteX4" fmla="*/ 798562 w 915938"/>
                <a:gd name="connsiteY4" fmla="*/ 18816 h 2803473"/>
                <a:gd name="connsiteX5" fmla="*/ 915938 w 915938"/>
                <a:gd name="connsiteY5" fmla="*/ 118006 h 2803473"/>
                <a:gd name="connsiteX0" fmla="*/ 229045 w 870795"/>
                <a:gd name="connsiteY0" fmla="*/ 2829985 h 2829985"/>
                <a:gd name="connsiteX1" fmla="*/ 38366 w 870795"/>
                <a:gd name="connsiteY1" fmla="*/ 1644301 h 2829985"/>
                <a:gd name="connsiteX2" fmla="*/ 6021 w 870795"/>
                <a:gd name="connsiteY2" fmla="*/ 1024183 h 2829985"/>
                <a:gd name="connsiteX3" fmla="*/ 188650 w 870795"/>
                <a:gd name="connsiteY3" fmla="*/ 408205 h 2829985"/>
                <a:gd name="connsiteX4" fmla="*/ 798562 w 870795"/>
                <a:gd name="connsiteY4" fmla="*/ 45328 h 2829985"/>
                <a:gd name="connsiteX5" fmla="*/ 863233 w 870795"/>
                <a:gd name="connsiteY5" fmla="*/ 54912 h 2829985"/>
                <a:gd name="connsiteX0" fmla="*/ 229045 w 863233"/>
                <a:gd name="connsiteY0" fmla="*/ 2809886 h 2809886"/>
                <a:gd name="connsiteX1" fmla="*/ 38366 w 863233"/>
                <a:gd name="connsiteY1" fmla="*/ 1624202 h 2809886"/>
                <a:gd name="connsiteX2" fmla="*/ 6021 w 863233"/>
                <a:gd name="connsiteY2" fmla="*/ 1004084 h 2809886"/>
                <a:gd name="connsiteX3" fmla="*/ 188650 w 863233"/>
                <a:gd name="connsiteY3" fmla="*/ 388106 h 2809886"/>
                <a:gd name="connsiteX4" fmla="*/ 688571 w 863233"/>
                <a:gd name="connsiteY4" fmla="*/ 82670 h 2809886"/>
                <a:gd name="connsiteX5" fmla="*/ 863233 w 863233"/>
                <a:gd name="connsiteY5" fmla="*/ 34813 h 2809886"/>
                <a:gd name="connsiteX0" fmla="*/ 229045 w 863233"/>
                <a:gd name="connsiteY0" fmla="*/ 2810442 h 2810442"/>
                <a:gd name="connsiteX1" fmla="*/ 38366 w 863233"/>
                <a:gd name="connsiteY1" fmla="*/ 1624758 h 2810442"/>
                <a:gd name="connsiteX2" fmla="*/ 6021 w 863233"/>
                <a:gd name="connsiteY2" fmla="*/ 1004640 h 2810442"/>
                <a:gd name="connsiteX3" fmla="*/ 188650 w 863233"/>
                <a:gd name="connsiteY3" fmla="*/ 388662 h 2810442"/>
                <a:gd name="connsiteX4" fmla="*/ 681697 w 863233"/>
                <a:gd name="connsiteY4" fmla="*/ 80927 h 2810442"/>
                <a:gd name="connsiteX5" fmla="*/ 863233 w 863233"/>
                <a:gd name="connsiteY5" fmla="*/ 35369 h 281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3233" h="2810442">
                  <a:moveTo>
                    <a:pt x="229045" y="2810442"/>
                  </a:moveTo>
                  <a:cubicBezTo>
                    <a:pt x="158401" y="2459604"/>
                    <a:pt x="34290" y="1861393"/>
                    <a:pt x="38366" y="1624758"/>
                  </a:cubicBezTo>
                  <a:cubicBezTo>
                    <a:pt x="42442" y="1388123"/>
                    <a:pt x="-19026" y="1210656"/>
                    <a:pt x="6021" y="1004640"/>
                  </a:cubicBezTo>
                  <a:cubicBezTo>
                    <a:pt x="31068" y="798624"/>
                    <a:pt x="76037" y="542614"/>
                    <a:pt x="188650" y="388662"/>
                  </a:cubicBezTo>
                  <a:cubicBezTo>
                    <a:pt x="301263" y="234710"/>
                    <a:pt x="559719" y="135980"/>
                    <a:pt x="681697" y="80927"/>
                  </a:cubicBezTo>
                  <a:cubicBezTo>
                    <a:pt x="803675" y="25874"/>
                    <a:pt x="847490" y="-43198"/>
                    <a:pt x="863233" y="3536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Freeform 119">
              <a:extLst>
                <a:ext uri="{FF2B5EF4-FFF2-40B4-BE49-F238E27FC236}">
                  <a16:creationId xmlns:a16="http://schemas.microsoft.com/office/drawing/2014/main" id="{00515ECD-6E3B-FF44-B5C1-C9763448FA1F}"/>
                </a:ext>
              </a:extLst>
            </p:cNvPr>
            <p:cNvSpPr/>
            <p:nvPr/>
          </p:nvSpPr>
          <p:spPr>
            <a:xfrm>
              <a:off x="8406406" y="2036377"/>
              <a:ext cx="980391" cy="2973753"/>
            </a:xfrm>
            <a:custGeom>
              <a:avLst/>
              <a:gdLst>
                <a:gd name="connsiteX0" fmla="*/ 324124 w 324124"/>
                <a:gd name="connsiteY0" fmla="*/ 2057400 h 2057400"/>
                <a:gd name="connsiteX1" fmla="*/ 128862 w 324124"/>
                <a:gd name="connsiteY1" fmla="*/ 1138237 h 2057400"/>
                <a:gd name="connsiteX2" fmla="*/ 274 w 324124"/>
                <a:gd name="connsiteY2" fmla="*/ 752475 h 2057400"/>
                <a:gd name="connsiteX3" fmla="*/ 162199 w 324124"/>
                <a:gd name="connsiteY3" fmla="*/ 0 h 2057400"/>
                <a:gd name="connsiteX0" fmla="*/ 324124 w 324124"/>
                <a:gd name="connsiteY0" fmla="*/ 2110912 h 2110912"/>
                <a:gd name="connsiteX1" fmla="*/ 128862 w 324124"/>
                <a:gd name="connsiteY1" fmla="*/ 1191749 h 2110912"/>
                <a:gd name="connsiteX2" fmla="*/ 274 w 324124"/>
                <a:gd name="connsiteY2" fmla="*/ 805987 h 2110912"/>
                <a:gd name="connsiteX3" fmla="*/ 162199 w 324124"/>
                <a:gd name="connsiteY3" fmla="*/ 53512 h 2110912"/>
                <a:gd name="connsiteX4" fmla="*/ 159024 w 324124"/>
                <a:gd name="connsiteY4" fmla="*/ 61449 h 2110912"/>
                <a:gd name="connsiteX0" fmla="*/ 324124 w 324124"/>
                <a:gd name="connsiteY0" fmla="*/ 2528893 h 2528893"/>
                <a:gd name="connsiteX1" fmla="*/ 128862 w 324124"/>
                <a:gd name="connsiteY1" fmla="*/ 1609730 h 2528893"/>
                <a:gd name="connsiteX2" fmla="*/ 274 w 324124"/>
                <a:gd name="connsiteY2" fmla="*/ 1223968 h 2528893"/>
                <a:gd name="connsiteX3" fmla="*/ 162199 w 324124"/>
                <a:gd name="connsiteY3" fmla="*/ 471493 h 2528893"/>
                <a:gd name="connsiteX4" fmla="*/ 22499 w 324124"/>
                <a:gd name="connsiteY4" fmla="*/ 5 h 2528893"/>
                <a:gd name="connsiteX0" fmla="*/ 324124 w 324124"/>
                <a:gd name="connsiteY0" fmla="*/ 2564737 h 2564737"/>
                <a:gd name="connsiteX1" fmla="*/ 128862 w 324124"/>
                <a:gd name="connsiteY1" fmla="*/ 1645574 h 2564737"/>
                <a:gd name="connsiteX2" fmla="*/ 274 w 324124"/>
                <a:gd name="connsiteY2" fmla="*/ 1259812 h 2564737"/>
                <a:gd name="connsiteX3" fmla="*/ 162199 w 324124"/>
                <a:gd name="connsiteY3" fmla="*/ 507337 h 2564737"/>
                <a:gd name="connsiteX4" fmla="*/ 22499 w 324124"/>
                <a:gd name="connsiteY4" fmla="*/ 35849 h 2564737"/>
                <a:gd name="connsiteX5" fmla="*/ 16149 w 324124"/>
                <a:gd name="connsiteY5" fmla="*/ 32675 h 25647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4149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35199 w 324124"/>
                <a:gd name="connsiteY4" fmla="*/ 180974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0974 h 2713037"/>
                <a:gd name="connsiteX5" fmla="*/ 25674 w 324124"/>
                <a:gd name="connsiteY5" fmla="*/ 0 h 2713037"/>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22499 w 1015600"/>
                <a:gd name="connsiteY4" fmla="*/ 291258 h 2823321"/>
                <a:gd name="connsiteX5" fmla="*/ 1015599 w 1015600"/>
                <a:gd name="connsiteY5" fmla="*/ 0 h 2823321"/>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352474 w 1015600"/>
                <a:gd name="connsiteY4" fmla="*/ 318829 h 2823321"/>
                <a:gd name="connsiteX5" fmla="*/ 1015599 w 1015600"/>
                <a:gd name="connsiteY5" fmla="*/ 0 h 2823321"/>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52474 w 1029349"/>
                <a:gd name="connsiteY4" fmla="*/ 323424 h 2827916"/>
                <a:gd name="connsiteX5" fmla="*/ 1029348 w 1029349"/>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79972 w 1029349"/>
                <a:gd name="connsiteY4" fmla="*/ 259092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79972 w 1029350"/>
                <a:gd name="connsiteY4" fmla="*/ 259092 h 2827916"/>
                <a:gd name="connsiteX5" fmla="*/ 1029348 w 1029350"/>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297479 w 1029349"/>
                <a:gd name="connsiteY4" fmla="*/ 337210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297479 w 1029350"/>
                <a:gd name="connsiteY4" fmla="*/ 337210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362315 w 1030025"/>
                <a:gd name="connsiteY4" fmla="*/ 369376 h 2827916"/>
                <a:gd name="connsiteX5" fmla="*/ 1030023 w 1030025"/>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238574 w 1030025"/>
                <a:gd name="connsiteY4" fmla="*/ 456684 h 2827916"/>
                <a:gd name="connsiteX5" fmla="*/ 1030023 w 10300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6172 w 1031398"/>
                <a:gd name="connsiteY0" fmla="*/ 2827916 h 2827916"/>
                <a:gd name="connsiteX1" fmla="*/ 130910 w 1031398"/>
                <a:gd name="connsiteY1" fmla="*/ 1908753 h 2827916"/>
                <a:gd name="connsiteX2" fmla="*/ 2322 w 1031398"/>
                <a:gd name="connsiteY2" fmla="*/ 1522991 h 2827916"/>
                <a:gd name="connsiteX3" fmla="*/ 239947 w 1031398"/>
                <a:gd name="connsiteY3" fmla="*/ 456684 h 2827916"/>
                <a:gd name="connsiteX4" fmla="*/ 1031396 w 1031398"/>
                <a:gd name="connsiteY4" fmla="*/ 0 h 2827916"/>
                <a:gd name="connsiteX0" fmla="*/ 327620 w 1032846"/>
                <a:gd name="connsiteY0" fmla="*/ 2827916 h 2827916"/>
                <a:gd name="connsiteX1" fmla="*/ 132358 w 1032846"/>
                <a:gd name="connsiteY1" fmla="*/ 1908753 h 2827916"/>
                <a:gd name="connsiteX2" fmla="*/ 3770 w 1032846"/>
                <a:gd name="connsiteY2" fmla="*/ 1522991 h 2827916"/>
                <a:gd name="connsiteX3" fmla="*/ 278059 w 1032846"/>
                <a:gd name="connsiteY3" fmla="*/ 447493 h 2827916"/>
                <a:gd name="connsiteX4" fmla="*/ 1032844 w 1032846"/>
                <a:gd name="connsiteY4" fmla="*/ 0 h 2827916"/>
                <a:gd name="connsiteX0" fmla="*/ 242259 w 947485"/>
                <a:gd name="connsiteY0" fmla="*/ 2827916 h 2827916"/>
                <a:gd name="connsiteX1" fmla="*/ 46997 w 947485"/>
                <a:gd name="connsiteY1" fmla="*/ 1908753 h 2827916"/>
                <a:gd name="connsiteX2" fmla="*/ 10069 w 947485"/>
                <a:gd name="connsiteY2" fmla="*/ 1077258 h 2827916"/>
                <a:gd name="connsiteX3" fmla="*/ 192698 w 947485"/>
                <a:gd name="connsiteY3" fmla="*/ 447493 h 2827916"/>
                <a:gd name="connsiteX4" fmla="*/ 947483 w 947485"/>
                <a:gd name="connsiteY4" fmla="*/ 0 h 2827916"/>
                <a:gd name="connsiteX0" fmla="*/ 258155 w 963381"/>
                <a:gd name="connsiteY0" fmla="*/ 2827916 h 2827916"/>
                <a:gd name="connsiteX1" fmla="*/ 62893 w 963381"/>
                <a:gd name="connsiteY1" fmla="*/ 1908753 h 2827916"/>
                <a:gd name="connsiteX2" fmla="*/ 7633 w 963381"/>
                <a:gd name="connsiteY2" fmla="*/ 1072663 h 2827916"/>
                <a:gd name="connsiteX3" fmla="*/ 208594 w 963381"/>
                <a:gd name="connsiteY3" fmla="*/ 447493 h 2827916"/>
                <a:gd name="connsiteX4" fmla="*/ 963379 w 963381"/>
                <a:gd name="connsiteY4" fmla="*/ 0 h 2827916"/>
                <a:gd name="connsiteX0" fmla="*/ 259067 w 964293"/>
                <a:gd name="connsiteY0" fmla="*/ 2827916 h 2827916"/>
                <a:gd name="connsiteX1" fmla="*/ 59222 w 964293"/>
                <a:gd name="connsiteY1" fmla="*/ 1683589 h 2827916"/>
                <a:gd name="connsiteX2" fmla="*/ 8545 w 964293"/>
                <a:gd name="connsiteY2" fmla="*/ 1072663 h 2827916"/>
                <a:gd name="connsiteX3" fmla="*/ 209506 w 964293"/>
                <a:gd name="connsiteY3" fmla="*/ 447493 h 2827916"/>
                <a:gd name="connsiteX4" fmla="*/ 964291 w 964293"/>
                <a:gd name="connsiteY4" fmla="*/ 0 h 2827916"/>
                <a:gd name="connsiteX0" fmla="*/ 255628 w 960854"/>
                <a:gd name="connsiteY0" fmla="*/ 2827916 h 2827916"/>
                <a:gd name="connsiteX1" fmla="*/ 55783 w 960854"/>
                <a:gd name="connsiteY1" fmla="*/ 1683589 h 2827916"/>
                <a:gd name="connsiteX2" fmla="*/ 5106 w 960854"/>
                <a:gd name="connsiteY2" fmla="*/ 1072663 h 2827916"/>
                <a:gd name="connsiteX3" fmla="*/ 206067 w 960854"/>
                <a:gd name="connsiteY3" fmla="*/ 447493 h 2827916"/>
                <a:gd name="connsiteX4" fmla="*/ 960852 w 960854"/>
                <a:gd name="connsiteY4" fmla="*/ 0 h 2827916"/>
                <a:gd name="connsiteX0" fmla="*/ 254993 w 960219"/>
                <a:gd name="connsiteY0" fmla="*/ 2827916 h 2827916"/>
                <a:gd name="connsiteX1" fmla="*/ 55148 w 960219"/>
                <a:gd name="connsiteY1" fmla="*/ 1683589 h 2827916"/>
                <a:gd name="connsiteX2" fmla="*/ 4471 w 960219"/>
                <a:gd name="connsiteY2" fmla="*/ 1072663 h 2827916"/>
                <a:gd name="connsiteX3" fmla="*/ 205432 w 960219"/>
                <a:gd name="connsiteY3" fmla="*/ 447493 h 2827916"/>
                <a:gd name="connsiteX4" fmla="*/ 960217 w 960219"/>
                <a:gd name="connsiteY4" fmla="*/ 0 h 2827916"/>
                <a:gd name="connsiteX0" fmla="*/ 251146 w 956372"/>
                <a:gd name="connsiteY0" fmla="*/ 2827916 h 2827916"/>
                <a:gd name="connsiteX1" fmla="*/ 51301 w 956372"/>
                <a:gd name="connsiteY1" fmla="*/ 1683589 h 2827916"/>
                <a:gd name="connsiteX2" fmla="*/ 9790 w 956372"/>
                <a:gd name="connsiteY2" fmla="*/ 1058877 h 2827916"/>
                <a:gd name="connsiteX3" fmla="*/ 201585 w 956372"/>
                <a:gd name="connsiteY3" fmla="*/ 447493 h 2827916"/>
                <a:gd name="connsiteX4" fmla="*/ 956370 w 956372"/>
                <a:gd name="connsiteY4" fmla="*/ 0 h 2827916"/>
                <a:gd name="connsiteX0" fmla="*/ 176121 w 954675"/>
                <a:gd name="connsiteY0" fmla="*/ 2869273 h 2869273"/>
                <a:gd name="connsiteX1" fmla="*/ 49604 w 954675"/>
                <a:gd name="connsiteY1" fmla="*/ 1683589 h 2869273"/>
                <a:gd name="connsiteX2" fmla="*/ 8093 w 954675"/>
                <a:gd name="connsiteY2" fmla="*/ 1058877 h 2869273"/>
                <a:gd name="connsiteX3" fmla="*/ 199888 w 954675"/>
                <a:gd name="connsiteY3" fmla="*/ 447493 h 2869273"/>
                <a:gd name="connsiteX4" fmla="*/ 954673 w 954675"/>
                <a:gd name="connsiteY4" fmla="*/ 0 h 2869273"/>
                <a:gd name="connsiteX0" fmla="*/ 241739 w 956131"/>
                <a:gd name="connsiteY0" fmla="*/ 2869273 h 2869273"/>
                <a:gd name="connsiteX1" fmla="*/ 51060 w 956131"/>
                <a:gd name="connsiteY1" fmla="*/ 1683589 h 2869273"/>
                <a:gd name="connsiteX2" fmla="*/ 9549 w 956131"/>
                <a:gd name="connsiteY2" fmla="*/ 1058877 h 2869273"/>
                <a:gd name="connsiteX3" fmla="*/ 201344 w 956131"/>
                <a:gd name="connsiteY3" fmla="*/ 447493 h 2869273"/>
                <a:gd name="connsiteX4" fmla="*/ 956129 w 956131"/>
                <a:gd name="connsiteY4" fmla="*/ 0 h 2869273"/>
                <a:gd name="connsiteX0" fmla="*/ 234113 w 948505"/>
                <a:gd name="connsiteY0" fmla="*/ 2869273 h 2869273"/>
                <a:gd name="connsiteX1" fmla="*/ 43434 w 948505"/>
                <a:gd name="connsiteY1" fmla="*/ 1683589 h 2869273"/>
                <a:gd name="connsiteX2" fmla="*/ 11089 w 948505"/>
                <a:gd name="connsiteY2" fmla="*/ 1063471 h 2869273"/>
                <a:gd name="connsiteX3" fmla="*/ 193718 w 948505"/>
                <a:gd name="connsiteY3" fmla="*/ 447493 h 2869273"/>
                <a:gd name="connsiteX4" fmla="*/ 948503 w 948505"/>
                <a:gd name="connsiteY4" fmla="*/ 0 h 2869273"/>
                <a:gd name="connsiteX0" fmla="*/ 227177 w 941569"/>
                <a:gd name="connsiteY0" fmla="*/ 2869273 h 2869273"/>
                <a:gd name="connsiteX1" fmla="*/ 36498 w 941569"/>
                <a:gd name="connsiteY1" fmla="*/ 1683589 h 2869273"/>
                <a:gd name="connsiteX2" fmla="*/ 4153 w 941569"/>
                <a:gd name="connsiteY2" fmla="*/ 1063471 h 2869273"/>
                <a:gd name="connsiteX3" fmla="*/ 186782 w 941569"/>
                <a:gd name="connsiteY3" fmla="*/ 447493 h 2869273"/>
                <a:gd name="connsiteX4" fmla="*/ 941567 w 941569"/>
                <a:gd name="connsiteY4" fmla="*/ 0 h 2869273"/>
                <a:gd name="connsiteX0" fmla="*/ 230689 w 945081"/>
                <a:gd name="connsiteY0" fmla="*/ 2869273 h 2869273"/>
                <a:gd name="connsiteX1" fmla="*/ 40010 w 945081"/>
                <a:gd name="connsiteY1" fmla="*/ 1683589 h 2869273"/>
                <a:gd name="connsiteX2" fmla="*/ 7665 w 945081"/>
                <a:gd name="connsiteY2" fmla="*/ 1063471 h 2869273"/>
                <a:gd name="connsiteX3" fmla="*/ 190294 w 945081"/>
                <a:gd name="connsiteY3" fmla="*/ 447493 h 2869273"/>
                <a:gd name="connsiteX4" fmla="*/ 945079 w 945081"/>
                <a:gd name="connsiteY4" fmla="*/ 0 h 2869273"/>
                <a:gd name="connsiteX0" fmla="*/ 229045 w 943437"/>
                <a:gd name="connsiteY0" fmla="*/ 2869273 h 2869273"/>
                <a:gd name="connsiteX1" fmla="*/ 38366 w 943437"/>
                <a:gd name="connsiteY1" fmla="*/ 1683589 h 2869273"/>
                <a:gd name="connsiteX2" fmla="*/ 6021 w 943437"/>
                <a:gd name="connsiteY2" fmla="*/ 1063471 h 2869273"/>
                <a:gd name="connsiteX3" fmla="*/ 188650 w 943437"/>
                <a:gd name="connsiteY3" fmla="*/ 447493 h 2869273"/>
                <a:gd name="connsiteX4" fmla="*/ 943435 w 943437"/>
                <a:gd name="connsiteY4" fmla="*/ 0 h 2869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3437" h="2869273">
                  <a:moveTo>
                    <a:pt x="229045" y="2869273"/>
                  </a:moveTo>
                  <a:cubicBezTo>
                    <a:pt x="158401" y="2518435"/>
                    <a:pt x="34290" y="1920224"/>
                    <a:pt x="38366" y="1683589"/>
                  </a:cubicBezTo>
                  <a:cubicBezTo>
                    <a:pt x="42442" y="1446954"/>
                    <a:pt x="-19026" y="1269487"/>
                    <a:pt x="6021" y="1063471"/>
                  </a:cubicBezTo>
                  <a:cubicBezTo>
                    <a:pt x="31068" y="857455"/>
                    <a:pt x="32414" y="624738"/>
                    <a:pt x="188650" y="447493"/>
                  </a:cubicBezTo>
                  <a:cubicBezTo>
                    <a:pt x="344886" y="270248"/>
                    <a:pt x="944758" y="661"/>
                    <a:pt x="943435"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Freeform 120">
              <a:extLst>
                <a:ext uri="{FF2B5EF4-FFF2-40B4-BE49-F238E27FC236}">
                  <a16:creationId xmlns:a16="http://schemas.microsoft.com/office/drawing/2014/main" id="{00515ECD-6E3B-FF44-B5C1-C9763448FA1F}"/>
                </a:ext>
              </a:extLst>
            </p:cNvPr>
            <p:cNvSpPr/>
            <p:nvPr/>
          </p:nvSpPr>
          <p:spPr>
            <a:xfrm>
              <a:off x="8385983" y="2041126"/>
              <a:ext cx="944282" cy="2983279"/>
            </a:xfrm>
            <a:custGeom>
              <a:avLst/>
              <a:gdLst>
                <a:gd name="connsiteX0" fmla="*/ 324124 w 324124"/>
                <a:gd name="connsiteY0" fmla="*/ 2057400 h 2057400"/>
                <a:gd name="connsiteX1" fmla="*/ 128862 w 324124"/>
                <a:gd name="connsiteY1" fmla="*/ 1138237 h 2057400"/>
                <a:gd name="connsiteX2" fmla="*/ 274 w 324124"/>
                <a:gd name="connsiteY2" fmla="*/ 752475 h 2057400"/>
                <a:gd name="connsiteX3" fmla="*/ 162199 w 324124"/>
                <a:gd name="connsiteY3" fmla="*/ 0 h 2057400"/>
                <a:gd name="connsiteX0" fmla="*/ 324124 w 324124"/>
                <a:gd name="connsiteY0" fmla="*/ 2110912 h 2110912"/>
                <a:gd name="connsiteX1" fmla="*/ 128862 w 324124"/>
                <a:gd name="connsiteY1" fmla="*/ 1191749 h 2110912"/>
                <a:gd name="connsiteX2" fmla="*/ 274 w 324124"/>
                <a:gd name="connsiteY2" fmla="*/ 805987 h 2110912"/>
                <a:gd name="connsiteX3" fmla="*/ 162199 w 324124"/>
                <a:gd name="connsiteY3" fmla="*/ 53512 h 2110912"/>
                <a:gd name="connsiteX4" fmla="*/ 159024 w 324124"/>
                <a:gd name="connsiteY4" fmla="*/ 61449 h 2110912"/>
                <a:gd name="connsiteX0" fmla="*/ 324124 w 324124"/>
                <a:gd name="connsiteY0" fmla="*/ 2528893 h 2528893"/>
                <a:gd name="connsiteX1" fmla="*/ 128862 w 324124"/>
                <a:gd name="connsiteY1" fmla="*/ 1609730 h 2528893"/>
                <a:gd name="connsiteX2" fmla="*/ 274 w 324124"/>
                <a:gd name="connsiteY2" fmla="*/ 1223968 h 2528893"/>
                <a:gd name="connsiteX3" fmla="*/ 162199 w 324124"/>
                <a:gd name="connsiteY3" fmla="*/ 471493 h 2528893"/>
                <a:gd name="connsiteX4" fmla="*/ 22499 w 324124"/>
                <a:gd name="connsiteY4" fmla="*/ 5 h 2528893"/>
                <a:gd name="connsiteX0" fmla="*/ 324124 w 324124"/>
                <a:gd name="connsiteY0" fmla="*/ 2564737 h 2564737"/>
                <a:gd name="connsiteX1" fmla="*/ 128862 w 324124"/>
                <a:gd name="connsiteY1" fmla="*/ 1645574 h 2564737"/>
                <a:gd name="connsiteX2" fmla="*/ 274 w 324124"/>
                <a:gd name="connsiteY2" fmla="*/ 1259812 h 2564737"/>
                <a:gd name="connsiteX3" fmla="*/ 162199 w 324124"/>
                <a:gd name="connsiteY3" fmla="*/ 507337 h 2564737"/>
                <a:gd name="connsiteX4" fmla="*/ 22499 w 324124"/>
                <a:gd name="connsiteY4" fmla="*/ 35849 h 2564737"/>
                <a:gd name="connsiteX5" fmla="*/ 16149 w 324124"/>
                <a:gd name="connsiteY5" fmla="*/ 32675 h 25647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4149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35199 w 324124"/>
                <a:gd name="connsiteY4" fmla="*/ 180974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0974 h 2713037"/>
                <a:gd name="connsiteX5" fmla="*/ 25674 w 324124"/>
                <a:gd name="connsiteY5" fmla="*/ 0 h 2713037"/>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22499 w 1015600"/>
                <a:gd name="connsiteY4" fmla="*/ 291258 h 2823321"/>
                <a:gd name="connsiteX5" fmla="*/ 1015599 w 1015600"/>
                <a:gd name="connsiteY5" fmla="*/ 0 h 2823321"/>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352474 w 1015600"/>
                <a:gd name="connsiteY4" fmla="*/ 318829 h 2823321"/>
                <a:gd name="connsiteX5" fmla="*/ 1015599 w 1015600"/>
                <a:gd name="connsiteY5" fmla="*/ 0 h 2823321"/>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52474 w 1029349"/>
                <a:gd name="connsiteY4" fmla="*/ 323424 h 2827916"/>
                <a:gd name="connsiteX5" fmla="*/ 1029348 w 1029349"/>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79972 w 1029349"/>
                <a:gd name="connsiteY4" fmla="*/ 259092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79972 w 1029350"/>
                <a:gd name="connsiteY4" fmla="*/ 259092 h 2827916"/>
                <a:gd name="connsiteX5" fmla="*/ 1029348 w 1029350"/>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297479 w 1029349"/>
                <a:gd name="connsiteY4" fmla="*/ 337210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297479 w 1029350"/>
                <a:gd name="connsiteY4" fmla="*/ 337210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362315 w 1030025"/>
                <a:gd name="connsiteY4" fmla="*/ 369376 h 2827916"/>
                <a:gd name="connsiteX5" fmla="*/ 1030023 w 1030025"/>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238574 w 1030025"/>
                <a:gd name="connsiteY4" fmla="*/ 456684 h 2827916"/>
                <a:gd name="connsiteX5" fmla="*/ 1030023 w 10300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6172 w 1031398"/>
                <a:gd name="connsiteY0" fmla="*/ 2827916 h 2827916"/>
                <a:gd name="connsiteX1" fmla="*/ 130910 w 1031398"/>
                <a:gd name="connsiteY1" fmla="*/ 1908753 h 2827916"/>
                <a:gd name="connsiteX2" fmla="*/ 2322 w 1031398"/>
                <a:gd name="connsiteY2" fmla="*/ 1522991 h 2827916"/>
                <a:gd name="connsiteX3" fmla="*/ 239947 w 1031398"/>
                <a:gd name="connsiteY3" fmla="*/ 456684 h 2827916"/>
                <a:gd name="connsiteX4" fmla="*/ 1031396 w 1031398"/>
                <a:gd name="connsiteY4" fmla="*/ 0 h 2827916"/>
                <a:gd name="connsiteX0" fmla="*/ 327620 w 1032846"/>
                <a:gd name="connsiteY0" fmla="*/ 2827916 h 2827916"/>
                <a:gd name="connsiteX1" fmla="*/ 132358 w 1032846"/>
                <a:gd name="connsiteY1" fmla="*/ 1908753 h 2827916"/>
                <a:gd name="connsiteX2" fmla="*/ 3770 w 1032846"/>
                <a:gd name="connsiteY2" fmla="*/ 1522991 h 2827916"/>
                <a:gd name="connsiteX3" fmla="*/ 278059 w 1032846"/>
                <a:gd name="connsiteY3" fmla="*/ 447493 h 2827916"/>
                <a:gd name="connsiteX4" fmla="*/ 1032844 w 1032846"/>
                <a:gd name="connsiteY4" fmla="*/ 0 h 2827916"/>
                <a:gd name="connsiteX0" fmla="*/ 242259 w 947485"/>
                <a:gd name="connsiteY0" fmla="*/ 2827916 h 2827916"/>
                <a:gd name="connsiteX1" fmla="*/ 46997 w 947485"/>
                <a:gd name="connsiteY1" fmla="*/ 1908753 h 2827916"/>
                <a:gd name="connsiteX2" fmla="*/ 10069 w 947485"/>
                <a:gd name="connsiteY2" fmla="*/ 1077258 h 2827916"/>
                <a:gd name="connsiteX3" fmla="*/ 192698 w 947485"/>
                <a:gd name="connsiteY3" fmla="*/ 447493 h 2827916"/>
                <a:gd name="connsiteX4" fmla="*/ 947483 w 947485"/>
                <a:gd name="connsiteY4" fmla="*/ 0 h 2827916"/>
                <a:gd name="connsiteX0" fmla="*/ 258155 w 963381"/>
                <a:gd name="connsiteY0" fmla="*/ 2827916 h 2827916"/>
                <a:gd name="connsiteX1" fmla="*/ 62893 w 963381"/>
                <a:gd name="connsiteY1" fmla="*/ 1908753 h 2827916"/>
                <a:gd name="connsiteX2" fmla="*/ 7633 w 963381"/>
                <a:gd name="connsiteY2" fmla="*/ 1072663 h 2827916"/>
                <a:gd name="connsiteX3" fmla="*/ 208594 w 963381"/>
                <a:gd name="connsiteY3" fmla="*/ 447493 h 2827916"/>
                <a:gd name="connsiteX4" fmla="*/ 963379 w 963381"/>
                <a:gd name="connsiteY4" fmla="*/ 0 h 2827916"/>
                <a:gd name="connsiteX0" fmla="*/ 259067 w 964293"/>
                <a:gd name="connsiteY0" fmla="*/ 2827916 h 2827916"/>
                <a:gd name="connsiteX1" fmla="*/ 59222 w 964293"/>
                <a:gd name="connsiteY1" fmla="*/ 1683589 h 2827916"/>
                <a:gd name="connsiteX2" fmla="*/ 8545 w 964293"/>
                <a:gd name="connsiteY2" fmla="*/ 1072663 h 2827916"/>
                <a:gd name="connsiteX3" fmla="*/ 209506 w 964293"/>
                <a:gd name="connsiteY3" fmla="*/ 447493 h 2827916"/>
                <a:gd name="connsiteX4" fmla="*/ 964291 w 964293"/>
                <a:gd name="connsiteY4" fmla="*/ 0 h 2827916"/>
                <a:gd name="connsiteX0" fmla="*/ 255628 w 960854"/>
                <a:gd name="connsiteY0" fmla="*/ 2827916 h 2827916"/>
                <a:gd name="connsiteX1" fmla="*/ 55783 w 960854"/>
                <a:gd name="connsiteY1" fmla="*/ 1683589 h 2827916"/>
                <a:gd name="connsiteX2" fmla="*/ 5106 w 960854"/>
                <a:gd name="connsiteY2" fmla="*/ 1072663 h 2827916"/>
                <a:gd name="connsiteX3" fmla="*/ 206067 w 960854"/>
                <a:gd name="connsiteY3" fmla="*/ 447493 h 2827916"/>
                <a:gd name="connsiteX4" fmla="*/ 960852 w 960854"/>
                <a:gd name="connsiteY4" fmla="*/ 0 h 2827916"/>
                <a:gd name="connsiteX0" fmla="*/ 254993 w 960219"/>
                <a:gd name="connsiteY0" fmla="*/ 2827916 h 2827916"/>
                <a:gd name="connsiteX1" fmla="*/ 55148 w 960219"/>
                <a:gd name="connsiteY1" fmla="*/ 1683589 h 2827916"/>
                <a:gd name="connsiteX2" fmla="*/ 4471 w 960219"/>
                <a:gd name="connsiteY2" fmla="*/ 1072663 h 2827916"/>
                <a:gd name="connsiteX3" fmla="*/ 205432 w 960219"/>
                <a:gd name="connsiteY3" fmla="*/ 447493 h 2827916"/>
                <a:gd name="connsiteX4" fmla="*/ 960217 w 960219"/>
                <a:gd name="connsiteY4" fmla="*/ 0 h 2827916"/>
                <a:gd name="connsiteX0" fmla="*/ 251146 w 956372"/>
                <a:gd name="connsiteY0" fmla="*/ 2827916 h 2827916"/>
                <a:gd name="connsiteX1" fmla="*/ 51301 w 956372"/>
                <a:gd name="connsiteY1" fmla="*/ 1683589 h 2827916"/>
                <a:gd name="connsiteX2" fmla="*/ 9790 w 956372"/>
                <a:gd name="connsiteY2" fmla="*/ 1058877 h 2827916"/>
                <a:gd name="connsiteX3" fmla="*/ 201585 w 956372"/>
                <a:gd name="connsiteY3" fmla="*/ 447493 h 2827916"/>
                <a:gd name="connsiteX4" fmla="*/ 956370 w 956372"/>
                <a:gd name="connsiteY4" fmla="*/ 0 h 2827916"/>
                <a:gd name="connsiteX0" fmla="*/ 176121 w 954675"/>
                <a:gd name="connsiteY0" fmla="*/ 2869273 h 2869273"/>
                <a:gd name="connsiteX1" fmla="*/ 49604 w 954675"/>
                <a:gd name="connsiteY1" fmla="*/ 1683589 h 2869273"/>
                <a:gd name="connsiteX2" fmla="*/ 8093 w 954675"/>
                <a:gd name="connsiteY2" fmla="*/ 1058877 h 2869273"/>
                <a:gd name="connsiteX3" fmla="*/ 199888 w 954675"/>
                <a:gd name="connsiteY3" fmla="*/ 447493 h 2869273"/>
                <a:gd name="connsiteX4" fmla="*/ 954673 w 954675"/>
                <a:gd name="connsiteY4" fmla="*/ 0 h 2869273"/>
                <a:gd name="connsiteX0" fmla="*/ 241739 w 956131"/>
                <a:gd name="connsiteY0" fmla="*/ 2869273 h 2869273"/>
                <a:gd name="connsiteX1" fmla="*/ 51060 w 956131"/>
                <a:gd name="connsiteY1" fmla="*/ 1683589 h 2869273"/>
                <a:gd name="connsiteX2" fmla="*/ 9549 w 956131"/>
                <a:gd name="connsiteY2" fmla="*/ 1058877 h 2869273"/>
                <a:gd name="connsiteX3" fmla="*/ 201344 w 956131"/>
                <a:gd name="connsiteY3" fmla="*/ 447493 h 2869273"/>
                <a:gd name="connsiteX4" fmla="*/ 956129 w 956131"/>
                <a:gd name="connsiteY4" fmla="*/ 0 h 2869273"/>
                <a:gd name="connsiteX0" fmla="*/ 234113 w 948505"/>
                <a:gd name="connsiteY0" fmla="*/ 2869273 h 2869273"/>
                <a:gd name="connsiteX1" fmla="*/ 43434 w 948505"/>
                <a:gd name="connsiteY1" fmla="*/ 1683589 h 2869273"/>
                <a:gd name="connsiteX2" fmla="*/ 11089 w 948505"/>
                <a:gd name="connsiteY2" fmla="*/ 1063471 h 2869273"/>
                <a:gd name="connsiteX3" fmla="*/ 193718 w 948505"/>
                <a:gd name="connsiteY3" fmla="*/ 447493 h 2869273"/>
                <a:gd name="connsiteX4" fmla="*/ 948503 w 948505"/>
                <a:gd name="connsiteY4" fmla="*/ 0 h 2869273"/>
                <a:gd name="connsiteX0" fmla="*/ 227177 w 941569"/>
                <a:gd name="connsiteY0" fmla="*/ 2869273 h 2869273"/>
                <a:gd name="connsiteX1" fmla="*/ 36498 w 941569"/>
                <a:gd name="connsiteY1" fmla="*/ 1683589 h 2869273"/>
                <a:gd name="connsiteX2" fmla="*/ 4153 w 941569"/>
                <a:gd name="connsiteY2" fmla="*/ 1063471 h 2869273"/>
                <a:gd name="connsiteX3" fmla="*/ 186782 w 941569"/>
                <a:gd name="connsiteY3" fmla="*/ 447493 h 2869273"/>
                <a:gd name="connsiteX4" fmla="*/ 941567 w 941569"/>
                <a:gd name="connsiteY4" fmla="*/ 0 h 2869273"/>
                <a:gd name="connsiteX0" fmla="*/ 230689 w 945081"/>
                <a:gd name="connsiteY0" fmla="*/ 2869273 h 2869273"/>
                <a:gd name="connsiteX1" fmla="*/ 40010 w 945081"/>
                <a:gd name="connsiteY1" fmla="*/ 1683589 h 2869273"/>
                <a:gd name="connsiteX2" fmla="*/ 7665 w 945081"/>
                <a:gd name="connsiteY2" fmla="*/ 1063471 h 2869273"/>
                <a:gd name="connsiteX3" fmla="*/ 190294 w 945081"/>
                <a:gd name="connsiteY3" fmla="*/ 447493 h 2869273"/>
                <a:gd name="connsiteX4" fmla="*/ 945079 w 945081"/>
                <a:gd name="connsiteY4" fmla="*/ 0 h 2869273"/>
                <a:gd name="connsiteX0" fmla="*/ 229045 w 943437"/>
                <a:gd name="connsiteY0" fmla="*/ 2869273 h 2869273"/>
                <a:gd name="connsiteX1" fmla="*/ 38366 w 943437"/>
                <a:gd name="connsiteY1" fmla="*/ 1683589 h 2869273"/>
                <a:gd name="connsiteX2" fmla="*/ 6021 w 943437"/>
                <a:gd name="connsiteY2" fmla="*/ 1063471 h 2869273"/>
                <a:gd name="connsiteX3" fmla="*/ 188650 w 943437"/>
                <a:gd name="connsiteY3" fmla="*/ 447493 h 2869273"/>
                <a:gd name="connsiteX4" fmla="*/ 943435 w 943437"/>
                <a:gd name="connsiteY4" fmla="*/ 0 h 2869273"/>
                <a:gd name="connsiteX0" fmla="*/ 229045 w 952603"/>
                <a:gd name="connsiteY0" fmla="*/ 2846298 h 2846298"/>
                <a:gd name="connsiteX1" fmla="*/ 38366 w 952603"/>
                <a:gd name="connsiteY1" fmla="*/ 1660614 h 2846298"/>
                <a:gd name="connsiteX2" fmla="*/ 6021 w 952603"/>
                <a:gd name="connsiteY2" fmla="*/ 1040496 h 2846298"/>
                <a:gd name="connsiteX3" fmla="*/ 188650 w 952603"/>
                <a:gd name="connsiteY3" fmla="*/ 424518 h 2846298"/>
                <a:gd name="connsiteX4" fmla="*/ 952601 w 952603"/>
                <a:gd name="connsiteY4" fmla="*/ 0 h 2846298"/>
                <a:gd name="connsiteX0" fmla="*/ 229045 w 925105"/>
                <a:gd name="connsiteY0" fmla="*/ 2846298 h 2846298"/>
                <a:gd name="connsiteX1" fmla="*/ 38366 w 925105"/>
                <a:gd name="connsiteY1" fmla="*/ 1660614 h 2846298"/>
                <a:gd name="connsiteX2" fmla="*/ 6021 w 925105"/>
                <a:gd name="connsiteY2" fmla="*/ 1040496 h 2846298"/>
                <a:gd name="connsiteX3" fmla="*/ 188650 w 925105"/>
                <a:gd name="connsiteY3" fmla="*/ 424518 h 2846298"/>
                <a:gd name="connsiteX4" fmla="*/ 925103 w 925105"/>
                <a:gd name="connsiteY4" fmla="*/ 0 h 2846298"/>
                <a:gd name="connsiteX0" fmla="*/ 238846 w 930322"/>
                <a:gd name="connsiteY0" fmla="*/ 2878465 h 2878465"/>
                <a:gd name="connsiteX1" fmla="*/ 43583 w 930322"/>
                <a:gd name="connsiteY1" fmla="*/ 1660614 h 2878465"/>
                <a:gd name="connsiteX2" fmla="*/ 11238 w 930322"/>
                <a:gd name="connsiteY2" fmla="*/ 1040496 h 2878465"/>
                <a:gd name="connsiteX3" fmla="*/ 193867 w 930322"/>
                <a:gd name="connsiteY3" fmla="*/ 424518 h 2878465"/>
                <a:gd name="connsiteX4" fmla="*/ 930320 w 930322"/>
                <a:gd name="connsiteY4" fmla="*/ 0 h 2878465"/>
                <a:gd name="connsiteX0" fmla="*/ 238846 w 925739"/>
                <a:gd name="connsiteY0" fmla="*/ 2906036 h 2906036"/>
                <a:gd name="connsiteX1" fmla="*/ 43583 w 925739"/>
                <a:gd name="connsiteY1" fmla="*/ 1688185 h 2906036"/>
                <a:gd name="connsiteX2" fmla="*/ 11238 w 925739"/>
                <a:gd name="connsiteY2" fmla="*/ 1068067 h 2906036"/>
                <a:gd name="connsiteX3" fmla="*/ 193867 w 925739"/>
                <a:gd name="connsiteY3" fmla="*/ 452089 h 2906036"/>
                <a:gd name="connsiteX4" fmla="*/ 925737 w 925739"/>
                <a:gd name="connsiteY4" fmla="*/ 0 h 2906036"/>
                <a:gd name="connsiteX0" fmla="*/ 238846 w 925739"/>
                <a:gd name="connsiteY0" fmla="*/ 2887655 h 2887655"/>
                <a:gd name="connsiteX1" fmla="*/ 43583 w 925739"/>
                <a:gd name="connsiteY1" fmla="*/ 1669804 h 2887655"/>
                <a:gd name="connsiteX2" fmla="*/ 11238 w 925739"/>
                <a:gd name="connsiteY2" fmla="*/ 1049686 h 2887655"/>
                <a:gd name="connsiteX3" fmla="*/ 193867 w 925739"/>
                <a:gd name="connsiteY3" fmla="*/ 433708 h 2887655"/>
                <a:gd name="connsiteX4" fmla="*/ 925737 w 925739"/>
                <a:gd name="connsiteY4" fmla="*/ 0 h 2887655"/>
                <a:gd name="connsiteX0" fmla="*/ 235908 w 922801"/>
                <a:gd name="connsiteY0" fmla="*/ 2887655 h 2887655"/>
                <a:gd name="connsiteX1" fmla="*/ 40645 w 922801"/>
                <a:gd name="connsiteY1" fmla="*/ 1669804 h 2887655"/>
                <a:gd name="connsiteX2" fmla="*/ 8300 w 922801"/>
                <a:gd name="connsiteY2" fmla="*/ 1049686 h 2887655"/>
                <a:gd name="connsiteX3" fmla="*/ 190929 w 922801"/>
                <a:gd name="connsiteY3" fmla="*/ 433708 h 2887655"/>
                <a:gd name="connsiteX4" fmla="*/ 922799 w 922801"/>
                <a:gd name="connsiteY4" fmla="*/ 0 h 2887655"/>
                <a:gd name="connsiteX0" fmla="*/ 234870 w 921763"/>
                <a:gd name="connsiteY0" fmla="*/ 2887655 h 2887655"/>
                <a:gd name="connsiteX1" fmla="*/ 39607 w 921763"/>
                <a:gd name="connsiteY1" fmla="*/ 1669804 h 2887655"/>
                <a:gd name="connsiteX2" fmla="*/ 7262 w 921763"/>
                <a:gd name="connsiteY2" fmla="*/ 1049686 h 2887655"/>
                <a:gd name="connsiteX3" fmla="*/ 189891 w 921763"/>
                <a:gd name="connsiteY3" fmla="*/ 433708 h 2887655"/>
                <a:gd name="connsiteX4" fmla="*/ 921761 w 921763"/>
                <a:gd name="connsiteY4" fmla="*/ 0 h 2887655"/>
                <a:gd name="connsiteX0" fmla="*/ 233364 w 920257"/>
                <a:gd name="connsiteY0" fmla="*/ 2887655 h 2887655"/>
                <a:gd name="connsiteX1" fmla="*/ 38101 w 920257"/>
                <a:gd name="connsiteY1" fmla="*/ 1669804 h 2887655"/>
                <a:gd name="connsiteX2" fmla="*/ 5756 w 920257"/>
                <a:gd name="connsiteY2" fmla="*/ 1049686 h 2887655"/>
                <a:gd name="connsiteX3" fmla="*/ 188385 w 920257"/>
                <a:gd name="connsiteY3" fmla="*/ 433708 h 2887655"/>
                <a:gd name="connsiteX4" fmla="*/ 920255 w 920257"/>
                <a:gd name="connsiteY4" fmla="*/ 0 h 2887655"/>
                <a:gd name="connsiteX0" fmla="*/ 234037 w 920930"/>
                <a:gd name="connsiteY0" fmla="*/ 2887655 h 2887655"/>
                <a:gd name="connsiteX1" fmla="*/ 38774 w 920930"/>
                <a:gd name="connsiteY1" fmla="*/ 1669804 h 2887655"/>
                <a:gd name="connsiteX2" fmla="*/ 6429 w 920930"/>
                <a:gd name="connsiteY2" fmla="*/ 1049686 h 2887655"/>
                <a:gd name="connsiteX3" fmla="*/ 189058 w 920930"/>
                <a:gd name="connsiteY3" fmla="*/ 433708 h 2887655"/>
                <a:gd name="connsiteX4" fmla="*/ 920928 w 920930"/>
                <a:gd name="connsiteY4" fmla="*/ 0 h 2887655"/>
                <a:gd name="connsiteX0" fmla="*/ 234869 w 921762"/>
                <a:gd name="connsiteY0" fmla="*/ 2887655 h 2887655"/>
                <a:gd name="connsiteX1" fmla="*/ 39606 w 921762"/>
                <a:gd name="connsiteY1" fmla="*/ 1669804 h 2887655"/>
                <a:gd name="connsiteX2" fmla="*/ 7261 w 921762"/>
                <a:gd name="connsiteY2" fmla="*/ 1049686 h 2887655"/>
                <a:gd name="connsiteX3" fmla="*/ 189890 w 921762"/>
                <a:gd name="connsiteY3" fmla="*/ 433708 h 2887655"/>
                <a:gd name="connsiteX4" fmla="*/ 921760 w 921762"/>
                <a:gd name="connsiteY4" fmla="*/ 0 h 2887655"/>
                <a:gd name="connsiteX0" fmla="*/ 234869 w 930928"/>
                <a:gd name="connsiteY0" fmla="*/ 2878465 h 2878465"/>
                <a:gd name="connsiteX1" fmla="*/ 39606 w 930928"/>
                <a:gd name="connsiteY1" fmla="*/ 1660614 h 2878465"/>
                <a:gd name="connsiteX2" fmla="*/ 7261 w 930928"/>
                <a:gd name="connsiteY2" fmla="*/ 1040496 h 2878465"/>
                <a:gd name="connsiteX3" fmla="*/ 189890 w 930928"/>
                <a:gd name="connsiteY3" fmla="*/ 424518 h 2878465"/>
                <a:gd name="connsiteX4" fmla="*/ 930926 w 930928"/>
                <a:gd name="connsiteY4" fmla="*/ 0 h 2878465"/>
                <a:gd name="connsiteX0" fmla="*/ 234869 w 912596"/>
                <a:gd name="connsiteY0" fmla="*/ 2878465 h 2878465"/>
                <a:gd name="connsiteX1" fmla="*/ 39606 w 912596"/>
                <a:gd name="connsiteY1" fmla="*/ 1660614 h 2878465"/>
                <a:gd name="connsiteX2" fmla="*/ 7261 w 912596"/>
                <a:gd name="connsiteY2" fmla="*/ 1040496 h 2878465"/>
                <a:gd name="connsiteX3" fmla="*/ 189890 w 912596"/>
                <a:gd name="connsiteY3" fmla="*/ 424518 h 2878465"/>
                <a:gd name="connsiteX4" fmla="*/ 912594 w 912596"/>
                <a:gd name="connsiteY4" fmla="*/ 0 h 2878465"/>
                <a:gd name="connsiteX0" fmla="*/ 235768 w 913495"/>
                <a:gd name="connsiteY0" fmla="*/ 2878465 h 2878465"/>
                <a:gd name="connsiteX1" fmla="*/ 40505 w 913495"/>
                <a:gd name="connsiteY1" fmla="*/ 1660614 h 2878465"/>
                <a:gd name="connsiteX2" fmla="*/ 8160 w 913495"/>
                <a:gd name="connsiteY2" fmla="*/ 1040496 h 2878465"/>
                <a:gd name="connsiteX3" fmla="*/ 204538 w 913495"/>
                <a:gd name="connsiteY3" fmla="*/ 424518 h 2878465"/>
                <a:gd name="connsiteX4" fmla="*/ 913493 w 913495"/>
                <a:gd name="connsiteY4" fmla="*/ 0 h 2878465"/>
                <a:gd name="connsiteX0" fmla="*/ 234870 w 912597"/>
                <a:gd name="connsiteY0" fmla="*/ 2878465 h 2878465"/>
                <a:gd name="connsiteX1" fmla="*/ 39607 w 912597"/>
                <a:gd name="connsiteY1" fmla="*/ 1660614 h 2878465"/>
                <a:gd name="connsiteX2" fmla="*/ 7262 w 912597"/>
                <a:gd name="connsiteY2" fmla="*/ 1040496 h 2878465"/>
                <a:gd name="connsiteX3" fmla="*/ 189891 w 912597"/>
                <a:gd name="connsiteY3" fmla="*/ 415328 h 2878465"/>
                <a:gd name="connsiteX4" fmla="*/ 912595 w 912597"/>
                <a:gd name="connsiteY4" fmla="*/ 0 h 2878465"/>
                <a:gd name="connsiteX0" fmla="*/ 235768 w 913495"/>
                <a:gd name="connsiteY0" fmla="*/ 2878465 h 2878465"/>
                <a:gd name="connsiteX1" fmla="*/ 40505 w 913495"/>
                <a:gd name="connsiteY1" fmla="*/ 1660614 h 2878465"/>
                <a:gd name="connsiteX2" fmla="*/ 8160 w 913495"/>
                <a:gd name="connsiteY2" fmla="*/ 1040496 h 2878465"/>
                <a:gd name="connsiteX3" fmla="*/ 204538 w 913495"/>
                <a:gd name="connsiteY3" fmla="*/ 433708 h 2878465"/>
                <a:gd name="connsiteX4" fmla="*/ 913493 w 913495"/>
                <a:gd name="connsiteY4" fmla="*/ 0 h 2878465"/>
                <a:gd name="connsiteX0" fmla="*/ 235168 w 912895"/>
                <a:gd name="connsiteY0" fmla="*/ 2878465 h 2878465"/>
                <a:gd name="connsiteX1" fmla="*/ 39905 w 912895"/>
                <a:gd name="connsiteY1" fmla="*/ 1660614 h 2878465"/>
                <a:gd name="connsiteX2" fmla="*/ 7560 w 912895"/>
                <a:gd name="connsiteY2" fmla="*/ 1040496 h 2878465"/>
                <a:gd name="connsiteX3" fmla="*/ 194772 w 912895"/>
                <a:gd name="connsiteY3" fmla="*/ 424518 h 2878465"/>
                <a:gd name="connsiteX4" fmla="*/ 912893 w 912895"/>
                <a:gd name="connsiteY4" fmla="*/ 0 h 2878465"/>
                <a:gd name="connsiteX0" fmla="*/ 235467 w 913194"/>
                <a:gd name="connsiteY0" fmla="*/ 2878465 h 2878465"/>
                <a:gd name="connsiteX1" fmla="*/ 40204 w 913194"/>
                <a:gd name="connsiteY1" fmla="*/ 1660614 h 2878465"/>
                <a:gd name="connsiteX2" fmla="*/ 7859 w 913194"/>
                <a:gd name="connsiteY2" fmla="*/ 1040496 h 2878465"/>
                <a:gd name="connsiteX3" fmla="*/ 199655 w 913194"/>
                <a:gd name="connsiteY3" fmla="*/ 424518 h 2878465"/>
                <a:gd name="connsiteX4" fmla="*/ 913192 w 913194"/>
                <a:gd name="connsiteY4" fmla="*/ 0 h 2878465"/>
                <a:gd name="connsiteX0" fmla="*/ 233892 w 911619"/>
                <a:gd name="connsiteY0" fmla="*/ 2878465 h 2878465"/>
                <a:gd name="connsiteX1" fmla="*/ 38629 w 911619"/>
                <a:gd name="connsiteY1" fmla="*/ 1660614 h 2878465"/>
                <a:gd name="connsiteX2" fmla="*/ 6284 w 911619"/>
                <a:gd name="connsiteY2" fmla="*/ 1040496 h 2878465"/>
                <a:gd name="connsiteX3" fmla="*/ 198080 w 911619"/>
                <a:gd name="connsiteY3" fmla="*/ 424518 h 2878465"/>
                <a:gd name="connsiteX4" fmla="*/ 911617 w 911619"/>
                <a:gd name="connsiteY4" fmla="*/ 0 h 2878465"/>
                <a:gd name="connsiteX0" fmla="*/ 232409 w 910136"/>
                <a:gd name="connsiteY0" fmla="*/ 2878465 h 2878465"/>
                <a:gd name="connsiteX1" fmla="*/ 37146 w 910136"/>
                <a:gd name="connsiteY1" fmla="*/ 1660614 h 2878465"/>
                <a:gd name="connsiteX2" fmla="*/ 13967 w 910136"/>
                <a:gd name="connsiteY2" fmla="*/ 1045092 h 2878465"/>
                <a:gd name="connsiteX3" fmla="*/ 196597 w 910136"/>
                <a:gd name="connsiteY3" fmla="*/ 424518 h 2878465"/>
                <a:gd name="connsiteX4" fmla="*/ 910134 w 910136"/>
                <a:gd name="connsiteY4" fmla="*/ 0 h 2878465"/>
                <a:gd name="connsiteX0" fmla="*/ 243263 w 920990"/>
                <a:gd name="connsiteY0" fmla="*/ 2878465 h 2878465"/>
                <a:gd name="connsiteX1" fmla="*/ 48000 w 920990"/>
                <a:gd name="connsiteY1" fmla="*/ 1660614 h 2878465"/>
                <a:gd name="connsiteX2" fmla="*/ 11071 w 920990"/>
                <a:gd name="connsiteY2" fmla="*/ 1035902 h 2878465"/>
                <a:gd name="connsiteX3" fmla="*/ 207451 w 920990"/>
                <a:gd name="connsiteY3" fmla="*/ 424518 h 2878465"/>
                <a:gd name="connsiteX4" fmla="*/ 920988 w 920990"/>
                <a:gd name="connsiteY4" fmla="*/ 0 h 2878465"/>
                <a:gd name="connsiteX0" fmla="*/ 225907 w 903634"/>
                <a:gd name="connsiteY0" fmla="*/ 2878465 h 2878465"/>
                <a:gd name="connsiteX1" fmla="*/ 30644 w 903634"/>
                <a:gd name="connsiteY1" fmla="*/ 1660614 h 2878465"/>
                <a:gd name="connsiteX2" fmla="*/ 16631 w 903634"/>
                <a:gd name="connsiteY2" fmla="*/ 1008331 h 2878465"/>
                <a:gd name="connsiteX3" fmla="*/ 190095 w 903634"/>
                <a:gd name="connsiteY3" fmla="*/ 424518 h 2878465"/>
                <a:gd name="connsiteX4" fmla="*/ 903632 w 903634"/>
                <a:gd name="connsiteY4" fmla="*/ 0 h 2878465"/>
                <a:gd name="connsiteX0" fmla="*/ 229070 w 906797"/>
                <a:gd name="connsiteY0" fmla="*/ 2878465 h 2878465"/>
                <a:gd name="connsiteX1" fmla="*/ 33807 w 906797"/>
                <a:gd name="connsiteY1" fmla="*/ 1660614 h 2878465"/>
                <a:gd name="connsiteX2" fmla="*/ 15211 w 906797"/>
                <a:gd name="connsiteY2" fmla="*/ 999141 h 2878465"/>
                <a:gd name="connsiteX3" fmla="*/ 193258 w 906797"/>
                <a:gd name="connsiteY3" fmla="*/ 424518 h 2878465"/>
                <a:gd name="connsiteX4" fmla="*/ 906795 w 906797"/>
                <a:gd name="connsiteY4" fmla="*/ 0 h 2878465"/>
                <a:gd name="connsiteX0" fmla="*/ 231048 w 908775"/>
                <a:gd name="connsiteY0" fmla="*/ 2878465 h 2878465"/>
                <a:gd name="connsiteX1" fmla="*/ 31202 w 908775"/>
                <a:gd name="connsiteY1" fmla="*/ 1467616 h 2878465"/>
                <a:gd name="connsiteX2" fmla="*/ 17189 w 908775"/>
                <a:gd name="connsiteY2" fmla="*/ 999141 h 2878465"/>
                <a:gd name="connsiteX3" fmla="*/ 195236 w 908775"/>
                <a:gd name="connsiteY3" fmla="*/ 424518 h 2878465"/>
                <a:gd name="connsiteX4" fmla="*/ 908773 w 908775"/>
                <a:gd name="connsiteY4" fmla="*/ 0 h 2878465"/>
                <a:gd name="connsiteX0" fmla="*/ 233237 w 910964"/>
                <a:gd name="connsiteY0" fmla="*/ 2878465 h 2878465"/>
                <a:gd name="connsiteX1" fmla="*/ 28807 w 910964"/>
                <a:gd name="connsiteY1" fmla="*/ 1490592 h 2878465"/>
                <a:gd name="connsiteX2" fmla="*/ 19378 w 910964"/>
                <a:gd name="connsiteY2" fmla="*/ 999141 h 2878465"/>
                <a:gd name="connsiteX3" fmla="*/ 197425 w 910964"/>
                <a:gd name="connsiteY3" fmla="*/ 424518 h 2878465"/>
                <a:gd name="connsiteX4" fmla="*/ 910962 w 910964"/>
                <a:gd name="connsiteY4" fmla="*/ 0 h 2878465"/>
                <a:gd name="connsiteX0" fmla="*/ 231049 w 908776"/>
                <a:gd name="connsiteY0" fmla="*/ 2878465 h 2878465"/>
                <a:gd name="connsiteX1" fmla="*/ 31202 w 908776"/>
                <a:gd name="connsiteY1" fmla="*/ 1463021 h 2878465"/>
                <a:gd name="connsiteX2" fmla="*/ 17190 w 908776"/>
                <a:gd name="connsiteY2" fmla="*/ 999141 h 2878465"/>
                <a:gd name="connsiteX3" fmla="*/ 195237 w 908776"/>
                <a:gd name="connsiteY3" fmla="*/ 424518 h 2878465"/>
                <a:gd name="connsiteX4" fmla="*/ 908774 w 908776"/>
                <a:gd name="connsiteY4" fmla="*/ 0 h 2878465"/>
                <a:gd name="connsiteX0" fmla="*/ 231049 w 908776"/>
                <a:gd name="connsiteY0" fmla="*/ 2878465 h 2878465"/>
                <a:gd name="connsiteX1" fmla="*/ 31202 w 908776"/>
                <a:gd name="connsiteY1" fmla="*/ 1474508 h 2878465"/>
                <a:gd name="connsiteX2" fmla="*/ 17190 w 908776"/>
                <a:gd name="connsiteY2" fmla="*/ 999141 h 2878465"/>
                <a:gd name="connsiteX3" fmla="*/ 195237 w 908776"/>
                <a:gd name="connsiteY3" fmla="*/ 424518 h 2878465"/>
                <a:gd name="connsiteX4" fmla="*/ 908774 w 908776"/>
                <a:gd name="connsiteY4" fmla="*/ 0 h 2878465"/>
                <a:gd name="connsiteX0" fmla="*/ 225296 w 903023"/>
                <a:gd name="connsiteY0" fmla="*/ 2878465 h 2878465"/>
                <a:gd name="connsiteX1" fmla="*/ 25449 w 903023"/>
                <a:gd name="connsiteY1" fmla="*/ 1474508 h 2878465"/>
                <a:gd name="connsiteX2" fmla="*/ 11437 w 903023"/>
                <a:gd name="connsiteY2" fmla="*/ 999141 h 2878465"/>
                <a:gd name="connsiteX3" fmla="*/ 189484 w 903023"/>
                <a:gd name="connsiteY3" fmla="*/ 424518 h 2878465"/>
                <a:gd name="connsiteX4" fmla="*/ 903021 w 903023"/>
                <a:gd name="connsiteY4" fmla="*/ 0 h 2878465"/>
                <a:gd name="connsiteX0" fmla="*/ 222762 w 900489"/>
                <a:gd name="connsiteY0" fmla="*/ 2878465 h 2878465"/>
                <a:gd name="connsiteX1" fmla="*/ 22915 w 900489"/>
                <a:gd name="connsiteY1" fmla="*/ 1474508 h 2878465"/>
                <a:gd name="connsiteX2" fmla="*/ 8903 w 900489"/>
                <a:gd name="connsiteY2" fmla="*/ 999141 h 2878465"/>
                <a:gd name="connsiteX3" fmla="*/ 186950 w 900489"/>
                <a:gd name="connsiteY3" fmla="*/ 424518 h 2878465"/>
                <a:gd name="connsiteX4" fmla="*/ 900487 w 900489"/>
                <a:gd name="connsiteY4" fmla="*/ 0 h 2878465"/>
                <a:gd name="connsiteX0" fmla="*/ 220866 w 898593"/>
                <a:gd name="connsiteY0" fmla="*/ 2878465 h 2878465"/>
                <a:gd name="connsiteX1" fmla="*/ 21019 w 898593"/>
                <a:gd name="connsiteY1" fmla="*/ 1474508 h 2878465"/>
                <a:gd name="connsiteX2" fmla="*/ 7007 w 898593"/>
                <a:gd name="connsiteY2" fmla="*/ 999141 h 2878465"/>
                <a:gd name="connsiteX3" fmla="*/ 185054 w 898593"/>
                <a:gd name="connsiteY3" fmla="*/ 424518 h 2878465"/>
                <a:gd name="connsiteX4" fmla="*/ 898591 w 898593"/>
                <a:gd name="connsiteY4" fmla="*/ 0 h 2878465"/>
                <a:gd name="connsiteX0" fmla="*/ 219123 w 896850"/>
                <a:gd name="connsiteY0" fmla="*/ 2878465 h 2878465"/>
                <a:gd name="connsiteX1" fmla="*/ 19276 w 896850"/>
                <a:gd name="connsiteY1" fmla="*/ 1474508 h 2878465"/>
                <a:gd name="connsiteX2" fmla="*/ 5264 w 896850"/>
                <a:gd name="connsiteY2" fmla="*/ 999141 h 2878465"/>
                <a:gd name="connsiteX3" fmla="*/ 183311 w 896850"/>
                <a:gd name="connsiteY3" fmla="*/ 424518 h 2878465"/>
                <a:gd name="connsiteX4" fmla="*/ 896848 w 896850"/>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23063 w 900790"/>
                <a:gd name="connsiteY0" fmla="*/ 2878465 h 2878465"/>
                <a:gd name="connsiteX1" fmla="*/ 23216 w 900790"/>
                <a:gd name="connsiteY1" fmla="*/ 1474508 h 2878465"/>
                <a:gd name="connsiteX2" fmla="*/ 9204 w 900790"/>
                <a:gd name="connsiteY2" fmla="*/ 999141 h 2878465"/>
                <a:gd name="connsiteX3" fmla="*/ 187251 w 900790"/>
                <a:gd name="connsiteY3" fmla="*/ 424518 h 2878465"/>
                <a:gd name="connsiteX4" fmla="*/ 900788 w 900790"/>
                <a:gd name="connsiteY4" fmla="*/ 0 h 2878465"/>
                <a:gd name="connsiteX0" fmla="*/ 226022 w 903749"/>
                <a:gd name="connsiteY0" fmla="*/ 2878465 h 2878465"/>
                <a:gd name="connsiteX1" fmla="*/ 14716 w 903749"/>
                <a:gd name="connsiteY1" fmla="*/ 1465318 h 2878465"/>
                <a:gd name="connsiteX2" fmla="*/ 12163 w 903749"/>
                <a:gd name="connsiteY2" fmla="*/ 999141 h 2878465"/>
                <a:gd name="connsiteX3" fmla="*/ 190210 w 903749"/>
                <a:gd name="connsiteY3" fmla="*/ 424518 h 2878465"/>
                <a:gd name="connsiteX4" fmla="*/ 903747 w 903749"/>
                <a:gd name="connsiteY4" fmla="*/ 0 h 2878465"/>
                <a:gd name="connsiteX0" fmla="*/ 223064 w 900791"/>
                <a:gd name="connsiteY0" fmla="*/ 2878465 h 2878465"/>
                <a:gd name="connsiteX1" fmla="*/ 23215 w 900791"/>
                <a:gd name="connsiteY1" fmla="*/ 1463021 h 2878465"/>
                <a:gd name="connsiteX2" fmla="*/ 9205 w 900791"/>
                <a:gd name="connsiteY2" fmla="*/ 999141 h 2878465"/>
                <a:gd name="connsiteX3" fmla="*/ 187252 w 900791"/>
                <a:gd name="connsiteY3" fmla="*/ 424518 h 2878465"/>
                <a:gd name="connsiteX4" fmla="*/ 900789 w 900791"/>
                <a:gd name="connsiteY4" fmla="*/ 0 h 2878465"/>
                <a:gd name="connsiteX0" fmla="*/ 226682 w 904409"/>
                <a:gd name="connsiteY0" fmla="*/ 2878465 h 2878465"/>
                <a:gd name="connsiteX1" fmla="*/ 26833 w 904409"/>
                <a:gd name="connsiteY1" fmla="*/ 1463021 h 2878465"/>
                <a:gd name="connsiteX2" fmla="*/ 19697 w 904409"/>
                <a:gd name="connsiteY2" fmla="*/ 1006033 h 2878465"/>
                <a:gd name="connsiteX3" fmla="*/ 190870 w 904409"/>
                <a:gd name="connsiteY3" fmla="*/ 424518 h 2878465"/>
                <a:gd name="connsiteX4" fmla="*/ 904407 w 904409"/>
                <a:gd name="connsiteY4" fmla="*/ 0 h 2878465"/>
                <a:gd name="connsiteX0" fmla="*/ 221534 w 899261"/>
                <a:gd name="connsiteY0" fmla="*/ 2878465 h 2878465"/>
                <a:gd name="connsiteX1" fmla="*/ 21685 w 899261"/>
                <a:gd name="connsiteY1" fmla="*/ 1463021 h 2878465"/>
                <a:gd name="connsiteX2" fmla="*/ 14549 w 899261"/>
                <a:gd name="connsiteY2" fmla="*/ 1006033 h 2878465"/>
                <a:gd name="connsiteX3" fmla="*/ 185722 w 899261"/>
                <a:gd name="connsiteY3" fmla="*/ 424518 h 2878465"/>
                <a:gd name="connsiteX4" fmla="*/ 899259 w 899261"/>
                <a:gd name="connsiteY4" fmla="*/ 0 h 2878465"/>
                <a:gd name="connsiteX0" fmla="*/ 228293 w 906020"/>
                <a:gd name="connsiteY0" fmla="*/ 2878465 h 2878465"/>
                <a:gd name="connsiteX1" fmla="*/ 28444 w 906020"/>
                <a:gd name="connsiteY1" fmla="*/ 1463021 h 2878465"/>
                <a:gd name="connsiteX2" fmla="*/ 9851 w 906020"/>
                <a:gd name="connsiteY2" fmla="*/ 999141 h 2878465"/>
                <a:gd name="connsiteX3" fmla="*/ 192481 w 906020"/>
                <a:gd name="connsiteY3" fmla="*/ 424518 h 2878465"/>
                <a:gd name="connsiteX4" fmla="*/ 906018 w 906020"/>
                <a:gd name="connsiteY4" fmla="*/ 0 h 2878465"/>
                <a:gd name="connsiteX0" fmla="*/ 228293 w 906020"/>
                <a:gd name="connsiteY0" fmla="*/ 2878465 h 2878465"/>
                <a:gd name="connsiteX1" fmla="*/ 28444 w 906020"/>
                <a:gd name="connsiteY1" fmla="*/ 1463021 h 2878465"/>
                <a:gd name="connsiteX2" fmla="*/ 9851 w 906020"/>
                <a:gd name="connsiteY2" fmla="*/ 1008331 h 2878465"/>
                <a:gd name="connsiteX3" fmla="*/ 192481 w 906020"/>
                <a:gd name="connsiteY3" fmla="*/ 424518 h 2878465"/>
                <a:gd name="connsiteX4" fmla="*/ 906018 w 906020"/>
                <a:gd name="connsiteY4" fmla="*/ 0 h 2878465"/>
                <a:gd name="connsiteX0" fmla="*/ 232409 w 910136"/>
                <a:gd name="connsiteY0" fmla="*/ 2878465 h 2878465"/>
                <a:gd name="connsiteX1" fmla="*/ 37142 w 910136"/>
                <a:gd name="connsiteY1" fmla="*/ 1465318 h 2878465"/>
                <a:gd name="connsiteX2" fmla="*/ 13967 w 910136"/>
                <a:gd name="connsiteY2" fmla="*/ 1008331 h 2878465"/>
                <a:gd name="connsiteX3" fmla="*/ 196597 w 910136"/>
                <a:gd name="connsiteY3" fmla="*/ 424518 h 2878465"/>
                <a:gd name="connsiteX4" fmla="*/ 910134 w 910136"/>
                <a:gd name="connsiteY4" fmla="*/ 0 h 2878465"/>
                <a:gd name="connsiteX0" fmla="*/ 228646 w 906373"/>
                <a:gd name="connsiteY0" fmla="*/ 2878465 h 2878465"/>
                <a:gd name="connsiteX1" fmla="*/ 33379 w 906373"/>
                <a:gd name="connsiteY1" fmla="*/ 1465318 h 2878465"/>
                <a:gd name="connsiteX2" fmla="*/ 10204 w 906373"/>
                <a:gd name="connsiteY2" fmla="*/ 1008331 h 2878465"/>
                <a:gd name="connsiteX3" fmla="*/ 192834 w 906373"/>
                <a:gd name="connsiteY3" fmla="*/ 424518 h 2878465"/>
                <a:gd name="connsiteX4" fmla="*/ 906371 w 906373"/>
                <a:gd name="connsiteY4" fmla="*/ 0 h 2878465"/>
                <a:gd name="connsiteX0" fmla="*/ 232925 w 910652"/>
                <a:gd name="connsiteY0" fmla="*/ 2878465 h 2878465"/>
                <a:gd name="connsiteX1" fmla="*/ 23908 w 910652"/>
                <a:gd name="connsiteY1" fmla="*/ 1453830 h 2878465"/>
                <a:gd name="connsiteX2" fmla="*/ 14483 w 910652"/>
                <a:gd name="connsiteY2" fmla="*/ 1008331 h 2878465"/>
                <a:gd name="connsiteX3" fmla="*/ 197113 w 910652"/>
                <a:gd name="connsiteY3" fmla="*/ 424518 h 2878465"/>
                <a:gd name="connsiteX4" fmla="*/ 910650 w 910652"/>
                <a:gd name="connsiteY4" fmla="*/ 0 h 2878465"/>
                <a:gd name="connsiteX0" fmla="*/ 229960 w 907687"/>
                <a:gd name="connsiteY0" fmla="*/ 2878465 h 2878465"/>
                <a:gd name="connsiteX1" fmla="*/ 20943 w 907687"/>
                <a:gd name="connsiteY1" fmla="*/ 1453830 h 2878465"/>
                <a:gd name="connsiteX2" fmla="*/ 11518 w 907687"/>
                <a:gd name="connsiteY2" fmla="*/ 1008331 h 2878465"/>
                <a:gd name="connsiteX3" fmla="*/ 194148 w 907687"/>
                <a:gd name="connsiteY3" fmla="*/ 424518 h 2878465"/>
                <a:gd name="connsiteX4" fmla="*/ 907685 w 907687"/>
                <a:gd name="connsiteY4" fmla="*/ 0 h 2878465"/>
                <a:gd name="connsiteX0" fmla="*/ 231702 w 909429"/>
                <a:gd name="connsiteY0" fmla="*/ 2878465 h 2878465"/>
                <a:gd name="connsiteX1" fmla="*/ 90857 w 909429"/>
                <a:gd name="connsiteY1" fmla="*/ 2019199 h 2878465"/>
                <a:gd name="connsiteX2" fmla="*/ 22685 w 909429"/>
                <a:gd name="connsiteY2" fmla="*/ 1453830 h 2878465"/>
                <a:gd name="connsiteX3" fmla="*/ 13260 w 909429"/>
                <a:gd name="connsiteY3" fmla="*/ 1008331 h 2878465"/>
                <a:gd name="connsiteX4" fmla="*/ 195890 w 909429"/>
                <a:gd name="connsiteY4" fmla="*/ 424518 h 2878465"/>
                <a:gd name="connsiteX5" fmla="*/ 909427 w 909429"/>
                <a:gd name="connsiteY5" fmla="*/ 0 h 2878465"/>
                <a:gd name="connsiteX0" fmla="*/ 231284 w 909011"/>
                <a:gd name="connsiteY0" fmla="*/ 2878465 h 2878465"/>
                <a:gd name="connsiteX1" fmla="*/ 78982 w 909011"/>
                <a:gd name="connsiteY1" fmla="*/ 2019199 h 2878465"/>
                <a:gd name="connsiteX2" fmla="*/ 22267 w 909011"/>
                <a:gd name="connsiteY2" fmla="*/ 1453830 h 2878465"/>
                <a:gd name="connsiteX3" fmla="*/ 12842 w 909011"/>
                <a:gd name="connsiteY3" fmla="*/ 1008331 h 2878465"/>
                <a:gd name="connsiteX4" fmla="*/ 195472 w 909011"/>
                <a:gd name="connsiteY4" fmla="*/ 424518 h 2878465"/>
                <a:gd name="connsiteX5" fmla="*/ 909009 w 909011"/>
                <a:gd name="connsiteY5" fmla="*/ 0 h 2878465"/>
                <a:gd name="connsiteX0" fmla="*/ 230963 w 908690"/>
                <a:gd name="connsiteY0" fmla="*/ 2878465 h 2878465"/>
                <a:gd name="connsiteX1" fmla="*/ 69495 w 908690"/>
                <a:gd name="connsiteY1" fmla="*/ 2014604 h 2878465"/>
                <a:gd name="connsiteX2" fmla="*/ 21946 w 908690"/>
                <a:gd name="connsiteY2" fmla="*/ 1453830 h 2878465"/>
                <a:gd name="connsiteX3" fmla="*/ 12521 w 908690"/>
                <a:gd name="connsiteY3" fmla="*/ 1008331 h 2878465"/>
                <a:gd name="connsiteX4" fmla="*/ 195151 w 908690"/>
                <a:gd name="connsiteY4" fmla="*/ 424518 h 2878465"/>
                <a:gd name="connsiteX5" fmla="*/ 908688 w 908690"/>
                <a:gd name="connsiteY5" fmla="*/ 0 h 2878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690" h="2878465">
                  <a:moveTo>
                    <a:pt x="230963" y="2878465"/>
                  </a:moveTo>
                  <a:cubicBezTo>
                    <a:pt x="207489" y="2735254"/>
                    <a:pt x="104331" y="2252043"/>
                    <a:pt x="69495" y="2014604"/>
                  </a:cubicBezTo>
                  <a:cubicBezTo>
                    <a:pt x="34659" y="1777165"/>
                    <a:pt x="31442" y="1621542"/>
                    <a:pt x="21946" y="1453830"/>
                  </a:cubicBezTo>
                  <a:cubicBezTo>
                    <a:pt x="12450" y="1286118"/>
                    <a:pt x="-16346" y="1179883"/>
                    <a:pt x="12521" y="1008331"/>
                  </a:cubicBezTo>
                  <a:cubicBezTo>
                    <a:pt x="41388" y="836779"/>
                    <a:pt x="45790" y="592573"/>
                    <a:pt x="195151" y="424518"/>
                  </a:cubicBezTo>
                  <a:cubicBezTo>
                    <a:pt x="344512" y="256463"/>
                    <a:pt x="910011" y="661"/>
                    <a:pt x="90868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Freeform 121">
              <a:extLst>
                <a:ext uri="{FF2B5EF4-FFF2-40B4-BE49-F238E27FC236}">
                  <a16:creationId xmlns:a16="http://schemas.microsoft.com/office/drawing/2014/main" id="{00515ECD-6E3B-FF44-B5C1-C9763448FA1F}"/>
                </a:ext>
              </a:extLst>
            </p:cNvPr>
            <p:cNvSpPr/>
            <p:nvPr/>
          </p:nvSpPr>
          <p:spPr>
            <a:xfrm>
              <a:off x="8372994" y="2024457"/>
              <a:ext cx="950481" cy="3002327"/>
            </a:xfrm>
            <a:custGeom>
              <a:avLst/>
              <a:gdLst>
                <a:gd name="connsiteX0" fmla="*/ 324124 w 324124"/>
                <a:gd name="connsiteY0" fmla="*/ 2057400 h 2057400"/>
                <a:gd name="connsiteX1" fmla="*/ 128862 w 324124"/>
                <a:gd name="connsiteY1" fmla="*/ 1138237 h 2057400"/>
                <a:gd name="connsiteX2" fmla="*/ 274 w 324124"/>
                <a:gd name="connsiteY2" fmla="*/ 752475 h 2057400"/>
                <a:gd name="connsiteX3" fmla="*/ 162199 w 324124"/>
                <a:gd name="connsiteY3" fmla="*/ 0 h 2057400"/>
                <a:gd name="connsiteX0" fmla="*/ 324124 w 324124"/>
                <a:gd name="connsiteY0" fmla="*/ 2110912 h 2110912"/>
                <a:gd name="connsiteX1" fmla="*/ 128862 w 324124"/>
                <a:gd name="connsiteY1" fmla="*/ 1191749 h 2110912"/>
                <a:gd name="connsiteX2" fmla="*/ 274 w 324124"/>
                <a:gd name="connsiteY2" fmla="*/ 805987 h 2110912"/>
                <a:gd name="connsiteX3" fmla="*/ 162199 w 324124"/>
                <a:gd name="connsiteY3" fmla="*/ 53512 h 2110912"/>
                <a:gd name="connsiteX4" fmla="*/ 159024 w 324124"/>
                <a:gd name="connsiteY4" fmla="*/ 61449 h 2110912"/>
                <a:gd name="connsiteX0" fmla="*/ 324124 w 324124"/>
                <a:gd name="connsiteY0" fmla="*/ 2528893 h 2528893"/>
                <a:gd name="connsiteX1" fmla="*/ 128862 w 324124"/>
                <a:gd name="connsiteY1" fmla="*/ 1609730 h 2528893"/>
                <a:gd name="connsiteX2" fmla="*/ 274 w 324124"/>
                <a:gd name="connsiteY2" fmla="*/ 1223968 h 2528893"/>
                <a:gd name="connsiteX3" fmla="*/ 162199 w 324124"/>
                <a:gd name="connsiteY3" fmla="*/ 471493 h 2528893"/>
                <a:gd name="connsiteX4" fmla="*/ 22499 w 324124"/>
                <a:gd name="connsiteY4" fmla="*/ 5 h 2528893"/>
                <a:gd name="connsiteX0" fmla="*/ 324124 w 324124"/>
                <a:gd name="connsiteY0" fmla="*/ 2564737 h 2564737"/>
                <a:gd name="connsiteX1" fmla="*/ 128862 w 324124"/>
                <a:gd name="connsiteY1" fmla="*/ 1645574 h 2564737"/>
                <a:gd name="connsiteX2" fmla="*/ 274 w 324124"/>
                <a:gd name="connsiteY2" fmla="*/ 1259812 h 2564737"/>
                <a:gd name="connsiteX3" fmla="*/ 162199 w 324124"/>
                <a:gd name="connsiteY3" fmla="*/ 507337 h 2564737"/>
                <a:gd name="connsiteX4" fmla="*/ 22499 w 324124"/>
                <a:gd name="connsiteY4" fmla="*/ 35849 h 2564737"/>
                <a:gd name="connsiteX5" fmla="*/ 16149 w 324124"/>
                <a:gd name="connsiteY5" fmla="*/ 32675 h 25647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4149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35199 w 324124"/>
                <a:gd name="connsiteY4" fmla="*/ 180974 h 2713037"/>
                <a:gd name="connsiteX5" fmla="*/ 25674 w 324124"/>
                <a:gd name="connsiteY5" fmla="*/ 0 h 2713037"/>
                <a:gd name="connsiteX0" fmla="*/ 324124 w 324124"/>
                <a:gd name="connsiteY0" fmla="*/ 2713037 h 2713037"/>
                <a:gd name="connsiteX1" fmla="*/ 128862 w 324124"/>
                <a:gd name="connsiteY1" fmla="*/ 1793874 h 2713037"/>
                <a:gd name="connsiteX2" fmla="*/ 274 w 324124"/>
                <a:gd name="connsiteY2" fmla="*/ 1408112 h 2713037"/>
                <a:gd name="connsiteX3" fmla="*/ 162199 w 324124"/>
                <a:gd name="connsiteY3" fmla="*/ 655637 h 2713037"/>
                <a:gd name="connsiteX4" fmla="*/ 22499 w 324124"/>
                <a:gd name="connsiteY4" fmla="*/ 180974 h 2713037"/>
                <a:gd name="connsiteX5" fmla="*/ 25674 w 324124"/>
                <a:gd name="connsiteY5" fmla="*/ 0 h 2713037"/>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22499 w 1015600"/>
                <a:gd name="connsiteY4" fmla="*/ 291258 h 2823321"/>
                <a:gd name="connsiteX5" fmla="*/ 1015599 w 1015600"/>
                <a:gd name="connsiteY5" fmla="*/ 0 h 2823321"/>
                <a:gd name="connsiteX0" fmla="*/ 324124 w 1015600"/>
                <a:gd name="connsiteY0" fmla="*/ 2823321 h 2823321"/>
                <a:gd name="connsiteX1" fmla="*/ 128862 w 1015600"/>
                <a:gd name="connsiteY1" fmla="*/ 1904158 h 2823321"/>
                <a:gd name="connsiteX2" fmla="*/ 274 w 1015600"/>
                <a:gd name="connsiteY2" fmla="*/ 1518396 h 2823321"/>
                <a:gd name="connsiteX3" fmla="*/ 162199 w 1015600"/>
                <a:gd name="connsiteY3" fmla="*/ 765921 h 2823321"/>
                <a:gd name="connsiteX4" fmla="*/ 352474 w 1015600"/>
                <a:gd name="connsiteY4" fmla="*/ 318829 h 2823321"/>
                <a:gd name="connsiteX5" fmla="*/ 1015599 w 1015600"/>
                <a:gd name="connsiteY5" fmla="*/ 0 h 2823321"/>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52474 w 1029349"/>
                <a:gd name="connsiteY4" fmla="*/ 323424 h 2827916"/>
                <a:gd name="connsiteX5" fmla="*/ 1029348 w 1029349"/>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379972 w 1029349"/>
                <a:gd name="connsiteY4" fmla="*/ 259092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79972 w 1029350"/>
                <a:gd name="connsiteY4" fmla="*/ 259092 h 2827916"/>
                <a:gd name="connsiteX5" fmla="*/ 1029348 w 1029350"/>
                <a:gd name="connsiteY5" fmla="*/ 0 h 2827916"/>
                <a:gd name="connsiteX0" fmla="*/ 324124 w 1029349"/>
                <a:gd name="connsiteY0" fmla="*/ 2827916 h 2827916"/>
                <a:gd name="connsiteX1" fmla="*/ 128862 w 1029349"/>
                <a:gd name="connsiteY1" fmla="*/ 1908753 h 2827916"/>
                <a:gd name="connsiteX2" fmla="*/ 274 w 1029349"/>
                <a:gd name="connsiteY2" fmla="*/ 1522991 h 2827916"/>
                <a:gd name="connsiteX3" fmla="*/ 162199 w 1029349"/>
                <a:gd name="connsiteY3" fmla="*/ 770516 h 2827916"/>
                <a:gd name="connsiteX4" fmla="*/ 297479 w 1029349"/>
                <a:gd name="connsiteY4" fmla="*/ 337210 h 2827916"/>
                <a:gd name="connsiteX5" fmla="*/ 1029348 w 1029349"/>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297479 w 1029350"/>
                <a:gd name="connsiteY4" fmla="*/ 337210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57057 w 1029350"/>
                <a:gd name="connsiteY4" fmla="*/ 305043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70516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124 w 1029350"/>
                <a:gd name="connsiteY0" fmla="*/ 2827916 h 2827916"/>
                <a:gd name="connsiteX1" fmla="*/ 128862 w 1029350"/>
                <a:gd name="connsiteY1" fmla="*/ 1908753 h 2827916"/>
                <a:gd name="connsiteX2" fmla="*/ 274 w 1029350"/>
                <a:gd name="connsiteY2" fmla="*/ 1522991 h 2827916"/>
                <a:gd name="connsiteX3" fmla="*/ 162199 w 1029350"/>
                <a:gd name="connsiteY3" fmla="*/ 747541 h 2827916"/>
                <a:gd name="connsiteX4" fmla="*/ 361640 w 1029350"/>
                <a:gd name="connsiteY4" fmla="*/ 369376 h 2827916"/>
                <a:gd name="connsiteX5" fmla="*/ 1029348 w 1029350"/>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362315 w 1030025"/>
                <a:gd name="connsiteY4" fmla="*/ 369376 h 2827916"/>
                <a:gd name="connsiteX5" fmla="*/ 1030023 w 1030025"/>
                <a:gd name="connsiteY5" fmla="*/ 0 h 2827916"/>
                <a:gd name="connsiteX0" fmla="*/ 324799 w 1030025"/>
                <a:gd name="connsiteY0" fmla="*/ 2827916 h 2827916"/>
                <a:gd name="connsiteX1" fmla="*/ 129537 w 1030025"/>
                <a:gd name="connsiteY1" fmla="*/ 1908753 h 2827916"/>
                <a:gd name="connsiteX2" fmla="*/ 949 w 1030025"/>
                <a:gd name="connsiteY2" fmla="*/ 1522991 h 2827916"/>
                <a:gd name="connsiteX3" fmla="*/ 194954 w 1030025"/>
                <a:gd name="connsiteY3" fmla="*/ 600496 h 2827916"/>
                <a:gd name="connsiteX4" fmla="*/ 238574 w 1030025"/>
                <a:gd name="connsiteY4" fmla="*/ 456684 h 2827916"/>
                <a:gd name="connsiteX5" fmla="*/ 1030023 w 10300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4199 w 1029425"/>
                <a:gd name="connsiteY0" fmla="*/ 2827916 h 2827916"/>
                <a:gd name="connsiteX1" fmla="*/ 128937 w 1029425"/>
                <a:gd name="connsiteY1" fmla="*/ 1908753 h 2827916"/>
                <a:gd name="connsiteX2" fmla="*/ 349 w 1029425"/>
                <a:gd name="connsiteY2" fmla="*/ 1522991 h 2827916"/>
                <a:gd name="connsiteX3" fmla="*/ 166856 w 1029425"/>
                <a:gd name="connsiteY3" fmla="*/ 738351 h 2827916"/>
                <a:gd name="connsiteX4" fmla="*/ 237974 w 1029425"/>
                <a:gd name="connsiteY4" fmla="*/ 456684 h 2827916"/>
                <a:gd name="connsiteX5" fmla="*/ 1029423 w 1029425"/>
                <a:gd name="connsiteY5" fmla="*/ 0 h 2827916"/>
                <a:gd name="connsiteX0" fmla="*/ 326172 w 1031398"/>
                <a:gd name="connsiteY0" fmla="*/ 2827916 h 2827916"/>
                <a:gd name="connsiteX1" fmla="*/ 130910 w 1031398"/>
                <a:gd name="connsiteY1" fmla="*/ 1908753 h 2827916"/>
                <a:gd name="connsiteX2" fmla="*/ 2322 w 1031398"/>
                <a:gd name="connsiteY2" fmla="*/ 1522991 h 2827916"/>
                <a:gd name="connsiteX3" fmla="*/ 239947 w 1031398"/>
                <a:gd name="connsiteY3" fmla="*/ 456684 h 2827916"/>
                <a:gd name="connsiteX4" fmla="*/ 1031396 w 1031398"/>
                <a:gd name="connsiteY4" fmla="*/ 0 h 2827916"/>
                <a:gd name="connsiteX0" fmla="*/ 327620 w 1032846"/>
                <a:gd name="connsiteY0" fmla="*/ 2827916 h 2827916"/>
                <a:gd name="connsiteX1" fmla="*/ 132358 w 1032846"/>
                <a:gd name="connsiteY1" fmla="*/ 1908753 h 2827916"/>
                <a:gd name="connsiteX2" fmla="*/ 3770 w 1032846"/>
                <a:gd name="connsiteY2" fmla="*/ 1522991 h 2827916"/>
                <a:gd name="connsiteX3" fmla="*/ 278059 w 1032846"/>
                <a:gd name="connsiteY3" fmla="*/ 447493 h 2827916"/>
                <a:gd name="connsiteX4" fmla="*/ 1032844 w 1032846"/>
                <a:gd name="connsiteY4" fmla="*/ 0 h 2827916"/>
                <a:gd name="connsiteX0" fmla="*/ 242259 w 947485"/>
                <a:gd name="connsiteY0" fmla="*/ 2827916 h 2827916"/>
                <a:gd name="connsiteX1" fmla="*/ 46997 w 947485"/>
                <a:gd name="connsiteY1" fmla="*/ 1908753 h 2827916"/>
                <a:gd name="connsiteX2" fmla="*/ 10069 w 947485"/>
                <a:gd name="connsiteY2" fmla="*/ 1077258 h 2827916"/>
                <a:gd name="connsiteX3" fmla="*/ 192698 w 947485"/>
                <a:gd name="connsiteY3" fmla="*/ 447493 h 2827916"/>
                <a:gd name="connsiteX4" fmla="*/ 947483 w 947485"/>
                <a:gd name="connsiteY4" fmla="*/ 0 h 2827916"/>
                <a:gd name="connsiteX0" fmla="*/ 258155 w 963381"/>
                <a:gd name="connsiteY0" fmla="*/ 2827916 h 2827916"/>
                <a:gd name="connsiteX1" fmla="*/ 62893 w 963381"/>
                <a:gd name="connsiteY1" fmla="*/ 1908753 h 2827916"/>
                <a:gd name="connsiteX2" fmla="*/ 7633 w 963381"/>
                <a:gd name="connsiteY2" fmla="*/ 1072663 h 2827916"/>
                <a:gd name="connsiteX3" fmla="*/ 208594 w 963381"/>
                <a:gd name="connsiteY3" fmla="*/ 447493 h 2827916"/>
                <a:gd name="connsiteX4" fmla="*/ 963379 w 963381"/>
                <a:gd name="connsiteY4" fmla="*/ 0 h 2827916"/>
                <a:gd name="connsiteX0" fmla="*/ 259067 w 964293"/>
                <a:gd name="connsiteY0" fmla="*/ 2827916 h 2827916"/>
                <a:gd name="connsiteX1" fmla="*/ 59222 w 964293"/>
                <a:gd name="connsiteY1" fmla="*/ 1683589 h 2827916"/>
                <a:gd name="connsiteX2" fmla="*/ 8545 w 964293"/>
                <a:gd name="connsiteY2" fmla="*/ 1072663 h 2827916"/>
                <a:gd name="connsiteX3" fmla="*/ 209506 w 964293"/>
                <a:gd name="connsiteY3" fmla="*/ 447493 h 2827916"/>
                <a:gd name="connsiteX4" fmla="*/ 964291 w 964293"/>
                <a:gd name="connsiteY4" fmla="*/ 0 h 2827916"/>
                <a:gd name="connsiteX0" fmla="*/ 255628 w 960854"/>
                <a:gd name="connsiteY0" fmla="*/ 2827916 h 2827916"/>
                <a:gd name="connsiteX1" fmla="*/ 55783 w 960854"/>
                <a:gd name="connsiteY1" fmla="*/ 1683589 h 2827916"/>
                <a:gd name="connsiteX2" fmla="*/ 5106 w 960854"/>
                <a:gd name="connsiteY2" fmla="*/ 1072663 h 2827916"/>
                <a:gd name="connsiteX3" fmla="*/ 206067 w 960854"/>
                <a:gd name="connsiteY3" fmla="*/ 447493 h 2827916"/>
                <a:gd name="connsiteX4" fmla="*/ 960852 w 960854"/>
                <a:gd name="connsiteY4" fmla="*/ 0 h 2827916"/>
                <a:gd name="connsiteX0" fmla="*/ 254993 w 960219"/>
                <a:gd name="connsiteY0" fmla="*/ 2827916 h 2827916"/>
                <a:gd name="connsiteX1" fmla="*/ 55148 w 960219"/>
                <a:gd name="connsiteY1" fmla="*/ 1683589 h 2827916"/>
                <a:gd name="connsiteX2" fmla="*/ 4471 w 960219"/>
                <a:gd name="connsiteY2" fmla="*/ 1072663 h 2827916"/>
                <a:gd name="connsiteX3" fmla="*/ 205432 w 960219"/>
                <a:gd name="connsiteY3" fmla="*/ 447493 h 2827916"/>
                <a:gd name="connsiteX4" fmla="*/ 960217 w 960219"/>
                <a:gd name="connsiteY4" fmla="*/ 0 h 2827916"/>
                <a:gd name="connsiteX0" fmla="*/ 251146 w 956372"/>
                <a:gd name="connsiteY0" fmla="*/ 2827916 h 2827916"/>
                <a:gd name="connsiteX1" fmla="*/ 51301 w 956372"/>
                <a:gd name="connsiteY1" fmla="*/ 1683589 h 2827916"/>
                <a:gd name="connsiteX2" fmla="*/ 9790 w 956372"/>
                <a:gd name="connsiteY2" fmla="*/ 1058877 h 2827916"/>
                <a:gd name="connsiteX3" fmla="*/ 201585 w 956372"/>
                <a:gd name="connsiteY3" fmla="*/ 447493 h 2827916"/>
                <a:gd name="connsiteX4" fmla="*/ 956370 w 956372"/>
                <a:gd name="connsiteY4" fmla="*/ 0 h 2827916"/>
                <a:gd name="connsiteX0" fmla="*/ 176121 w 954675"/>
                <a:gd name="connsiteY0" fmla="*/ 2869273 h 2869273"/>
                <a:gd name="connsiteX1" fmla="*/ 49604 w 954675"/>
                <a:gd name="connsiteY1" fmla="*/ 1683589 h 2869273"/>
                <a:gd name="connsiteX2" fmla="*/ 8093 w 954675"/>
                <a:gd name="connsiteY2" fmla="*/ 1058877 h 2869273"/>
                <a:gd name="connsiteX3" fmla="*/ 199888 w 954675"/>
                <a:gd name="connsiteY3" fmla="*/ 447493 h 2869273"/>
                <a:gd name="connsiteX4" fmla="*/ 954673 w 954675"/>
                <a:gd name="connsiteY4" fmla="*/ 0 h 2869273"/>
                <a:gd name="connsiteX0" fmla="*/ 241739 w 956131"/>
                <a:gd name="connsiteY0" fmla="*/ 2869273 h 2869273"/>
                <a:gd name="connsiteX1" fmla="*/ 51060 w 956131"/>
                <a:gd name="connsiteY1" fmla="*/ 1683589 h 2869273"/>
                <a:gd name="connsiteX2" fmla="*/ 9549 w 956131"/>
                <a:gd name="connsiteY2" fmla="*/ 1058877 h 2869273"/>
                <a:gd name="connsiteX3" fmla="*/ 201344 w 956131"/>
                <a:gd name="connsiteY3" fmla="*/ 447493 h 2869273"/>
                <a:gd name="connsiteX4" fmla="*/ 956129 w 956131"/>
                <a:gd name="connsiteY4" fmla="*/ 0 h 2869273"/>
                <a:gd name="connsiteX0" fmla="*/ 234113 w 948505"/>
                <a:gd name="connsiteY0" fmla="*/ 2869273 h 2869273"/>
                <a:gd name="connsiteX1" fmla="*/ 43434 w 948505"/>
                <a:gd name="connsiteY1" fmla="*/ 1683589 h 2869273"/>
                <a:gd name="connsiteX2" fmla="*/ 11089 w 948505"/>
                <a:gd name="connsiteY2" fmla="*/ 1063471 h 2869273"/>
                <a:gd name="connsiteX3" fmla="*/ 193718 w 948505"/>
                <a:gd name="connsiteY3" fmla="*/ 447493 h 2869273"/>
                <a:gd name="connsiteX4" fmla="*/ 948503 w 948505"/>
                <a:gd name="connsiteY4" fmla="*/ 0 h 2869273"/>
                <a:gd name="connsiteX0" fmla="*/ 227177 w 941569"/>
                <a:gd name="connsiteY0" fmla="*/ 2869273 h 2869273"/>
                <a:gd name="connsiteX1" fmla="*/ 36498 w 941569"/>
                <a:gd name="connsiteY1" fmla="*/ 1683589 h 2869273"/>
                <a:gd name="connsiteX2" fmla="*/ 4153 w 941569"/>
                <a:gd name="connsiteY2" fmla="*/ 1063471 h 2869273"/>
                <a:gd name="connsiteX3" fmla="*/ 186782 w 941569"/>
                <a:gd name="connsiteY3" fmla="*/ 447493 h 2869273"/>
                <a:gd name="connsiteX4" fmla="*/ 941567 w 941569"/>
                <a:gd name="connsiteY4" fmla="*/ 0 h 2869273"/>
                <a:gd name="connsiteX0" fmla="*/ 230689 w 945081"/>
                <a:gd name="connsiteY0" fmla="*/ 2869273 h 2869273"/>
                <a:gd name="connsiteX1" fmla="*/ 40010 w 945081"/>
                <a:gd name="connsiteY1" fmla="*/ 1683589 h 2869273"/>
                <a:gd name="connsiteX2" fmla="*/ 7665 w 945081"/>
                <a:gd name="connsiteY2" fmla="*/ 1063471 h 2869273"/>
                <a:gd name="connsiteX3" fmla="*/ 190294 w 945081"/>
                <a:gd name="connsiteY3" fmla="*/ 447493 h 2869273"/>
                <a:gd name="connsiteX4" fmla="*/ 945079 w 945081"/>
                <a:gd name="connsiteY4" fmla="*/ 0 h 2869273"/>
                <a:gd name="connsiteX0" fmla="*/ 229045 w 943437"/>
                <a:gd name="connsiteY0" fmla="*/ 2869273 h 2869273"/>
                <a:gd name="connsiteX1" fmla="*/ 38366 w 943437"/>
                <a:gd name="connsiteY1" fmla="*/ 1683589 h 2869273"/>
                <a:gd name="connsiteX2" fmla="*/ 6021 w 943437"/>
                <a:gd name="connsiteY2" fmla="*/ 1063471 h 2869273"/>
                <a:gd name="connsiteX3" fmla="*/ 188650 w 943437"/>
                <a:gd name="connsiteY3" fmla="*/ 447493 h 2869273"/>
                <a:gd name="connsiteX4" fmla="*/ 943435 w 943437"/>
                <a:gd name="connsiteY4" fmla="*/ 0 h 2869273"/>
                <a:gd name="connsiteX0" fmla="*/ 229045 w 952603"/>
                <a:gd name="connsiteY0" fmla="*/ 2846298 h 2846298"/>
                <a:gd name="connsiteX1" fmla="*/ 38366 w 952603"/>
                <a:gd name="connsiteY1" fmla="*/ 1660614 h 2846298"/>
                <a:gd name="connsiteX2" fmla="*/ 6021 w 952603"/>
                <a:gd name="connsiteY2" fmla="*/ 1040496 h 2846298"/>
                <a:gd name="connsiteX3" fmla="*/ 188650 w 952603"/>
                <a:gd name="connsiteY3" fmla="*/ 424518 h 2846298"/>
                <a:gd name="connsiteX4" fmla="*/ 952601 w 952603"/>
                <a:gd name="connsiteY4" fmla="*/ 0 h 2846298"/>
                <a:gd name="connsiteX0" fmla="*/ 229045 w 925105"/>
                <a:gd name="connsiteY0" fmla="*/ 2846298 h 2846298"/>
                <a:gd name="connsiteX1" fmla="*/ 38366 w 925105"/>
                <a:gd name="connsiteY1" fmla="*/ 1660614 h 2846298"/>
                <a:gd name="connsiteX2" fmla="*/ 6021 w 925105"/>
                <a:gd name="connsiteY2" fmla="*/ 1040496 h 2846298"/>
                <a:gd name="connsiteX3" fmla="*/ 188650 w 925105"/>
                <a:gd name="connsiteY3" fmla="*/ 424518 h 2846298"/>
                <a:gd name="connsiteX4" fmla="*/ 925103 w 925105"/>
                <a:gd name="connsiteY4" fmla="*/ 0 h 2846298"/>
                <a:gd name="connsiteX0" fmla="*/ 238846 w 930322"/>
                <a:gd name="connsiteY0" fmla="*/ 2878465 h 2878465"/>
                <a:gd name="connsiteX1" fmla="*/ 43583 w 930322"/>
                <a:gd name="connsiteY1" fmla="*/ 1660614 h 2878465"/>
                <a:gd name="connsiteX2" fmla="*/ 11238 w 930322"/>
                <a:gd name="connsiteY2" fmla="*/ 1040496 h 2878465"/>
                <a:gd name="connsiteX3" fmla="*/ 193867 w 930322"/>
                <a:gd name="connsiteY3" fmla="*/ 424518 h 2878465"/>
                <a:gd name="connsiteX4" fmla="*/ 930320 w 930322"/>
                <a:gd name="connsiteY4" fmla="*/ 0 h 2878465"/>
                <a:gd name="connsiteX0" fmla="*/ 238846 w 925739"/>
                <a:gd name="connsiteY0" fmla="*/ 2906036 h 2906036"/>
                <a:gd name="connsiteX1" fmla="*/ 43583 w 925739"/>
                <a:gd name="connsiteY1" fmla="*/ 1688185 h 2906036"/>
                <a:gd name="connsiteX2" fmla="*/ 11238 w 925739"/>
                <a:gd name="connsiteY2" fmla="*/ 1068067 h 2906036"/>
                <a:gd name="connsiteX3" fmla="*/ 193867 w 925739"/>
                <a:gd name="connsiteY3" fmla="*/ 452089 h 2906036"/>
                <a:gd name="connsiteX4" fmla="*/ 925737 w 925739"/>
                <a:gd name="connsiteY4" fmla="*/ 0 h 2906036"/>
                <a:gd name="connsiteX0" fmla="*/ 238846 w 925739"/>
                <a:gd name="connsiteY0" fmla="*/ 2887655 h 2887655"/>
                <a:gd name="connsiteX1" fmla="*/ 43583 w 925739"/>
                <a:gd name="connsiteY1" fmla="*/ 1669804 h 2887655"/>
                <a:gd name="connsiteX2" fmla="*/ 11238 w 925739"/>
                <a:gd name="connsiteY2" fmla="*/ 1049686 h 2887655"/>
                <a:gd name="connsiteX3" fmla="*/ 193867 w 925739"/>
                <a:gd name="connsiteY3" fmla="*/ 433708 h 2887655"/>
                <a:gd name="connsiteX4" fmla="*/ 925737 w 925739"/>
                <a:gd name="connsiteY4" fmla="*/ 0 h 2887655"/>
                <a:gd name="connsiteX0" fmla="*/ 235908 w 922801"/>
                <a:gd name="connsiteY0" fmla="*/ 2887655 h 2887655"/>
                <a:gd name="connsiteX1" fmla="*/ 40645 w 922801"/>
                <a:gd name="connsiteY1" fmla="*/ 1669804 h 2887655"/>
                <a:gd name="connsiteX2" fmla="*/ 8300 w 922801"/>
                <a:gd name="connsiteY2" fmla="*/ 1049686 h 2887655"/>
                <a:gd name="connsiteX3" fmla="*/ 190929 w 922801"/>
                <a:gd name="connsiteY3" fmla="*/ 433708 h 2887655"/>
                <a:gd name="connsiteX4" fmla="*/ 922799 w 922801"/>
                <a:gd name="connsiteY4" fmla="*/ 0 h 2887655"/>
                <a:gd name="connsiteX0" fmla="*/ 234870 w 921763"/>
                <a:gd name="connsiteY0" fmla="*/ 2887655 h 2887655"/>
                <a:gd name="connsiteX1" fmla="*/ 39607 w 921763"/>
                <a:gd name="connsiteY1" fmla="*/ 1669804 h 2887655"/>
                <a:gd name="connsiteX2" fmla="*/ 7262 w 921763"/>
                <a:gd name="connsiteY2" fmla="*/ 1049686 h 2887655"/>
                <a:gd name="connsiteX3" fmla="*/ 189891 w 921763"/>
                <a:gd name="connsiteY3" fmla="*/ 433708 h 2887655"/>
                <a:gd name="connsiteX4" fmla="*/ 921761 w 921763"/>
                <a:gd name="connsiteY4" fmla="*/ 0 h 2887655"/>
                <a:gd name="connsiteX0" fmla="*/ 233364 w 920257"/>
                <a:gd name="connsiteY0" fmla="*/ 2887655 h 2887655"/>
                <a:gd name="connsiteX1" fmla="*/ 38101 w 920257"/>
                <a:gd name="connsiteY1" fmla="*/ 1669804 h 2887655"/>
                <a:gd name="connsiteX2" fmla="*/ 5756 w 920257"/>
                <a:gd name="connsiteY2" fmla="*/ 1049686 h 2887655"/>
                <a:gd name="connsiteX3" fmla="*/ 188385 w 920257"/>
                <a:gd name="connsiteY3" fmla="*/ 433708 h 2887655"/>
                <a:gd name="connsiteX4" fmla="*/ 920255 w 920257"/>
                <a:gd name="connsiteY4" fmla="*/ 0 h 2887655"/>
                <a:gd name="connsiteX0" fmla="*/ 234037 w 920930"/>
                <a:gd name="connsiteY0" fmla="*/ 2887655 h 2887655"/>
                <a:gd name="connsiteX1" fmla="*/ 38774 w 920930"/>
                <a:gd name="connsiteY1" fmla="*/ 1669804 h 2887655"/>
                <a:gd name="connsiteX2" fmla="*/ 6429 w 920930"/>
                <a:gd name="connsiteY2" fmla="*/ 1049686 h 2887655"/>
                <a:gd name="connsiteX3" fmla="*/ 189058 w 920930"/>
                <a:gd name="connsiteY3" fmla="*/ 433708 h 2887655"/>
                <a:gd name="connsiteX4" fmla="*/ 920928 w 920930"/>
                <a:gd name="connsiteY4" fmla="*/ 0 h 2887655"/>
                <a:gd name="connsiteX0" fmla="*/ 234869 w 921762"/>
                <a:gd name="connsiteY0" fmla="*/ 2887655 h 2887655"/>
                <a:gd name="connsiteX1" fmla="*/ 39606 w 921762"/>
                <a:gd name="connsiteY1" fmla="*/ 1669804 h 2887655"/>
                <a:gd name="connsiteX2" fmla="*/ 7261 w 921762"/>
                <a:gd name="connsiteY2" fmla="*/ 1049686 h 2887655"/>
                <a:gd name="connsiteX3" fmla="*/ 189890 w 921762"/>
                <a:gd name="connsiteY3" fmla="*/ 433708 h 2887655"/>
                <a:gd name="connsiteX4" fmla="*/ 921760 w 921762"/>
                <a:gd name="connsiteY4" fmla="*/ 0 h 2887655"/>
                <a:gd name="connsiteX0" fmla="*/ 234869 w 930928"/>
                <a:gd name="connsiteY0" fmla="*/ 2878465 h 2878465"/>
                <a:gd name="connsiteX1" fmla="*/ 39606 w 930928"/>
                <a:gd name="connsiteY1" fmla="*/ 1660614 h 2878465"/>
                <a:gd name="connsiteX2" fmla="*/ 7261 w 930928"/>
                <a:gd name="connsiteY2" fmla="*/ 1040496 h 2878465"/>
                <a:gd name="connsiteX3" fmla="*/ 189890 w 930928"/>
                <a:gd name="connsiteY3" fmla="*/ 424518 h 2878465"/>
                <a:gd name="connsiteX4" fmla="*/ 930926 w 930928"/>
                <a:gd name="connsiteY4" fmla="*/ 0 h 2878465"/>
                <a:gd name="connsiteX0" fmla="*/ 234869 w 912596"/>
                <a:gd name="connsiteY0" fmla="*/ 2878465 h 2878465"/>
                <a:gd name="connsiteX1" fmla="*/ 39606 w 912596"/>
                <a:gd name="connsiteY1" fmla="*/ 1660614 h 2878465"/>
                <a:gd name="connsiteX2" fmla="*/ 7261 w 912596"/>
                <a:gd name="connsiteY2" fmla="*/ 1040496 h 2878465"/>
                <a:gd name="connsiteX3" fmla="*/ 189890 w 912596"/>
                <a:gd name="connsiteY3" fmla="*/ 424518 h 2878465"/>
                <a:gd name="connsiteX4" fmla="*/ 912594 w 912596"/>
                <a:gd name="connsiteY4" fmla="*/ 0 h 2878465"/>
                <a:gd name="connsiteX0" fmla="*/ 235768 w 913495"/>
                <a:gd name="connsiteY0" fmla="*/ 2878465 h 2878465"/>
                <a:gd name="connsiteX1" fmla="*/ 40505 w 913495"/>
                <a:gd name="connsiteY1" fmla="*/ 1660614 h 2878465"/>
                <a:gd name="connsiteX2" fmla="*/ 8160 w 913495"/>
                <a:gd name="connsiteY2" fmla="*/ 1040496 h 2878465"/>
                <a:gd name="connsiteX3" fmla="*/ 204538 w 913495"/>
                <a:gd name="connsiteY3" fmla="*/ 424518 h 2878465"/>
                <a:gd name="connsiteX4" fmla="*/ 913493 w 913495"/>
                <a:gd name="connsiteY4" fmla="*/ 0 h 2878465"/>
                <a:gd name="connsiteX0" fmla="*/ 234870 w 912597"/>
                <a:gd name="connsiteY0" fmla="*/ 2878465 h 2878465"/>
                <a:gd name="connsiteX1" fmla="*/ 39607 w 912597"/>
                <a:gd name="connsiteY1" fmla="*/ 1660614 h 2878465"/>
                <a:gd name="connsiteX2" fmla="*/ 7262 w 912597"/>
                <a:gd name="connsiteY2" fmla="*/ 1040496 h 2878465"/>
                <a:gd name="connsiteX3" fmla="*/ 189891 w 912597"/>
                <a:gd name="connsiteY3" fmla="*/ 415328 h 2878465"/>
                <a:gd name="connsiteX4" fmla="*/ 912595 w 912597"/>
                <a:gd name="connsiteY4" fmla="*/ 0 h 2878465"/>
                <a:gd name="connsiteX0" fmla="*/ 235768 w 913495"/>
                <a:gd name="connsiteY0" fmla="*/ 2878465 h 2878465"/>
                <a:gd name="connsiteX1" fmla="*/ 40505 w 913495"/>
                <a:gd name="connsiteY1" fmla="*/ 1660614 h 2878465"/>
                <a:gd name="connsiteX2" fmla="*/ 8160 w 913495"/>
                <a:gd name="connsiteY2" fmla="*/ 1040496 h 2878465"/>
                <a:gd name="connsiteX3" fmla="*/ 204538 w 913495"/>
                <a:gd name="connsiteY3" fmla="*/ 433708 h 2878465"/>
                <a:gd name="connsiteX4" fmla="*/ 913493 w 913495"/>
                <a:gd name="connsiteY4" fmla="*/ 0 h 2878465"/>
                <a:gd name="connsiteX0" fmla="*/ 235168 w 912895"/>
                <a:gd name="connsiteY0" fmla="*/ 2878465 h 2878465"/>
                <a:gd name="connsiteX1" fmla="*/ 39905 w 912895"/>
                <a:gd name="connsiteY1" fmla="*/ 1660614 h 2878465"/>
                <a:gd name="connsiteX2" fmla="*/ 7560 w 912895"/>
                <a:gd name="connsiteY2" fmla="*/ 1040496 h 2878465"/>
                <a:gd name="connsiteX3" fmla="*/ 194772 w 912895"/>
                <a:gd name="connsiteY3" fmla="*/ 424518 h 2878465"/>
                <a:gd name="connsiteX4" fmla="*/ 912893 w 912895"/>
                <a:gd name="connsiteY4" fmla="*/ 0 h 2878465"/>
                <a:gd name="connsiteX0" fmla="*/ 235467 w 913194"/>
                <a:gd name="connsiteY0" fmla="*/ 2878465 h 2878465"/>
                <a:gd name="connsiteX1" fmla="*/ 40204 w 913194"/>
                <a:gd name="connsiteY1" fmla="*/ 1660614 h 2878465"/>
                <a:gd name="connsiteX2" fmla="*/ 7859 w 913194"/>
                <a:gd name="connsiteY2" fmla="*/ 1040496 h 2878465"/>
                <a:gd name="connsiteX3" fmla="*/ 199655 w 913194"/>
                <a:gd name="connsiteY3" fmla="*/ 424518 h 2878465"/>
                <a:gd name="connsiteX4" fmla="*/ 913192 w 913194"/>
                <a:gd name="connsiteY4" fmla="*/ 0 h 2878465"/>
                <a:gd name="connsiteX0" fmla="*/ 233892 w 911619"/>
                <a:gd name="connsiteY0" fmla="*/ 2878465 h 2878465"/>
                <a:gd name="connsiteX1" fmla="*/ 38629 w 911619"/>
                <a:gd name="connsiteY1" fmla="*/ 1660614 h 2878465"/>
                <a:gd name="connsiteX2" fmla="*/ 6284 w 911619"/>
                <a:gd name="connsiteY2" fmla="*/ 1040496 h 2878465"/>
                <a:gd name="connsiteX3" fmla="*/ 198080 w 911619"/>
                <a:gd name="connsiteY3" fmla="*/ 424518 h 2878465"/>
                <a:gd name="connsiteX4" fmla="*/ 911617 w 911619"/>
                <a:gd name="connsiteY4" fmla="*/ 0 h 2878465"/>
                <a:gd name="connsiteX0" fmla="*/ 232409 w 910136"/>
                <a:gd name="connsiteY0" fmla="*/ 2878465 h 2878465"/>
                <a:gd name="connsiteX1" fmla="*/ 37146 w 910136"/>
                <a:gd name="connsiteY1" fmla="*/ 1660614 h 2878465"/>
                <a:gd name="connsiteX2" fmla="*/ 13967 w 910136"/>
                <a:gd name="connsiteY2" fmla="*/ 1045092 h 2878465"/>
                <a:gd name="connsiteX3" fmla="*/ 196597 w 910136"/>
                <a:gd name="connsiteY3" fmla="*/ 424518 h 2878465"/>
                <a:gd name="connsiteX4" fmla="*/ 910134 w 910136"/>
                <a:gd name="connsiteY4" fmla="*/ 0 h 2878465"/>
                <a:gd name="connsiteX0" fmla="*/ 243263 w 920990"/>
                <a:gd name="connsiteY0" fmla="*/ 2878465 h 2878465"/>
                <a:gd name="connsiteX1" fmla="*/ 48000 w 920990"/>
                <a:gd name="connsiteY1" fmla="*/ 1660614 h 2878465"/>
                <a:gd name="connsiteX2" fmla="*/ 11071 w 920990"/>
                <a:gd name="connsiteY2" fmla="*/ 1035902 h 2878465"/>
                <a:gd name="connsiteX3" fmla="*/ 207451 w 920990"/>
                <a:gd name="connsiteY3" fmla="*/ 424518 h 2878465"/>
                <a:gd name="connsiteX4" fmla="*/ 920988 w 920990"/>
                <a:gd name="connsiteY4" fmla="*/ 0 h 2878465"/>
                <a:gd name="connsiteX0" fmla="*/ 225907 w 903634"/>
                <a:gd name="connsiteY0" fmla="*/ 2878465 h 2878465"/>
                <a:gd name="connsiteX1" fmla="*/ 30644 w 903634"/>
                <a:gd name="connsiteY1" fmla="*/ 1660614 h 2878465"/>
                <a:gd name="connsiteX2" fmla="*/ 16631 w 903634"/>
                <a:gd name="connsiteY2" fmla="*/ 1008331 h 2878465"/>
                <a:gd name="connsiteX3" fmla="*/ 190095 w 903634"/>
                <a:gd name="connsiteY3" fmla="*/ 424518 h 2878465"/>
                <a:gd name="connsiteX4" fmla="*/ 903632 w 903634"/>
                <a:gd name="connsiteY4" fmla="*/ 0 h 2878465"/>
                <a:gd name="connsiteX0" fmla="*/ 229070 w 906797"/>
                <a:gd name="connsiteY0" fmla="*/ 2878465 h 2878465"/>
                <a:gd name="connsiteX1" fmla="*/ 33807 w 906797"/>
                <a:gd name="connsiteY1" fmla="*/ 1660614 h 2878465"/>
                <a:gd name="connsiteX2" fmla="*/ 15211 w 906797"/>
                <a:gd name="connsiteY2" fmla="*/ 999141 h 2878465"/>
                <a:gd name="connsiteX3" fmla="*/ 193258 w 906797"/>
                <a:gd name="connsiteY3" fmla="*/ 424518 h 2878465"/>
                <a:gd name="connsiteX4" fmla="*/ 906795 w 906797"/>
                <a:gd name="connsiteY4" fmla="*/ 0 h 2878465"/>
                <a:gd name="connsiteX0" fmla="*/ 231048 w 908775"/>
                <a:gd name="connsiteY0" fmla="*/ 2878465 h 2878465"/>
                <a:gd name="connsiteX1" fmla="*/ 31202 w 908775"/>
                <a:gd name="connsiteY1" fmla="*/ 1467616 h 2878465"/>
                <a:gd name="connsiteX2" fmla="*/ 17189 w 908775"/>
                <a:gd name="connsiteY2" fmla="*/ 999141 h 2878465"/>
                <a:gd name="connsiteX3" fmla="*/ 195236 w 908775"/>
                <a:gd name="connsiteY3" fmla="*/ 424518 h 2878465"/>
                <a:gd name="connsiteX4" fmla="*/ 908773 w 908775"/>
                <a:gd name="connsiteY4" fmla="*/ 0 h 2878465"/>
                <a:gd name="connsiteX0" fmla="*/ 233237 w 910964"/>
                <a:gd name="connsiteY0" fmla="*/ 2878465 h 2878465"/>
                <a:gd name="connsiteX1" fmla="*/ 28807 w 910964"/>
                <a:gd name="connsiteY1" fmla="*/ 1490592 h 2878465"/>
                <a:gd name="connsiteX2" fmla="*/ 19378 w 910964"/>
                <a:gd name="connsiteY2" fmla="*/ 999141 h 2878465"/>
                <a:gd name="connsiteX3" fmla="*/ 197425 w 910964"/>
                <a:gd name="connsiteY3" fmla="*/ 424518 h 2878465"/>
                <a:gd name="connsiteX4" fmla="*/ 910962 w 910964"/>
                <a:gd name="connsiteY4" fmla="*/ 0 h 2878465"/>
                <a:gd name="connsiteX0" fmla="*/ 231049 w 908776"/>
                <a:gd name="connsiteY0" fmla="*/ 2878465 h 2878465"/>
                <a:gd name="connsiteX1" fmla="*/ 31202 w 908776"/>
                <a:gd name="connsiteY1" fmla="*/ 1463021 h 2878465"/>
                <a:gd name="connsiteX2" fmla="*/ 17190 w 908776"/>
                <a:gd name="connsiteY2" fmla="*/ 999141 h 2878465"/>
                <a:gd name="connsiteX3" fmla="*/ 195237 w 908776"/>
                <a:gd name="connsiteY3" fmla="*/ 424518 h 2878465"/>
                <a:gd name="connsiteX4" fmla="*/ 908774 w 908776"/>
                <a:gd name="connsiteY4" fmla="*/ 0 h 2878465"/>
                <a:gd name="connsiteX0" fmla="*/ 231049 w 908776"/>
                <a:gd name="connsiteY0" fmla="*/ 2878465 h 2878465"/>
                <a:gd name="connsiteX1" fmla="*/ 31202 w 908776"/>
                <a:gd name="connsiteY1" fmla="*/ 1474508 h 2878465"/>
                <a:gd name="connsiteX2" fmla="*/ 17190 w 908776"/>
                <a:gd name="connsiteY2" fmla="*/ 999141 h 2878465"/>
                <a:gd name="connsiteX3" fmla="*/ 195237 w 908776"/>
                <a:gd name="connsiteY3" fmla="*/ 424518 h 2878465"/>
                <a:gd name="connsiteX4" fmla="*/ 908774 w 908776"/>
                <a:gd name="connsiteY4" fmla="*/ 0 h 2878465"/>
                <a:gd name="connsiteX0" fmla="*/ 225296 w 903023"/>
                <a:gd name="connsiteY0" fmla="*/ 2878465 h 2878465"/>
                <a:gd name="connsiteX1" fmla="*/ 25449 w 903023"/>
                <a:gd name="connsiteY1" fmla="*/ 1474508 h 2878465"/>
                <a:gd name="connsiteX2" fmla="*/ 11437 w 903023"/>
                <a:gd name="connsiteY2" fmla="*/ 999141 h 2878465"/>
                <a:gd name="connsiteX3" fmla="*/ 189484 w 903023"/>
                <a:gd name="connsiteY3" fmla="*/ 424518 h 2878465"/>
                <a:gd name="connsiteX4" fmla="*/ 903021 w 903023"/>
                <a:gd name="connsiteY4" fmla="*/ 0 h 2878465"/>
                <a:gd name="connsiteX0" fmla="*/ 222762 w 900489"/>
                <a:gd name="connsiteY0" fmla="*/ 2878465 h 2878465"/>
                <a:gd name="connsiteX1" fmla="*/ 22915 w 900489"/>
                <a:gd name="connsiteY1" fmla="*/ 1474508 h 2878465"/>
                <a:gd name="connsiteX2" fmla="*/ 8903 w 900489"/>
                <a:gd name="connsiteY2" fmla="*/ 999141 h 2878465"/>
                <a:gd name="connsiteX3" fmla="*/ 186950 w 900489"/>
                <a:gd name="connsiteY3" fmla="*/ 424518 h 2878465"/>
                <a:gd name="connsiteX4" fmla="*/ 900487 w 900489"/>
                <a:gd name="connsiteY4" fmla="*/ 0 h 2878465"/>
                <a:gd name="connsiteX0" fmla="*/ 220866 w 898593"/>
                <a:gd name="connsiteY0" fmla="*/ 2878465 h 2878465"/>
                <a:gd name="connsiteX1" fmla="*/ 21019 w 898593"/>
                <a:gd name="connsiteY1" fmla="*/ 1474508 h 2878465"/>
                <a:gd name="connsiteX2" fmla="*/ 7007 w 898593"/>
                <a:gd name="connsiteY2" fmla="*/ 999141 h 2878465"/>
                <a:gd name="connsiteX3" fmla="*/ 185054 w 898593"/>
                <a:gd name="connsiteY3" fmla="*/ 424518 h 2878465"/>
                <a:gd name="connsiteX4" fmla="*/ 898591 w 898593"/>
                <a:gd name="connsiteY4" fmla="*/ 0 h 2878465"/>
                <a:gd name="connsiteX0" fmla="*/ 219123 w 896850"/>
                <a:gd name="connsiteY0" fmla="*/ 2878465 h 2878465"/>
                <a:gd name="connsiteX1" fmla="*/ 19276 w 896850"/>
                <a:gd name="connsiteY1" fmla="*/ 1474508 h 2878465"/>
                <a:gd name="connsiteX2" fmla="*/ 5264 w 896850"/>
                <a:gd name="connsiteY2" fmla="*/ 999141 h 2878465"/>
                <a:gd name="connsiteX3" fmla="*/ 183311 w 896850"/>
                <a:gd name="connsiteY3" fmla="*/ 424518 h 2878465"/>
                <a:gd name="connsiteX4" fmla="*/ 896848 w 896850"/>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19736 w 897463"/>
                <a:gd name="connsiteY0" fmla="*/ 2878465 h 2878465"/>
                <a:gd name="connsiteX1" fmla="*/ 19889 w 897463"/>
                <a:gd name="connsiteY1" fmla="*/ 1474508 h 2878465"/>
                <a:gd name="connsiteX2" fmla="*/ 5877 w 897463"/>
                <a:gd name="connsiteY2" fmla="*/ 999141 h 2878465"/>
                <a:gd name="connsiteX3" fmla="*/ 183924 w 897463"/>
                <a:gd name="connsiteY3" fmla="*/ 424518 h 2878465"/>
                <a:gd name="connsiteX4" fmla="*/ 897461 w 897463"/>
                <a:gd name="connsiteY4" fmla="*/ 0 h 2878465"/>
                <a:gd name="connsiteX0" fmla="*/ 223063 w 900790"/>
                <a:gd name="connsiteY0" fmla="*/ 2878465 h 2878465"/>
                <a:gd name="connsiteX1" fmla="*/ 23216 w 900790"/>
                <a:gd name="connsiteY1" fmla="*/ 1474508 h 2878465"/>
                <a:gd name="connsiteX2" fmla="*/ 9204 w 900790"/>
                <a:gd name="connsiteY2" fmla="*/ 999141 h 2878465"/>
                <a:gd name="connsiteX3" fmla="*/ 187251 w 900790"/>
                <a:gd name="connsiteY3" fmla="*/ 424518 h 2878465"/>
                <a:gd name="connsiteX4" fmla="*/ 900788 w 900790"/>
                <a:gd name="connsiteY4" fmla="*/ 0 h 2878465"/>
                <a:gd name="connsiteX0" fmla="*/ 226022 w 903749"/>
                <a:gd name="connsiteY0" fmla="*/ 2878465 h 2878465"/>
                <a:gd name="connsiteX1" fmla="*/ 14716 w 903749"/>
                <a:gd name="connsiteY1" fmla="*/ 1465318 h 2878465"/>
                <a:gd name="connsiteX2" fmla="*/ 12163 w 903749"/>
                <a:gd name="connsiteY2" fmla="*/ 999141 h 2878465"/>
                <a:gd name="connsiteX3" fmla="*/ 190210 w 903749"/>
                <a:gd name="connsiteY3" fmla="*/ 424518 h 2878465"/>
                <a:gd name="connsiteX4" fmla="*/ 903747 w 903749"/>
                <a:gd name="connsiteY4" fmla="*/ 0 h 2878465"/>
                <a:gd name="connsiteX0" fmla="*/ 223064 w 900791"/>
                <a:gd name="connsiteY0" fmla="*/ 2878465 h 2878465"/>
                <a:gd name="connsiteX1" fmla="*/ 23215 w 900791"/>
                <a:gd name="connsiteY1" fmla="*/ 1463021 h 2878465"/>
                <a:gd name="connsiteX2" fmla="*/ 9205 w 900791"/>
                <a:gd name="connsiteY2" fmla="*/ 999141 h 2878465"/>
                <a:gd name="connsiteX3" fmla="*/ 187252 w 900791"/>
                <a:gd name="connsiteY3" fmla="*/ 424518 h 2878465"/>
                <a:gd name="connsiteX4" fmla="*/ 900789 w 900791"/>
                <a:gd name="connsiteY4" fmla="*/ 0 h 2878465"/>
                <a:gd name="connsiteX0" fmla="*/ 226682 w 904409"/>
                <a:gd name="connsiteY0" fmla="*/ 2878465 h 2878465"/>
                <a:gd name="connsiteX1" fmla="*/ 26833 w 904409"/>
                <a:gd name="connsiteY1" fmla="*/ 1463021 h 2878465"/>
                <a:gd name="connsiteX2" fmla="*/ 19697 w 904409"/>
                <a:gd name="connsiteY2" fmla="*/ 1006033 h 2878465"/>
                <a:gd name="connsiteX3" fmla="*/ 190870 w 904409"/>
                <a:gd name="connsiteY3" fmla="*/ 424518 h 2878465"/>
                <a:gd name="connsiteX4" fmla="*/ 904407 w 904409"/>
                <a:gd name="connsiteY4" fmla="*/ 0 h 2878465"/>
                <a:gd name="connsiteX0" fmla="*/ 221534 w 899261"/>
                <a:gd name="connsiteY0" fmla="*/ 2878465 h 2878465"/>
                <a:gd name="connsiteX1" fmla="*/ 21685 w 899261"/>
                <a:gd name="connsiteY1" fmla="*/ 1463021 h 2878465"/>
                <a:gd name="connsiteX2" fmla="*/ 14549 w 899261"/>
                <a:gd name="connsiteY2" fmla="*/ 1006033 h 2878465"/>
                <a:gd name="connsiteX3" fmla="*/ 185722 w 899261"/>
                <a:gd name="connsiteY3" fmla="*/ 424518 h 2878465"/>
                <a:gd name="connsiteX4" fmla="*/ 899259 w 899261"/>
                <a:gd name="connsiteY4" fmla="*/ 0 h 2878465"/>
                <a:gd name="connsiteX0" fmla="*/ 228293 w 906020"/>
                <a:gd name="connsiteY0" fmla="*/ 2878465 h 2878465"/>
                <a:gd name="connsiteX1" fmla="*/ 28444 w 906020"/>
                <a:gd name="connsiteY1" fmla="*/ 1463021 h 2878465"/>
                <a:gd name="connsiteX2" fmla="*/ 9851 w 906020"/>
                <a:gd name="connsiteY2" fmla="*/ 999141 h 2878465"/>
                <a:gd name="connsiteX3" fmla="*/ 192481 w 906020"/>
                <a:gd name="connsiteY3" fmla="*/ 424518 h 2878465"/>
                <a:gd name="connsiteX4" fmla="*/ 906018 w 906020"/>
                <a:gd name="connsiteY4" fmla="*/ 0 h 2878465"/>
                <a:gd name="connsiteX0" fmla="*/ 228293 w 906020"/>
                <a:gd name="connsiteY0" fmla="*/ 2878465 h 2878465"/>
                <a:gd name="connsiteX1" fmla="*/ 28444 w 906020"/>
                <a:gd name="connsiteY1" fmla="*/ 1463021 h 2878465"/>
                <a:gd name="connsiteX2" fmla="*/ 9851 w 906020"/>
                <a:gd name="connsiteY2" fmla="*/ 1008331 h 2878465"/>
                <a:gd name="connsiteX3" fmla="*/ 192481 w 906020"/>
                <a:gd name="connsiteY3" fmla="*/ 424518 h 2878465"/>
                <a:gd name="connsiteX4" fmla="*/ 906018 w 906020"/>
                <a:gd name="connsiteY4" fmla="*/ 0 h 2878465"/>
                <a:gd name="connsiteX0" fmla="*/ 232409 w 910136"/>
                <a:gd name="connsiteY0" fmla="*/ 2878465 h 2878465"/>
                <a:gd name="connsiteX1" fmla="*/ 37142 w 910136"/>
                <a:gd name="connsiteY1" fmla="*/ 1465318 h 2878465"/>
                <a:gd name="connsiteX2" fmla="*/ 13967 w 910136"/>
                <a:gd name="connsiteY2" fmla="*/ 1008331 h 2878465"/>
                <a:gd name="connsiteX3" fmla="*/ 196597 w 910136"/>
                <a:gd name="connsiteY3" fmla="*/ 424518 h 2878465"/>
                <a:gd name="connsiteX4" fmla="*/ 910134 w 910136"/>
                <a:gd name="connsiteY4" fmla="*/ 0 h 2878465"/>
                <a:gd name="connsiteX0" fmla="*/ 228646 w 906373"/>
                <a:gd name="connsiteY0" fmla="*/ 2878465 h 2878465"/>
                <a:gd name="connsiteX1" fmla="*/ 33379 w 906373"/>
                <a:gd name="connsiteY1" fmla="*/ 1465318 h 2878465"/>
                <a:gd name="connsiteX2" fmla="*/ 10204 w 906373"/>
                <a:gd name="connsiteY2" fmla="*/ 1008331 h 2878465"/>
                <a:gd name="connsiteX3" fmla="*/ 192834 w 906373"/>
                <a:gd name="connsiteY3" fmla="*/ 424518 h 2878465"/>
                <a:gd name="connsiteX4" fmla="*/ 906371 w 906373"/>
                <a:gd name="connsiteY4" fmla="*/ 0 h 2878465"/>
                <a:gd name="connsiteX0" fmla="*/ 232925 w 910652"/>
                <a:gd name="connsiteY0" fmla="*/ 2878465 h 2878465"/>
                <a:gd name="connsiteX1" fmla="*/ 23908 w 910652"/>
                <a:gd name="connsiteY1" fmla="*/ 1453830 h 2878465"/>
                <a:gd name="connsiteX2" fmla="*/ 14483 w 910652"/>
                <a:gd name="connsiteY2" fmla="*/ 1008331 h 2878465"/>
                <a:gd name="connsiteX3" fmla="*/ 197113 w 910652"/>
                <a:gd name="connsiteY3" fmla="*/ 424518 h 2878465"/>
                <a:gd name="connsiteX4" fmla="*/ 910650 w 910652"/>
                <a:gd name="connsiteY4" fmla="*/ 0 h 2878465"/>
                <a:gd name="connsiteX0" fmla="*/ 229960 w 907687"/>
                <a:gd name="connsiteY0" fmla="*/ 2878465 h 2878465"/>
                <a:gd name="connsiteX1" fmla="*/ 20943 w 907687"/>
                <a:gd name="connsiteY1" fmla="*/ 1453830 h 2878465"/>
                <a:gd name="connsiteX2" fmla="*/ 11518 w 907687"/>
                <a:gd name="connsiteY2" fmla="*/ 1008331 h 2878465"/>
                <a:gd name="connsiteX3" fmla="*/ 194148 w 907687"/>
                <a:gd name="connsiteY3" fmla="*/ 424518 h 2878465"/>
                <a:gd name="connsiteX4" fmla="*/ 907685 w 907687"/>
                <a:gd name="connsiteY4" fmla="*/ 0 h 2878465"/>
                <a:gd name="connsiteX0" fmla="*/ 231702 w 909429"/>
                <a:gd name="connsiteY0" fmla="*/ 2878465 h 2878465"/>
                <a:gd name="connsiteX1" fmla="*/ 90857 w 909429"/>
                <a:gd name="connsiteY1" fmla="*/ 2019199 h 2878465"/>
                <a:gd name="connsiteX2" fmla="*/ 22685 w 909429"/>
                <a:gd name="connsiteY2" fmla="*/ 1453830 h 2878465"/>
                <a:gd name="connsiteX3" fmla="*/ 13260 w 909429"/>
                <a:gd name="connsiteY3" fmla="*/ 1008331 h 2878465"/>
                <a:gd name="connsiteX4" fmla="*/ 195890 w 909429"/>
                <a:gd name="connsiteY4" fmla="*/ 424518 h 2878465"/>
                <a:gd name="connsiteX5" fmla="*/ 909427 w 909429"/>
                <a:gd name="connsiteY5" fmla="*/ 0 h 2878465"/>
                <a:gd name="connsiteX0" fmla="*/ 231284 w 909011"/>
                <a:gd name="connsiteY0" fmla="*/ 2878465 h 2878465"/>
                <a:gd name="connsiteX1" fmla="*/ 78982 w 909011"/>
                <a:gd name="connsiteY1" fmla="*/ 2019199 h 2878465"/>
                <a:gd name="connsiteX2" fmla="*/ 22267 w 909011"/>
                <a:gd name="connsiteY2" fmla="*/ 1453830 h 2878465"/>
                <a:gd name="connsiteX3" fmla="*/ 12842 w 909011"/>
                <a:gd name="connsiteY3" fmla="*/ 1008331 h 2878465"/>
                <a:gd name="connsiteX4" fmla="*/ 195472 w 909011"/>
                <a:gd name="connsiteY4" fmla="*/ 424518 h 2878465"/>
                <a:gd name="connsiteX5" fmla="*/ 909009 w 909011"/>
                <a:gd name="connsiteY5" fmla="*/ 0 h 2878465"/>
                <a:gd name="connsiteX0" fmla="*/ 230963 w 908690"/>
                <a:gd name="connsiteY0" fmla="*/ 2878465 h 2878465"/>
                <a:gd name="connsiteX1" fmla="*/ 69495 w 908690"/>
                <a:gd name="connsiteY1" fmla="*/ 2014604 h 2878465"/>
                <a:gd name="connsiteX2" fmla="*/ 21946 w 908690"/>
                <a:gd name="connsiteY2" fmla="*/ 1453830 h 2878465"/>
                <a:gd name="connsiteX3" fmla="*/ 12521 w 908690"/>
                <a:gd name="connsiteY3" fmla="*/ 1008331 h 2878465"/>
                <a:gd name="connsiteX4" fmla="*/ 195151 w 908690"/>
                <a:gd name="connsiteY4" fmla="*/ 424518 h 2878465"/>
                <a:gd name="connsiteX5" fmla="*/ 908688 w 908690"/>
                <a:gd name="connsiteY5" fmla="*/ 0 h 2878465"/>
                <a:gd name="connsiteX0" fmla="*/ 226380 w 908690"/>
                <a:gd name="connsiteY0" fmla="*/ 2894547 h 2894547"/>
                <a:gd name="connsiteX1" fmla="*/ 69495 w 908690"/>
                <a:gd name="connsiteY1" fmla="*/ 2014604 h 2894547"/>
                <a:gd name="connsiteX2" fmla="*/ 21946 w 908690"/>
                <a:gd name="connsiteY2" fmla="*/ 1453830 h 2894547"/>
                <a:gd name="connsiteX3" fmla="*/ 12521 w 908690"/>
                <a:gd name="connsiteY3" fmla="*/ 1008331 h 2894547"/>
                <a:gd name="connsiteX4" fmla="*/ 195151 w 908690"/>
                <a:gd name="connsiteY4" fmla="*/ 424518 h 2894547"/>
                <a:gd name="connsiteX5" fmla="*/ 908688 w 908690"/>
                <a:gd name="connsiteY5" fmla="*/ 0 h 2894547"/>
                <a:gd name="connsiteX0" fmla="*/ 235546 w 908690"/>
                <a:gd name="connsiteY0" fmla="*/ 2899142 h 2899142"/>
                <a:gd name="connsiteX1" fmla="*/ 69495 w 908690"/>
                <a:gd name="connsiteY1" fmla="*/ 2014604 h 2899142"/>
                <a:gd name="connsiteX2" fmla="*/ 21946 w 908690"/>
                <a:gd name="connsiteY2" fmla="*/ 1453830 h 2899142"/>
                <a:gd name="connsiteX3" fmla="*/ 12521 w 908690"/>
                <a:gd name="connsiteY3" fmla="*/ 1008331 h 2899142"/>
                <a:gd name="connsiteX4" fmla="*/ 195151 w 908690"/>
                <a:gd name="connsiteY4" fmla="*/ 424518 h 2899142"/>
                <a:gd name="connsiteX5" fmla="*/ 908688 w 908690"/>
                <a:gd name="connsiteY5" fmla="*/ 0 h 2899142"/>
                <a:gd name="connsiteX0" fmla="*/ 219506 w 908690"/>
                <a:gd name="connsiteY0" fmla="*/ 2894546 h 2894546"/>
                <a:gd name="connsiteX1" fmla="*/ 69495 w 908690"/>
                <a:gd name="connsiteY1" fmla="*/ 2014604 h 2894546"/>
                <a:gd name="connsiteX2" fmla="*/ 21946 w 908690"/>
                <a:gd name="connsiteY2" fmla="*/ 1453830 h 2894546"/>
                <a:gd name="connsiteX3" fmla="*/ 12521 w 908690"/>
                <a:gd name="connsiteY3" fmla="*/ 1008331 h 2894546"/>
                <a:gd name="connsiteX4" fmla="*/ 195151 w 908690"/>
                <a:gd name="connsiteY4" fmla="*/ 424518 h 2894546"/>
                <a:gd name="connsiteX5" fmla="*/ 908688 w 908690"/>
                <a:gd name="connsiteY5" fmla="*/ 0 h 2894546"/>
                <a:gd name="connsiteX0" fmla="*/ 233256 w 908690"/>
                <a:gd name="connsiteY0" fmla="*/ 2903736 h 2903736"/>
                <a:gd name="connsiteX1" fmla="*/ 69495 w 908690"/>
                <a:gd name="connsiteY1" fmla="*/ 2014604 h 2903736"/>
                <a:gd name="connsiteX2" fmla="*/ 21946 w 908690"/>
                <a:gd name="connsiteY2" fmla="*/ 1453830 h 2903736"/>
                <a:gd name="connsiteX3" fmla="*/ 12521 w 908690"/>
                <a:gd name="connsiteY3" fmla="*/ 1008331 h 2903736"/>
                <a:gd name="connsiteX4" fmla="*/ 195151 w 908690"/>
                <a:gd name="connsiteY4" fmla="*/ 424518 h 2903736"/>
                <a:gd name="connsiteX5" fmla="*/ 908688 w 908690"/>
                <a:gd name="connsiteY5" fmla="*/ 0 h 2903736"/>
                <a:gd name="connsiteX0" fmla="*/ 219507 w 908690"/>
                <a:gd name="connsiteY0" fmla="*/ 2910629 h 2910629"/>
                <a:gd name="connsiteX1" fmla="*/ 69495 w 908690"/>
                <a:gd name="connsiteY1" fmla="*/ 2014604 h 2910629"/>
                <a:gd name="connsiteX2" fmla="*/ 21946 w 908690"/>
                <a:gd name="connsiteY2" fmla="*/ 1453830 h 2910629"/>
                <a:gd name="connsiteX3" fmla="*/ 12521 w 908690"/>
                <a:gd name="connsiteY3" fmla="*/ 1008331 h 2910629"/>
                <a:gd name="connsiteX4" fmla="*/ 195151 w 908690"/>
                <a:gd name="connsiteY4" fmla="*/ 424518 h 2910629"/>
                <a:gd name="connsiteX5" fmla="*/ 908688 w 908690"/>
                <a:gd name="connsiteY5" fmla="*/ 0 h 2910629"/>
                <a:gd name="connsiteX0" fmla="*/ 219507 w 908690"/>
                <a:gd name="connsiteY0" fmla="*/ 2896843 h 2896843"/>
                <a:gd name="connsiteX1" fmla="*/ 69495 w 908690"/>
                <a:gd name="connsiteY1" fmla="*/ 2014604 h 2896843"/>
                <a:gd name="connsiteX2" fmla="*/ 21946 w 908690"/>
                <a:gd name="connsiteY2" fmla="*/ 1453830 h 2896843"/>
                <a:gd name="connsiteX3" fmla="*/ 12521 w 908690"/>
                <a:gd name="connsiteY3" fmla="*/ 1008331 h 2896843"/>
                <a:gd name="connsiteX4" fmla="*/ 195151 w 908690"/>
                <a:gd name="connsiteY4" fmla="*/ 424518 h 2896843"/>
                <a:gd name="connsiteX5" fmla="*/ 908688 w 908690"/>
                <a:gd name="connsiteY5" fmla="*/ 0 h 2896843"/>
                <a:gd name="connsiteX0" fmla="*/ 219122 w 908305"/>
                <a:gd name="connsiteY0" fmla="*/ 2896843 h 2896843"/>
                <a:gd name="connsiteX1" fmla="*/ 57652 w 908305"/>
                <a:gd name="connsiteY1" fmla="*/ 2012307 h 2896843"/>
                <a:gd name="connsiteX2" fmla="*/ 21561 w 908305"/>
                <a:gd name="connsiteY2" fmla="*/ 1453830 h 2896843"/>
                <a:gd name="connsiteX3" fmla="*/ 12136 w 908305"/>
                <a:gd name="connsiteY3" fmla="*/ 1008331 h 2896843"/>
                <a:gd name="connsiteX4" fmla="*/ 194766 w 908305"/>
                <a:gd name="connsiteY4" fmla="*/ 424518 h 2896843"/>
                <a:gd name="connsiteX5" fmla="*/ 908303 w 908305"/>
                <a:gd name="connsiteY5" fmla="*/ 0 h 2896843"/>
                <a:gd name="connsiteX0" fmla="*/ 222261 w 911444"/>
                <a:gd name="connsiteY0" fmla="*/ 2896843 h 2896843"/>
                <a:gd name="connsiteX1" fmla="*/ 60791 w 911444"/>
                <a:gd name="connsiteY1" fmla="*/ 2012307 h 2896843"/>
                <a:gd name="connsiteX2" fmla="*/ 15534 w 911444"/>
                <a:gd name="connsiteY2" fmla="*/ 1449234 h 2896843"/>
                <a:gd name="connsiteX3" fmla="*/ 15275 w 911444"/>
                <a:gd name="connsiteY3" fmla="*/ 1008331 h 2896843"/>
                <a:gd name="connsiteX4" fmla="*/ 197905 w 911444"/>
                <a:gd name="connsiteY4" fmla="*/ 424518 h 2896843"/>
                <a:gd name="connsiteX5" fmla="*/ 911442 w 911444"/>
                <a:gd name="connsiteY5" fmla="*/ 0 h 2896843"/>
                <a:gd name="connsiteX0" fmla="*/ 227462 w 916645"/>
                <a:gd name="connsiteY0" fmla="*/ 2896843 h 2896843"/>
                <a:gd name="connsiteX1" fmla="*/ 65992 w 916645"/>
                <a:gd name="connsiteY1" fmla="*/ 2012307 h 2896843"/>
                <a:gd name="connsiteX2" fmla="*/ 20735 w 916645"/>
                <a:gd name="connsiteY2" fmla="*/ 1449234 h 2896843"/>
                <a:gd name="connsiteX3" fmla="*/ 13601 w 916645"/>
                <a:gd name="connsiteY3" fmla="*/ 1008331 h 2896843"/>
                <a:gd name="connsiteX4" fmla="*/ 203106 w 916645"/>
                <a:gd name="connsiteY4" fmla="*/ 424518 h 2896843"/>
                <a:gd name="connsiteX5" fmla="*/ 916643 w 916645"/>
                <a:gd name="connsiteY5" fmla="*/ 0 h 2896843"/>
                <a:gd name="connsiteX0" fmla="*/ 221353 w 910536"/>
                <a:gd name="connsiteY0" fmla="*/ 2896843 h 2896843"/>
                <a:gd name="connsiteX1" fmla="*/ 59883 w 910536"/>
                <a:gd name="connsiteY1" fmla="*/ 2012307 h 2896843"/>
                <a:gd name="connsiteX2" fmla="*/ 14626 w 910536"/>
                <a:gd name="connsiteY2" fmla="*/ 1449234 h 2896843"/>
                <a:gd name="connsiteX3" fmla="*/ 7492 w 910536"/>
                <a:gd name="connsiteY3" fmla="*/ 1008331 h 2896843"/>
                <a:gd name="connsiteX4" fmla="*/ 196997 w 910536"/>
                <a:gd name="connsiteY4" fmla="*/ 424518 h 2896843"/>
                <a:gd name="connsiteX5" fmla="*/ 910534 w 910536"/>
                <a:gd name="connsiteY5" fmla="*/ 0 h 2896843"/>
                <a:gd name="connsiteX0" fmla="*/ 224406 w 913589"/>
                <a:gd name="connsiteY0" fmla="*/ 2896843 h 2896843"/>
                <a:gd name="connsiteX1" fmla="*/ 62936 w 913589"/>
                <a:gd name="connsiteY1" fmla="*/ 2012307 h 2896843"/>
                <a:gd name="connsiteX2" fmla="*/ 17679 w 913589"/>
                <a:gd name="connsiteY2" fmla="*/ 1449234 h 2896843"/>
                <a:gd name="connsiteX3" fmla="*/ 10545 w 913589"/>
                <a:gd name="connsiteY3" fmla="*/ 1008331 h 2896843"/>
                <a:gd name="connsiteX4" fmla="*/ 200050 w 913589"/>
                <a:gd name="connsiteY4" fmla="*/ 424518 h 2896843"/>
                <a:gd name="connsiteX5" fmla="*/ 913587 w 913589"/>
                <a:gd name="connsiteY5" fmla="*/ 0 h 2896843"/>
                <a:gd name="connsiteX0" fmla="*/ 229475 w 918658"/>
                <a:gd name="connsiteY0" fmla="*/ 2896843 h 2896843"/>
                <a:gd name="connsiteX1" fmla="*/ 68005 w 918658"/>
                <a:gd name="connsiteY1" fmla="*/ 2012307 h 2896843"/>
                <a:gd name="connsiteX2" fmla="*/ 22748 w 918658"/>
                <a:gd name="connsiteY2" fmla="*/ 1449234 h 2896843"/>
                <a:gd name="connsiteX3" fmla="*/ 15614 w 918658"/>
                <a:gd name="connsiteY3" fmla="*/ 1008331 h 2896843"/>
                <a:gd name="connsiteX4" fmla="*/ 205119 w 918658"/>
                <a:gd name="connsiteY4" fmla="*/ 424518 h 2896843"/>
                <a:gd name="connsiteX5" fmla="*/ 918656 w 918658"/>
                <a:gd name="connsiteY5" fmla="*/ 0 h 2896843"/>
                <a:gd name="connsiteX0" fmla="*/ 225471 w 914654"/>
                <a:gd name="connsiteY0" fmla="*/ 2896843 h 2896843"/>
                <a:gd name="connsiteX1" fmla="*/ 64001 w 914654"/>
                <a:gd name="connsiteY1" fmla="*/ 2012307 h 2896843"/>
                <a:gd name="connsiteX2" fmla="*/ 18744 w 914654"/>
                <a:gd name="connsiteY2" fmla="*/ 1449234 h 2896843"/>
                <a:gd name="connsiteX3" fmla="*/ 11610 w 914654"/>
                <a:gd name="connsiteY3" fmla="*/ 1008331 h 2896843"/>
                <a:gd name="connsiteX4" fmla="*/ 201115 w 914654"/>
                <a:gd name="connsiteY4" fmla="*/ 424518 h 2896843"/>
                <a:gd name="connsiteX5" fmla="*/ 914652 w 914654"/>
                <a:gd name="connsiteY5" fmla="*/ 0 h 289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654" h="2896843">
                  <a:moveTo>
                    <a:pt x="225471" y="2896843"/>
                  </a:moveTo>
                  <a:cubicBezTo>
                    <a:pt x="201997" y="2753632"/>
                    <a:pt x="98837" y="2249746"/>
                    <a:pt x="64001" y="2012307"/>
                  </a:cubicBezTo>
                  <a:cubicBezTo>
                    <a:pt x="29165" y="1774868"/>
                    <a:pt x="32059" y="1611968"/>
                    <a:pt x="18744" y="1449234"/>
                  </a:cubicBezTo>
                  <a:cubicBezTo>
                    <a:pt x="5429" y="1286500"/>
                    <a:pt x="-11909" y="1179117"/>
                    <a:pt x="11610" y="1008331"/>
                  </a:cubicBezTo>
                  <a:cubicBezTo>
                    <a:pt x="35129" y="837545"/>
                    <a:pt x="50608" y="592573"/>
                    <a:pt x="201115" y="424518"/>
                  </a:cubicBezTo>
                  <a:cubicBezTo>
                    <a:pt x="351622" y="256463"/>
                    <a:pt x="915975" y="661"/>
                    <a:pt x="914652"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TextBox 122">
              <a:extLst>
                <a:ext uri="{FF2B5EF4-FFF2-40B4-BE49-F238E27FC236}">
                  <a16:creationId xmlns:a16="http://schemas.microsoft.com/office/drawing/2014/main" id="{6868FC0B-2A01-2441-B809-8B0E863D9728}"/>
                </a:ext>
              </a:extLst>
            </p:cNvPr>
            <p:cNvSpPr txBox="1"/>
            <p:nvPr/>
          </p:nvSpPr>
          <p:spPr>
            <a:xfrm>
              <a:off x="8583276" y="2558000"/>
              <a:ext cx="569387" cy="215444"/>
            </a:xfrm>
            <a:prstGeom prst="rect">
              <a:avLst/>
            </a:prstGeom>
            <a:noFill/>
          </p:spPr>
          <p:txBody>
            <a:bodyPr wrap="none" rtlCol="0">
              <a:spAutoFit/>
            </a:bodyPr>
            <a:lstStyle/>
            <a:p>
              <a:r>
                <a:rPr lang="en-US" sz="800" dirty="0">
                  <a:solidFill>
                    <a:schemeClr val="accent4">
                      <a:lumMod val="20000"/>
                      <a:lumOff val="80000"/>
                    </a:schemeClr>
                  </a:solidFill>
                </a:rPr>
                <a:t>PT. HOPE</a:t>
              </a:r>
            </a:p>
          </p:txBody>
        </p:sp>
        <p:pic>
          <p:nvPicPr>
            <p:cNvPr id="124" name="Picture 123">
              <a:extLst>
                <a:ext uri="{FF2B5EF4-FFF2-40B4-BE49-F238E27FC236}">
                  <a16:creationId xmlns:a16="http://schemas.microsoft.com/office/drawing/2014/main" id="{B8373F36-7F43-944F-B3BA-47425C8DA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6079" y="2130051"/>
              <a:ext cx="320460" cy="247628"/>
            </a:xfrm>
            <a:prstGeom prst="rect">
              <a:avLst/>
            </a:prstGeom>
          </p:spPr>
        </p:pic>
        <p:pic>
          <p:nvPicPr>
            <p:cNvPr id="125" name="Picture 124">
              <a:extLst>
                <a:ext uri="{FF2B5EF4-FFF2-40B4-BE49-F238E27FC236}">
                  <a16:creationId xmlns:a16="http://schemas.microsoft.com/office/drawing/2014/main" id="{B8373F36-7F43-944F-B3BA-47425C8DA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7100" y="4464503"/>
              <a:ext cx="320460" cy="247628"/>
            </a:xfrm>
            <a:prstGeom prst="rect">
              <a:avLst/>
            </a:prstGeom>
          </p:spPr>
        </p:pic>
        <p:sp>
          <p:nvSpPr>
            <p:cNvPr id="126" name="TextBox 125"/>
            <p:cNvSpPr txBox="1"/>
            <p:nvPr/>
          </p:nvSpPr>
          <p:spPr>
            <a:xfrm rot="3166105">
              <a:off x="8855807" y="2059650"/>
              <a:ext cx="1200332" cy="237418"/>
            </a:xfrm>
            <a:prstGeom prst="rect">
              <a:avLst/>
            </a:prstGeom>
            <a:noFill/>
          </p:spPr>
          <p:txBody>
            <a:bodyPr wrap="square" rtlCol="0">
              <a:spAutoFit/>
            </a:bodyPr>
            <a:lstStyle/>
            <a:p>
              <a:pPr algn="ctr"/>
              <a:r>
                <a:rPr lang="en-US" sz="800" dirty="0">
                  <a:solidFill>
                    <a:srgbClr val="3BA883"/>
                  </a:solidFill>
                </a:rPr>
                <a:t>DBO5</a:t>
              </a:r>
            </a:p>
          </p:txBody>
        </p:sp>
        <p:sp>
          <p:nvSpPr>
            <p:cNvPr id="127" name="TextBox 126"/>
            <p:cNvSpPr txBox="1"/>
            <p:nvPr/>
          </p:nvSpPr>
          <p:spPr>
            <a:xfrm rot="3184539">
              <a:off x="8603990" y="2213330"/>
              <a:ext cx="1200332" cy="237418"/>
            </a:xfrm>
            <a:prstGeom prst="rect">
              <a:avLst/>
            </a:prstGeom>
            <a:noFill/>
          </p:spPr>
          <p:txBody>
            <a:bodyPr wrap="square" rtlCol="0">
              <a:spAutoFit/>
            </a:bodyPr>
            <a:lstStyle/>
            <a:p>
              <a:pPr algn="ctr"/>
              <a:r>
                <a:rPr lang="en-US" sz="800" dirty="0">
                  <a:solidFill>
                    <a:srgbClr val="3BA883"/>
                  </a:solidFill>
                </a:rPr>
                <a:t>DBO4</a:t>
              </a:r>
            </a:p>
          </p:txBody>
        </p:sp>
        <p:sp>
          <p:nvSpPr>
            <p:cNvPr id="128" name="TextBox 127"/>
            <p:cNvSpPr txBox="1"/>
            <p:nvPr/>
          </p:nvSpPr>
          <p:spPr>
            <a:xfrm rot="19534110">
              <a:off x="7878113" y="2700295"/>
              <a:ext cx="1420495" cy="237418"/>
            </a:xfrm>
            <a:prstGeom prst="rect">
              <a:avLst/>
            </a:prstGeom>
            <a:noFill/>
          </p:spPr>
          <p:txBody>
            <a:bodyPr wrap="square" rtlCol="0">
              <a:spAutoFit/>
            </a:bodyPr>
            <a:lstStyle/>
            <a:p>
              <a:pPr algn="ctr"/>
              <a:r>
                <a:rPr lang="en-US" sz="800" dirty="0">
                  <a:solidFill>
                    <a:srgbClr val="3BA883"/>
                  </a:solidFill>
                </a:rPr>
                <a:t>DBO3</a:t>
              </a:r>
            </a:p>
          </p:txBody>
        </p:sp>
        <p:cxnSp>
          <p:nvCxnSpPr>
            <p:cNvPr id="129" name="Straight Connector 128"/>
            <p:cNvCxnSpPr/>
            <p:nvPr/>
          </p:nvCxnSpPr>
          <p:spPr>
            <a:xfrm>
              <a:off x="9323475" y="2124884"/>
              <a:ext cx="86090" cy="107609"/>
            </a:xfrm>
            <a:prstGeom prst="line">
              <a:avLst/>
            </a:prstGeom>
            <a:ln w="19050">
              <a:solidFill>
                <a:srgbClr val="3BA883"/>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9049199" y="2239208"/>
              <a:ext cx="86090" cy="107609"/>
            </a:xfrm>
            <a:prstGeom prst="line">
              <a:avLst/>
            </a:prstGeom>
            <a:ln w="19050">
              <a:solidFill>
                <a:srgbClr val="3BA883"/>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stCxn id="132" idx="3"/>
            </p:cNvCxnSpPr>
            <p:nvPr/>
          </p:nvCxnSpPr>
          <p:spPr>
            <a:xfrm flipH="1">
              <a:off x="8429625" y="2705479"/>
              <a:ext cx="162832" cy="116301"/>
            </a:xfrm>
            <a:prstGeom prst="line">
              <a:avLst/>
            </a:prstGeom>
            <a:ln w="19050">
              <a:solidFill>
                <a:srgbClr val="3BA883"/>
              </a:solidFill>
            </a:ln>
          </p:spPr>
          <p:style>
            <a:lnRef idx="1">
              <a:schemeClr val="accent1"/>
            </a:lnRef>
            <a:fillRef idx="0">
              <a:schemeClr val="accent1"/>
            </a:fillRef>
            <a:effectRef idx="0">
              <a:schemeClr val="accent1"/>
            </a:effectRef>
            <a:fontRef idx="minor">
              <a:schemeClr val="tx1"/>
            </a:fontRef>
          </p:style>
        </p:cxnSp>
        <p:sp>
          <p:nvSpPr>
            <p:cNvPr id="132" name="Oval 131">
              <a:extLst>
                <a:ext uri="{FF2B5EF4-FFF2-40B4-BE49-F238E27FC236}">
                  <a16:creationId xmlns:a16="http://schemas.microsoft.com/office/drawing/2014/main" id="{03F651D5-B1DA-DE40-BB2F-C7CE4F1E8AE0}"/>
                </a:ext>
              </a:extLst>
            </p:cNvPr>
            <p:cNvSpPr/>
            <p:nvPr/>
          </p:nvSpPr>
          <p:spPr>
            <a:xfrm>
              <a:off x="8581655" y="2640873"/>
              <a:ext cx="73761" cy="75691"/>
            </a:xfrm>
            <a:prstGeom prst="ellipse">
              <a:avLst/>
            </a:prstGeom>
            <a:solidFill>
              <a:srgbClr val="FFF2CC"/>
            </a:solidFill>
            <a:ln cmpd="sng">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0" name="Rectangle 279">
            <a:extLst>
              <a:ext uri="{FF2B5EF4-FFF2-40B4-BE49-F238E27FC236}">
                <a16:creationId xmlns:a16="http://schemas.microsoft.com/office/drawing/2014/main" id="{DF8755A9-50DD-CC48-90E2-C32B8ED3B936}"/>
              </a:ext>
            </a:extLst>
          </p:cNvPr>
          <p:cNvSpPr/>
          <p:nvPr/>
        </p:nvSpPr>
        <p:spPr>
          <a:xfrm>
            <a:off x="10613147" y="3466476"/>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78" name="Rectangle 277">
            <a:extLst>
              <a:ext uri="{FF2B5EF4-FFF2-40B4-BE49-F238E27FC236}">
                <a16:creationId xmlns:a16="http://schemas.microsoft.com/office/drawing/2014/main" id="{B10BA8FC-F1BA-3640-AFBC-960E1A1D60BB}"/>
              </a:ext>
            </a:extLst>
          </p:cNvPr>
          <p:cNvSpPr/>
          <p:nvPr/>
        </p:nvSpPr>
        <p:spPr>
          <a:xfrm>
            <a:off x="9697231" y="2563069"/>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9" name="Rectangle 178">
            <a:extLst>
              <a:ext uri="{FF2B5EF4-FFF2-40B4-BE49-F238E27FC236}">
                <a16:creationId xmlns:a16="http://schemas.microsoft.com/office/drawing/2014/main" id="{24DE5E55-D848-E045-BF8B-D17C33847C84}"/>
              </a:ext>
            </a:extLst>
          </p:cNvPr>
          <p:cNvSpPr/>
          <p:nvPr/>
        </p:nvSpPr>
        <p:spPr>
          <a:xfrm>
            <a:off x="9700822" y="3474990"/>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7" name="Rectangle 176">
            <a:extLst>
              <a:ext uri="{FF2B5EF4-FFF2-40B4-BE49-F238E27FC236}">
                <a16:creationId xmlns:a16="http://schemas.microsoft.com/office/drawing/2014/main" id="{AE7472D3-A8ED-3B45-9574-A75475719EF9}"/>
              </a:ext>
            </a:extLst>
          </p:cNvPr>
          <p:cNvSpPr/>
          <p:nvPr/>
        </p:nvSpPr>
        <p:spPr>
          <a:xfrm>
            <a:off x="10617155" y="1651854"/>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8" name="Rectangle 177">
            <a:extLst>
              <a:ext uri="{FF2B5EF4-FFF2-40B4-BE49-F238E27FC236}">
                <a16:creationId xmlns:a16="http://schemas.microsoft.com/office/drawing/2014/main" id="{4DD55604-2DC0-164E-B345-0184743F0E22}"/>
              </a:ext>
            </a:extLst>
          </p:cNvPr>
          <p:cNvSpPr/>
          <p:nvPr/>
        </p:nvSpPr>
        <p:spPr>
          <a:xfrm>
            <a:off x="9699364" y="1649326"/>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0" name="Rectangle 169">
            <a:extLst>
              <a:ext uri="{FF2B5EF4-FFF2-40B4-BE49-F238E27FC236}">
                <a16:creationId xmlns:a16="http://schemas.microsoft.com/office/drawing/2014/main" id="{176D5948-B1DE-F545-AFAF-8C9C3FB403F1}"/>
              </a:ext>
            </a:extLst>
          </p:cNvPr>
          <p:cNvSpPr/>
          <p:nvPr/>
        </p:nvSpPr>
        <p:spPr>
          <a:xfrm>
            <a:off x="8781462" y="1651854"/>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65" name="Group 64"/>
          <p:cNvGrpSpPr/>
          <p:nvPr/>
        </p:nvGrpSpPr>
        <p:grpSpPr>
          <a:xfrm>
            <a:off x="8784964" y="1235810"/>
            <a:ext cx="2745524" cy="2399368"/>
            <a:chOff x="5485274" y="3830202"/>
            <a:chExt cx="2743200" cy="2473851"/>
          </a:xfrm>
        </p:grpSpPr>
        <p:sp>
          <p:nvSpPr>
            <p:cNvPr id="64" name="Freeform 63"/>
            <p:cNvSpPr/>
            <p:nvPr/>
          </p:nvSpPr>
          <p:spPr>
            <a:xfrm>
              <a:off x="5485274" y="3830202"/>
              <a:ext cx="2743200" cy="933204"/>
            </a:xfrm>
            <a:custGeom>
              <a:avLst/>
              <a:gdLst>
                <a:gd name="connsiteX0" fmla="*/ 12700 w 5588000"/>
                <a:gd name="connsiteY0" fmla="*/ 292100 h 1689100"/>
                <a:gd name="connsiteX1" fmla="*/ 38100 w 5588000"/>
                <a:gd name="connsiteY1" fmla="*/ 990600 h 1689100"/>
                <a:gd name="connsiteX2" fmla="*/ 749300 w 5588000"/>
                <a:gd name="connsiteY2" fmla="*/ 1104900 h 1689100"/>
                <a:gd name="connsiteX3" fmla="*/ 1778000 w 5588000"/>
                <a:gd name="connsiteY3" fmla="*/ 1270000 h 1689100"/>
                <a:gd name="connsiteX4" fmla="*/ 2641600 w 5588000"/>
                <a:gd name="connsiteY4" fmla="*/ 1016000 h 1689100"/>
                <a:gd name="connsiteX5" fmla="*/ 3683000 w 5588000"/>
                <a:gd name="connsiteY5" fmla="*/ 1422400 h 1689100"/>
                <a:gd name="connsiteX6" fmla="*/ 3746500 w 5588000"/>
                <a:gd name="connsiteY6" fmla="*/ 1511300 h 1689100"/>
                <a:gd name="connsiteX7" fmla="*/ 3784600 w 5588000"/>
                <a:gd name="connsiteY7" fmla="*/ 1524000 h 1689100"/>
                <a:gd name="connsiteX8" fmla="*/ 4597400 w 5588000"/>
                <a:gd name="connsiteY8" fmla="*/ 1689100 h 1689100"/>
                <a:gd name="connsiteX9" fmla="*/ 5588000 w 5588000"/>
                <a:gd name="connsiteY9" fmla="*/ 1155700 h 1689100"/>
                <a:gd name="connsiteX10" fmla="*/ 5511800 w 5588000"/>
                <a:gd name="connsiteY10" fmla="*/ 0 h 1689100"/>
                <a:gd name="connsiteX11" fmla="*/ 0 w 5588000"/>
                <a:gd name="connsiteY11" fmla="*/ 0 h 1689100"/>
                <a:gd name="connsiteX12" fmla="*/ 12700 w 5588000"/>
                <a:gd name="connsiteY12" fmla="*/ 292100 h 1689100"/>
                <a:gd name="connsiteX0" fmla="*/ 12700 w 5588000"/>
                <a:gd name="connsiteY0" fmla="*/ 292100 h 1700323"/>
                <a:gd name="connsiteX1" fmla="*/ 38100 w 5588000"/>
                <a:gd name="connsiteY1" fmla="*/ 990600 h 1700323"/>
                <a:gd name="connsiteX2" fmla="*/ 749300 w 5588000"/>
                <a:gd name="connsiteY2" fmla="*/ 1104900 h 1700323"/>
                <a:gd name="connsiteX3" fmla="*/ 1778000 w 5588000"/>
                <a:gd name="connsiteY3" fmla="*/ 1270000 h 1700323"/>
                <a:gd name="connsiteX4" fmla="*/ 2641600 w 5588000"/>
                <a:gd name="connsiteY4" fmla="*/ 1016000 h 1700323"/>
                <a:gd name="connsiteX5" fmla="*/ 3683000 w 5588000"/>
                <a:gd name="connsiteY5" fmla="*/ 1422400 h 1700323"/>
                <a:gd name="connsiteX6" fmla="*/ 3746500 w 5588000"/>
                <a:gd name="connsiteY6" fmla="*/ 1511300 h 1700323"/>
                <a:gd name="connsiteX7" fmla="*/ 4597400 w 5588000"/>
                <a:gd name="connsiteY7" fmla="*/ 1689100 h 1700323"/>
                <a:gd name="connsiteX8" fmla="*/ 5588000 w 5588000"/>
                <a:gd name="connsiteY8" fmla="*/ 1155700 h 1700323"/>
                <a:gd name="connsiteX9" fmla="*/ 5511800 w 5588000"/>
                <a:gd name="connsiteY9" fmla="*/ 0 h 1700323"/>
                <a:gd name="connsiteX10" fmla="*/ 0 w 5588000"/>
                <a:gd name="connsiteY10" fmla="*/ 0 h 1700323"/>
                <a:gd name="connsiteX11" fmla="*/ 12700 w 5588000"/>
                <a:gd name="connsiteY11" fmla="*/ 292100 h 1700323"/>
                <a:gd name="connsiteX0" fmla="*/ 12700 w 5588000"/>
                <a:gd name="connsiteY0" fmla="*/ 292100 h 1695465"/>
                <a:gd name="connsiteX1" fmla="*/ 38100 w 5588000"/>
                <a:gd name="connsiteY1" fmla="*/ 990600 h 1695465"/>
                <a:gd name="connsiteX2" fmla="*/ 749300 w 5588000"/>
                <a:gd name="connsiteY2" fmla="*/ 11049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10" fmla="*/ 12700 w 5588000"/>
                <a:gd name="connsiteY10" fmla="*/ 292100 h 1695465"/>
                <a:gd name="connsiteX0" fmla="*/ 12700 w 5588000"/>
                <a:gd name="connsiteY0" fmla="*/ 292100 h 1695465"/>
                <a:gd name="connsiteX1" fmla="*/ 38100 w 5588000"/>
                <a:gd name="connsiteY1" fmla="*/ 990600 h 1695465"/>
                <a:gd name="connsiteX2" fmla="*/ 749300 w 5588000"/>
                <a:gd name="connsiteY2" fmla="*/ 11049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10" fmla="*/ 12700 w 5588000"/>
                <a:gd name="connsiteY10" fmla="*/ 292100 h 1695465"/>
                <a:gd name="connsiteX0" fmla="*/ 12700 w 5588000"/>
                <a:gd name="connsiteY0" fmla="*/ 292100 h 1695465"/>
                <a:gd name="connsiteX1" fmla="*/ 38100 w 5588000"/>
                <a:gd name="connsiteY1" fmla="*/ 990600 h 1695465"/>
                <a:gd name="connsiteX2" fmla="*/ 749300 w 5588000"/>
                <a:gd name="connsiteY2" fmla="*/ 11049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10" fmla="*/ 12700 w 5588000"/>
                <a:gd name="connsiteY10" fmla="*/ 292100 h 1695465"/>
                <a:gd name="connsiteX0" fmla="*/ 12700 w 5588000"/>
                <a:gd name="connsiteY0" fmla="*/ 292100 h 1695465"/>
                <a:gd name="connsiteX1" fmla="*/ 38100 w 5588000"/>
                <a:gd name="connsiteY1" fmla="*/ 990600 h 1695465"/>
                <a:gd name="connsiteX2" fmla="*/ 749300 w 5588000"/>
                <a:gd name="connsiteY2" fmla="*/ 11049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10" fmla="*/ 12700 w 5588000"/>
                <a:gd name="connsiteY10" fmla="*/ 292100 h 1695465"/>
                <a:gd name="connsiteX0" fmla="*/ 12700 w 5588000"/>
                <a:gd name="connsiteY0" fmla="*/ 292100 h 1695465"/>
                <a:gd name="connsiteX1" fmla="*/ 38100 w 5588000"/>
                <a:gd name="connsiteY1" fmla="*/ 990600 h 1695465"/>
                <a:gd name="connsiteX2" fmla="*/ 762000 w 5588000"/>
                <a:gd name="connsiteY2" fmla="*/ 10033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10" fmla="*/ 12700 w 5588000"/>
                <a:gd name="connsiteY10" fmla="*/ 292100 h 1695465"/>
                <a:gd name="connsiteX0" fmla="*/ 0 w 5588000"/>
                <a:gd name="connsiteY0" fmla="*/ 0 h 1695465"/>
                <a:gd name="connsiteX1" fmla="*/ 38100 w 5588000"/>
                <a:gd name="connsiteY1" fmla="*/ 990600 h 1695465"/>
                <a:gd name="connsiteX2" fmla="*/ 762000 w 5588000"/>
                <a:gd name="connsiteY2" fmla="*/ 10033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0" fmla="*/ 0 w 5588000"/>
                <a:gd name="connsiteY0" fmla="*/ 0 h 1695465"/>
                <a:gd name="connsiteX1" fmla="*/ 12700 w 5588000"/>
                <a:gd name="connsiteY1" fmla="*/ 1016000 h 1695465"/>
                <a:gd name="connsiteX2" fmla="*/ 762000 w 5588000"/>
                <a:gd name="connsiteY2" fmla="*/ 1003300 h 1695465"/>
                <a:gd name="connsiteX3" fmla="*/ 1778000 w 5588000"/>
                <a:gd name="connsiteY3" fmla="*/ 1270000 h 1695465"/>
                <a:gd name="connsiteX4" fmla="*/ 2641600 w 5588000"/>
                <a:gd name="connsiteY4" fmla="*/ 1016000 h 1695465"/>
                <a:gd name="connsiteX5" fmla="*/ 3683000 w 5588000"/>
                <a:gd name="connsiteY5" fmla="*/ 1422400 h 1695465"/>
                <a:gd name="connsiteX6" fmla="*/ 4597400 w 5588000"/>
                <a:gd name="connsiteY6" fmla="*/ 1689100 h 1695465"/>
                <a:gd name="connsiteX7" fmla="*/ 5588000 w 5588000"/>
                <a:gd name="connsiteY7" fmla="*/ 1155700 h 1695465"/>
                <a:gd name="connsiteX8" fmla="*/ 5511800 w 5588000"/>
                <a:gd name="connsiteY8" fmla="*/ 0 h 1695465"/>
                <a:gd name="connsiteX9" fmla="*/ 0 w 5588000"/>
                <a:gd name="connsiteY9" fmla="*/ 0 h 1695465"/>
                <a:gd name="connsiteX0" fmla="*/ 0 w 5524500"/>
                <a:gd name="connsiteY0" fmla="*/ 0 h 1695465"/>
                <a:gd name="connsiteX1" fmla="*/ 12700 w 5524500"/>
                <a:gd name="connsiteY1" fmla="*/ 1016000 h 1695465"/>
                <a:gd name="connsiteX2" fmla="*/ 762000 w 5524500"/>
                <a:gd name="connsiteY2" fmla="*/ 1003300 h 1695465"/>
                <a:gd name="connsiteX3" fmla="*/ 1778000 w 5524500"/>
                <a:gd name="connsiteY3" fmla="*/ 1270000 h 1695465"/>
                <a:gd name="connsiteX4" fmla="*/ 2641600 w 5524500"/>
                <a:gd name="connsiteY4" fmla="*/ 1016000 h 1695465"/>
                <a:gd name="connsiteX5" fmla="*/ 3683000 w 5524500"/>
                <a:gd name="connsiteY5" fmla="*/ 1422400 h 1695465"/>
                <a:gd name="connsiteX6" fmla="*/ 4597400 w 5524500"/>
                <a:gd name="connsiteY6" fmla="*/ 1689100 h 1695465"/>
                <a:gd name="connsiteX7" fmla="*/ 5524500 w 5524500"/>
                <a:gd name="connsiteY7" fmla="*/ 1104900 h 1695465"/>
                <a:gd name="connsiteX8" fmla="*/ 5511800 w 5524500"/>
                <a:gd name="connsiteY8" fmla="*/ 0 h 1695465"/>
                <a:gd name="connsiteX9" fmla="*/ 0 w 5524500"/>
                <a:gd name="connsiteY9" fmla="*/ 0 h 1695465"/>
                <a:gd name="connsiteX0" fmla="*/ 15875 w 5540375"/>
                <a:gd name="connsiteY0" fmla="*/ 0 h 1695465"/>
                <a:gd name="connsiteX1" fmla="*/ 0 w 5540375"/>
                <a:gd name="connsiteY1" fmla="*/ 1011237 h 1695465"/>
                <a:gd name="connsiteX2" fmla="*/ 777875 w 5540375"/>
                <a:gd name="connsiteY2" fmla="*/ 1003300 h 1695465"/>
                <a:gd name="connsiteX3" fmla="*/ 1793875 w 5540375"/>
                <a:gd name="connsiteY3" fmla="*/ 1270000 h 1695465"/>
                <a:gd name="connsiteX4" fmla="*/ 2657475 w 5540375"/>
                <a:gd name="connsiteY4" fmla="*/ 1016000 h 1695465"/>
                <a:gd name="connsiteX5" fmla="*/ 3698875 w 5540375"/>
                <a:gd name="connsiteY5" fmla="*/ 1422400 h 1695465"/>
                <a:gd name="connsiteX6" fmla="*/ 4613275 w 5540375"/>
                <a:gd name="connsiteY6" fmla="*/ 1689100 h 1695465"/>
                <a:gd name="connsiteX7" fmla="*/ 5540375 w 5540375"/>
                <a:gd name="connsiteY7" fmla="*/ 1104900 h 1695465"/>
                <a:gd name="connsiteX8" fmla="*/ 5527675 w 5540375"/>
                <a:gd name="connsiteY8" fmla="*/ 0 h 1695465"/>
                <a:gd name="connsiteX9" fmla="*/ 15875 w 5540375"/>
                <a:gd name="connsiteY9" fmla="*/ 0 h 1695465"/>
                <a:gd name="connsiteX0" fmla="*/ 13493 w 5537993"/>
                <a:gd name="connsiteY0" fmla="*/ 0 h 1695465"/>
                <a:gd name="connsiteX1" fmla="*/ 0 w 5537993"/>
                <a:gd name="connsiteY1" fmla="*/ 1011237 h 1695465"/>
                <a:gd name="connsiteX2" fmla="*/ 775493 w 5537993"/>
                <a:gd name="connsiteY2" fmla="*/ 1003300 h 1695465"/>
                <a:gd name="connsiteX3" fmla="*/ 1791493 w 5537993"/>
                <a:gd name="connsiteY3" fmla="*/ 1270000 h 1695465"/>
                <a:gd name="connsiteX4" fmla="*/ 2655093 w 5537993"/>
                <a:gd name="connsiteY4" fmla="*/ 1016000 h 1695465"/>
                <a:gd name="connsiteX5" fmla="*/ 3696493 w 5537993"/>
                <a:gd name="connsiteY5" fmla="*/ 1422400 h 1695465"/>
                <a:gd name="connsiteX6" fmla="*/ 4610893 w 5537993"/>
                <a:gd name="connsiteY6" fmla="*/ 1689100 h 1695465"/>
                <a:gd name="connsiteX7" fmla="*/ 5537993 w 5537993"/>
                <a:gd name="connsiteY7" fmla="*/ 1104900 h 1695465"/>
                <a:gd name="connsiteX8" fmla="*/ 5525293 w 5537993"/>
                <a:gd name="connsiteY8" fmla="*/ 0 h 1695465"/>
                <a:gd name="connsiteX9" fmla="*/ 13493 w 5537993"/>
                <a:gd name="connsiteY9" fmla="*/ 0 h 1695465"/>
                <a:gd name="connsiteX0" fmla="*/ 0 w 5524500"/>
                <a:gd name="connsiteY0" fmla="*/ 0 h 1695465"/>
                <a:gd name="connsiteX1" fmla="*/ 5557 w 5524500"/>
                <a:gd name="connsiteY1" fmla="*/ 1006475 h 1695465"/>
                <a:gd name="connsiteX2" fmla="*/ 762000 w 5524500"/>
                <a:gd name="connsiteY2" fmla="*/ 1003300 h 1695465"/>
                <a:gd name="connsiteX3" fmla="*/ 1778000 w 5524500"/>
                <a:gd name="connsiteY3" fmla="*/ 1270000 h 1695465"/>
                <a:gd name="connsiteX4" fmla="*/ 2641600 w 5524500"/>
                <a:gd name="connsiteY4" fmla="*/ 1016000 h 1695465"/>
                <a:gd name="connsiteX5" fmla="*/ 3683000 w 5524500"/>
                <a:gd name="connsiteY5" fmla="*/ 1422400 h 1695465"/>
                <a:gd name="connsiteX6" fmla="*/ 4597400 w 5524500"/>
                <a:gd name="connsiteY6" fmla="*/ 1689100 h 1695465"/>
                <a:gd name="connsiteX7" fmla="*/ 5524500 w 5524500"/>
                <a:gd name="connsiteY7" fmla="*/ 1104900 h 1695465"/>
                <a:gd name="connsiteX8" fmla="*/ 5511800 w 5524500"/>
                <a:gd name="connsiteY8" fmla="*/ 0 h 1695465"/>
                <a:gd name="connsiteX9" fmla="*/ 0 w 5524500"/>
                <a:gd name="connsiteY9" fmla="*/ 0 h 1695465"/>
                <a:gd name="connsiteX0" fmla="*/ 0 w 5524500"/>
                <a:gd name="connsiteY0" fmla="*/ 0 h 1695465"/>
                <a:gd name="connsiteX1" fmla="*/ 795 w 5524500"/>
                <a:gd name="connsiteY1" fmla="*/ 1006475 h 1695465"/>
                <a:gd name="connsiteX2" fmla="*/ 762000 w 5524500"/>
                <a:gd name="connsiteY2" fmla="*/ 1003300 h 1695465"/>
                <a:gd name="connsiteX3" fmla="*/ 1778000 w 5524500"/>
                <a:gd name="connsiteY3" fmla="*/ 1270000 h 1695465"/>
                <a:gd name="connsiteX4" fmla="*/ 2641600 w 5524500"/>
                <a:gd name="connsiteY4" fmla="*/ 1016000 h 1695465"/>
                <a:gd name="connsiteX5" fmla="*/ 3683000 w 5524500"/>
                <a:gd name="connsiteY5" fmla="*/ 1422400 h 1695465"/>
                <a:gd name="connsiteX6" fmla="*/ 4597400 w 5524500"/>
                <a:gd name="connsiteY6" fmla="*/ 1689100 h 1695465"/>
                <a:gd name="connsiteX7" fmla="*/ 5524500 w 5524500"/>
                <a:gd name="connsiteY7" fmla="*/ 1104900 h 1695465"/>
                <a:gd name="connsiteX8" fmla="*/ 5511800 w 5524500"/>
                <a:gd name="connsiteY8" fmla="*/ 0 h 1695465"/>
                <a:gd name="connsiteX9" fmla="*/ 0 w 5524500"/>
                <a:gd name="connsiteY9" fmla="*/ 0 h 1695465"/>
                <a:gd name="connsiteX0" fmla="*/ 0 w 5512594"/>
                <a:gd name="connsiteY0" fmla="*/ 0 h 1695465"/>
                <a:gd name="connsiteX1" fmla="*/ 795 w 5512594"/>
                <a:gd name="connsiteY1" fmla="*/ 1006475 h 1695465"/>
                <a:gd name="connsiteX2" fmla="*/ 762000 w 5512594"/>
                <a:gd name="connsiteY2" fmla="*/ 1003300 h 1695465"/>
                <a:gd name="connsiteX3" fmla="*/ 1778000 w 5512594"/>
                <a:gd name="connsiteY3" fmla="*/ 1270000 h 1695465"/>
                <a:gd name="connsiteX4" fmla="*/ 2641600 w 5512594"/>
                <a:gd name="connsiteY4" fmla="*/ 1016000 h 1695465"/>
                <a:gd name="connsiteX5" fmla="*/ 3683000 w 5512594"/>
                <a:gd name="connsiteY5" fmla="*/ 1422400 h 1695465"/>
                <a:gd name="connsiteX6" fmla="*/ 4597400 w 5512594"/>
                <a:gd name="connsiteY6" fmla="*/ 1689100 h 1695465"/>
                <a:gd name="connsiteX7" fmla="*/ 5512594 w 5512594"/>
                <a:gd name="connsiteY7" fmla="*/ 1104900 h 1695465"/>
                <a:gd name="connsiteX8" fmla="*/ 5511800 w 5512594"/>
                <a:gd name="connsiteY8" fmla="*/ 0 h 1695465"/>
                <a:gd name="connsiteX9" fmla="*/ 0 w 5512594"/>
                <a:gd name="connsiteY9" fmla="*/ 0 h 169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12594" h="1695465">
                  <a:moveTo>
                    <a:pt x="0" y="0"/>
                  </a:moveTo>
                  <a:cubicBezTo>
                    <a:pt x="1852" y="335492"/>
                    <a:pt x="-1057" y="670983"/>
                    <a:pt x="795" y="1006475"/>
                  </a:cubicBezTo>
                  <a:cubicBezTo>
                    <a:pt x="250562" y="1002242"/>
                    <a:pt x="465799" y="959379"/>
                    <a:pt x="762000" y="1003300"/>
                  </a:cubicBezTo>
                  <a:cubicBezTo>
                    <a:pt x="1058201" y="1047221"/>
                    <a:pt x="1464733" y="1267883"/>
                    <a:pt x="1778000" y="1270000"/>
                  </a:cubicBezTo>
                  <a:cubicBezTo>
                    <a:pt x="2091267" y="1272117"/>
                    <a:pt x="2324100" y="990600"/>
                    <a:pt x="2641600" y="1016000"/>
                  </a:cubicBezTo>
                  <a:cubicBezTo>
                    <a:pt x="2959100" y="1041400"/>
                    <a:pt x="3357033" y="1310217"/>
                    <a:pt x="3683000" y="1422400"/>
                  </a:cubicBezTo>
                  <a:cubicBezTo>
                    <a:pt x="4008967" y="1534583"/>
                    <a:pt x="4279900" y="1733550"/>
                    <a:pt x="4597400" y="1689100"/>
                  </a:cubicBezTo>
                  <a:lnTo>
                    <a:pt x="5512594" y="1104900"/>
                  </a:lnTo>
                  <a:cubicBezTo>
                    <a:pt x="5512329" y="736600"/>
                    <a:pt x="5512065" y="368300"/>
                    <a:pt x="5511800" y="0"/>
                  </a:cubicBezTo>
                  <a:lnTo>
                    <a:pt x="0" y="0"/>
                  </a:lnTo>
                  <a:close/>
                </a:path>
              </a:pathLst>
            </a:custGeom>
            <a:gradFill>
              <a:gsLst>
                <a:gs pos="0">
                  <a:schemeClr val="accent1">
                    <a:lumMod val="5000"/>
                    <a:lumOff val="95000"/>
                  </a:schemeClr>
                </a:gs>
                <a:gs pos="74000">
                  <a:srgbClr val="8BABF3"/>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p:cNvSpPr/>
            <p:nvPr/>
          </p:nvSpPr>
          <p:spPr>
            <a:xfrm>
              <a:off x="6628274" y="4582155"/>
              <a:ext cx="457200" cy="1721898"/>
            </a:xfrm>
            <a:prstGeom prst="rect">
              <a:avLst/>
            </a:prstGeom>
            <a:noFill/>
            <a:ln w="158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05" name="Group 204"/>
          <p:cNvGrpSpPr/>
          <p:nvPr/>
        </p:nvGrpSpPr>
        <p:grpSpPr>
          <a:xfrm>
            <a:off x="9879897" y="3801890"/>
            <a:ext cx="505267" cy="246221"/>
            <a:chOff x="10567766" y="6232704"/>
            <a:chExt cx="505267" cy="246221"/>
          </a:xfrm>
        </p:grpSpPr>
        <p:sp>
          <p:nvSpPr>
            <p:cNvPr id="200" name="TextBox 199"/>
            <p:cNvSpPr txBox="1"/>
            <p:nvPr/>
          </p:nvSpPr>
          <p:spPr>
            <a:xfrm>
              <a:off x="10567766" y="6232704"/>
              <a:ext cx="505267" cy="246221"/>
            </a:xfrm>
            <a:prstGeom prst="rect">
              <a:avLst/>
            </a:prstGeom>
            <a:noFill/>
          </p:spPr>
          <p:txBody>
            <a:bodyPr wrap="none" rtlCol="0">
              <a:spAutoFit/>
            </a:bodyPr>
            <a:lstStyle/>
            <a:p>
              <a:r>
                <a:rPr lang="en-US" sz="1000" dirty="0"/>
                <a:t>30 km</a:t>
              </a:r>
            </a:p>
          </p:txBody>
        </p:sp>
        <p:cxnSp>
          <p:nvCxnSpPr>
            <p:cNvPr id="202" name="Straight Arrow Connector 201"/>
            <p:cNvCxnSpPr/>
            <p:nvPr/>
          </p:nvCxnSpPr>
          <p:spPr>
            <a:xfrm>
              <a:off x="10591800" y="6238875"/>
              <a:ext cx="447675" cy="0"/>
            </a:xfrm>
            <a:prstGeom prst="straightConnector1">
              <a:avLst/>
            </a:prstGeom>
            <a:ln>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p:nvGrpSpPr>
        <p:grpSpPr>
          <a:xfrm rot="5400000">
            <a:off x="8886595" y="2734395"/>
            <a:ext cx="1739487" cy="246221"/>
            <a:chOff x="10108444" y="8250860"/>
            <a:chExt cx="1739487" cy="190377"/>
          </a:xfrm>
        </p:grpSpPr>
        <p:sp>
          <p:nvSpPr>
            <p:cNvPr id="211" name="TextBox 210"/>
            <p:cNvSpPr txBox="1"/>
            <p:nvPr/>
          </p:nvSpPr>
          <p:spPr>
            <a:xfrm rot="10800000">
              <a:off x="10753397" y="8250860"/>
              <a:ext cx="570990" cy="190377"/>
            </a:xfrm>
            <a:prstGeom prst="rect">
              <a:avLst/>
            </a:prstGeom>
            <a:noFill/>
          </p:spPr>
          <p:txBody>
            <a:bodyPr wrap="none" rtlCol="0">
              <a:spAutoFit/>
            </a:bodyPr>
            <a:lstStyle/>
            <a:p>
              <a:r>
                <a:rPr lang="en-US" sz="1000" dirty="0"/>
                <a:t>100 km</a:t>
              </a:r>
            </a:p>
          </p:txBody>
        </p:sp>
        <p:cxnSp>
          <p:nvCxnSpPr>
            <p:cNvPr id="212" name="Straight Arrow Connector 211"/>
            <p:cNvCxnSpPr/>
            <p:nvPr/>
          </p:nvCxnSpPr>
          <p:spPr>
            <a:xfrm rot="16200000">
              <a:off x="10978188" y="7429821"/>
              <a:ext cx="0" cy="1739487"/>
            </a:xfrm>
            <a:prstGeom prst="straightConnector1">
              <a:avLst/>
            </a:prstGeom>
            <a:ln>
              <a:solidFill>
                <a:schemeClr val="tx1"/>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grpSp>
      <p:sp>
        <p:nvSpPr>
          <p:cNvPr id="245" name="TextBox 244"/>
          <p:cNvSpPr txBox="1"/>
          <p:nvPr/>
        </p:nvSpPr>
        <p:spPr>
          <a:xfrm>
            <a:off x="1035409" y="-113044"/>
            <a:ext cx="8425584" cy="707886"/>
          </a:xfrm>
          <a:prstGeom prst="rect">
            <a:avLst/>
          </a:prstGeom>
          <a:noFill/>
        </p:spPr>
        <p:txBody>
          <a:bodyPr wrap="square" rtlCol="0">
            <a:spAutoFit/>
          </a:bodyPr>
          <a:lstStyle/>
          <a:p>
            <a:r>
              <a:rPr lang="en-US" sz="4000" b="1" dirty="0"/>
              <a:t>2019 ARCTIC SAILDRONE PROGRAM</a:t>
            </a:r>
          </a:p>
        </p:txBody>
      </p:sp>
      <p:sp>
        <p:nvSpPr>
          <p:cNvPr id="257" name="Rectangle 256"/>
          <p:cNvSpPr/>
          <p:nvPr/>
        </p:nvSpPr>
        <p:spPr>
          <a:xfrm>
            <a:off x="8157529" y="876144"/>
            <a:ext cx="4044977" cy="523220"/>
          </a:xfrm>
          <a:prstGeom prst="rect">
            <a:avLst/>
          </a:prstGeom>
          <a:noFill/>
        </p:spPr>
        <p:txBody>
          <a:bodyPr wrap="square">
            <a:spAutoFit/>
          </a:bodyPr>
          <a:lstStyle/>
          <a:p>
            <a:pPr algn="ctr"/>
            <a:r>
              <a:rPr lang="en-US" b="1" dirty="0">
                <a:effectLst/>
              </a:rPr>
              <a:t>ARCTIC MIZ-HF PILOT STUDY</a:t>
            </a:r>
          </a:p>
          <a:p>
            <a:pPr algn="ctr"/>
            <a:r>
              <a:rPr lang="en-US" sz="1000" dirty="0"/>
              <a:t>A Marginal Ice-Edge Zone Heat Flux Pilot Study</a:t>
            </a:r>
            <a:endParaRPr lang="en-US" sz="1000" b="1" dirty="0">
              <a:effectLst/>
            </a:endParaRPr>
          </a:p>
        </p:txBody>
      </p:sp>
      <p:sp>
        <p:nvSpPr>
          <p:cNvPr id="259" name="Freeform 258"/>
          <p:cNvSpPr/>
          <p:nvPr/>
        </p:nvSpPr>
        <p:spPr>
          <a:xfrm rot="646484">
            <a:off x="9102405" y="1399676"/>
            <a:ext cx="228325" cy="295275"/>
          </a:xfrm>
          <a:custGeom>
            <a:avLst/>
            <a:gdLst>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242204 w 2441275"/>
              <a:gd name="connsiteY17" fmla="*/ 1380226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41275" h="1440611">
                <a:moveTo>
                  <a:pt x="112143" y="707366"/>
                </a:moveTo>
                <a:lnTo>
                  <a:pt x="112143" y="707366"/>
                </a:lnTo>
                <a:lnTo>
                  <a:pt x="189781" y="785004"/>
                </a:lnTo>
                <a:cubicBezTo>
                  <a:pt x="209909" y="805132"/>
                  <a:pt x="227393" y="828310"/>
                  <a:pt x="250166" y="845389"/>
                </a:cubicBezTo>
                <a:cubicBezTo>
                  <a:pt x="284672" y="871268"/>
                  <a:pt x="317795" y="899101"/>
                  <a:pt x="353683" y="923026"/>
                </a:cubicBezTo>
                <a:cubicBezTo>
                  <a:pt x="370936" y="934528"/>
                  <a:pt x="388854" y="945091"/>
                  <a:pt x="405442" y="957532"/>
                </a:cubicBezTo>
                <a:cubicBezTo>
                  <a:pt x="423408" y="971007"/>
                  <a:pt x="438514" y="988206"/>
                  <a:pt x="457200" y="1000664"/>
                </a:cubicBezTo>
                <a:cubicBezTo>
                  <a:pt x="494616" y="1025608"/>
                  <a:pt x="505578" y="1025698"/>
                  <a:pt x="543464" y="1035170"/>
                </a:cubicBezTo>
                <a:cubicBezTo>
                  <a:pt x="557841" y="1046672"/>
                  <a:pt x="570983" y="1059917"/>
                  <a:pt x="586596" y="1069675"/>
                </a:cubicBezTo>
                <a:cubicBezTo>
                  <a:pt x="594307" y="1074494"/>
                  <a:pt x="604909" y="1073258"/>
                  <a:pt x="612475" y="1078302"/>
                </a:cubicBezTo>
                <a:cubicBezTo>
                  <a:pt x="677093" y="1121381"/>
                  <a:pt x="602700" y="1092295"/>
                  <a:pt x="664234" y="1112808"/>
                </a:cubicBezTo>
                <a:cubicBezTo>
                  <a:pt x="800573" y="1215060"/>
                  <a:pt x="608641" y="1078088"/>
                  <a:pt x="733245" y="1147313"/>
                </a:cubicBezTo>
                <a:cubicBezTo>
                  <a:pt x="827545" y="1199702"/>
                  <a:pt x="731528" y="1170607"/>
                  <a:pt x="810883" y="1190445"/>
                </a:cubicBezTo>
                <a:cubicBezTo>
                  <a:pt x="868502" y="1248067"/>
                  <a:pt x="797042" y="1184320"/>
                  <a:pt x="888521" y="1233577"/>
                </a:cubicBezTo>
                <a:cubicBezTo>
                  <a:pt x="1059066" y="1325407"/>
                  <a:pt x="828434" y="1232667"/>
                  <a:pt x="1026543" y="1302589"/>
                </a:cubicBezTo>
                <a:cubicBezTo>
                  <a:pt x="1049711" y="1310766"/>
                  <a:pt x="1072744" y="1319344"/>
                  <a:pt x="1095555" y="1328468"/>
                </a:cubicBezTo>
                <a:cubicBezTo>
                  <a:pt x="1165563" y="1356471"/>
                  <a:pt x="1141055" y="1351607"/>
                  <a:pt x="1207698" y="1371600"/>
                </a:cubicBezTo>
                <a:cubicBezTo>
                  <a:pt x="1219054" y="1375007"/>
                  <a:pt x="1230578" y="1377901"/>
                  <a:pt x="1242204" y="1380226"/>
                </a:cubicBezTo>
                <a:cubicBezTo>
                  <a:pt x="1274046" y="1386594"/>
                  <a:pt x="1298421" y="1387463"/>
                  <a:pt x="1328468" y="1397479"/>
                </a:cubicBezTo>
                <a:cubicBezTo>
                  <a:pt x="1343158" y="1402376"/>
                  <a:pt x="1356459" y="1411488"/>
                  <a:pt x="1371600" y="1414732"/>
                </a:cubicBezTo>
                <a:cubicBezTo>
                  <a:pt x="1397061" y="1420188"/>
                  <a:pt x="1423317" y="1420889"/>
                  <a:pt x="1449238" y="1423358"/>
                </a:cubicBezTo>
                <a:cubicBezTo>
                  <a:pt x="1603955" y="1438093"/>
                  <a:pt x="1500311" y="1424493"/>
                  <a:pt x="1613140" y="1440611"/>
                </a:cubicBezTo>
                <a:cubicBezTo>
                  <a:pt x="1843178" y="1437736"/>
                  <a:pt x="2073347" y="1440295"/>
                  <a:pt x="2303253" y="1431985"/>
                </a:cubicBezTo>
                <a:cubicBezTo>
                  <a:pt x="2313614" y="1431611"/>
                  <a:pt x="2320340" y="1420227"/>
                  <a:pt x="2329132" y="1414732"/>
                </a:cubicBezTo>
                <a:cubicBezTo>
                  <a:pt x="2343350" y="1405846"/>
                  <a:pt x="2358528" y="1398468"/>
                  <a:pt x="2372264" y="1388853"/>
                </a:cubicBezTo>
                <a:cubicBezTo>
                  <a:pt x="2407368" y="1364280"/>
                  <a:pt x="2414008" y="1355735"/>
                  <a:pt x="2441275" y="1328468"/>
                </a:cubicBezTo>
                <a:cubicBezTo>
                  <a:pt x="2438400" y="1285336"/>
                  <a:pt x="2439756" y="1241712"/>
                  <a:pt x="2432649" y="1199072"/>
                </a:cubicBezTo>
                <a:cubicBezTo>
                  <a:pt x="2430945" y="1188845"/>
                  <a:pt x="2422727" y="1180523"/>
                  <a:pt x="2415396" y="1173192"/>
                </a:cubicBezTo>
                <a:cubicBezTo>
                  <a:pt x="2399516" y="1157312"/>
                  <a:pt x="2382324" y="1142517"/>
                  <a:pt x="2363638" y="1130060"/>
                </a:cubicBezTo>
                <a:cubicBezTo>
                  <a:pt x="2333692" y="1110096"/>
                  <a:pt x="2316062" y="1105575"/>
                  <a:pt x="2286000" y="1095555"/>
                </a:cubicBezTo>
                <a:cubicBezTo>
                  <a:pt x="2216522" y="1026077"/>
                  <a:pt x="2238345" y="1060631"/>
                  <a:pt x="2208362" y="1000664"/>
                </a:cubicBezTo>
                <a:cubicBezTo>
                  <a:pt x="2189233" y="885884"/>
                  <a:pt x="2185723" y="889751"/>
                  <a:pt x="2216989" y="707366"/>
                </a:cubicBezTo>
                <a:cubicBezTo>
                  <a:pt x="2220906" y="684517"/>
                  <a:pt x="2241126" y="667716"/>
                  <a:pt x="2251494" y="646981"/>
                </a:cubicBezTo>
                <a:cubicBezTo>
                  <a:pt x="2255561" y="638848"/>
                  <a:pt x="2257623" y="629845"/>
                  <a:pt x="2260121" y="621102"/>
                </a:cubicBezTo>
                <a:cubicBezTo>
                  <a:pt x="2263378" y="609702"/>
                  <a:pt x="2263445" y="597200"/>
                  <a:pt x="2268747" y="586596"/>
                </a:cubicBezTo>
                <a:cubicBezTo>
                  <a:pt x="2275177" y="573737"/>
                  <a:pt x="2287644" y="564659"/>
                  <a:pt x="2294626" y="552091"/>
                </a:cubicBezTo>
                <a:cubicBezTo>
                  <a:pt x="2346799" y="458180"/>
                  <a:pt x="2256172" y="564666"/>
                  <a:pt x="2372264" y="448574"/>
                </a:cubicBezTo>
                <a:lnTo>
                  <a:pt x="2398143" y="422694"/>
                </a:lnTo>
                <a:cubicBezTo>
                  <a:pt x="2401019" y="414068"/>
                  <a:pt x="2406770" y="405908"/>
                  <a:pt x="2406770" y="396815"/>
                </a:cubicBezTo>
                <a:cubicBezTo>
                  <a:pt x="2406770" y="367917"/>
                  <a:pt x="2405589" y="338473"/>
                  <a:pt x="2398143" y="310551"/>
                </a:cubicBezTo>
                <a:cubicBezTo>
                  <a:pt x="2387811" y="271808"/>
                  <a:pt x="2321478" y="216633"/>
                  <a:pt x="2303253" y="198408"/>
                </a:cubicBezTo>
                <a:cubicBezTo>
                  <a:pt x="2291751" y="186906"/>
                  <a:pt x="2284792" y="166576"/>
                  <a:pt x="2268747" y="163902"/>
                </a:cubicBezTo>
                <a:cubicBezTo>
                  <a:pt x="2252877" y="161257"/>
                  <a:pt x="2191932" y="151670"/>
                  <a:pt x="2173857" y="146649"/>
                </a:cubicBezTo>
                <a:cubicBezTo>
                  <a:pt x="2136173" y="136181"/>
                  <a:pt x="2098817" y="124511"/>
                  <a:pt x="2061713" y="112143"/>
                </a:cubicBezTo>
                <a:cubicBezTo>
                  <a:pt x="2047023" y="107246"/>
                  <a:pt x="2033801" y="97745"/>
                  <a:pt x="2018581" y="94891"/>
                </a:cubicBezTo>
                <a:cubicBezTo>
                  <a:pt x="1987365" y="89038"/>
                  <a:pt x="1955321" y="89140"/>
                  <a:pt x="1923691" y="86264"/>
                </a:cubicBezTo>
                <a:cubicBezTo>
                  <a:pt x="1897812" y="74762"/>
                  <a:pt x="1873528" y="58627"/>
                  <a:pt x="1846053" y="51758"/>
                </a:cubicBezTo>
                <a:cubicBezTo>
                  <a:pt x="1792394" y="38343"/>
                  <a:pt x="1736454" y="36389"/>
                  <a:pt x="1682151" y="25879"/>
                </a:cubicBezTo>
                <a:cubicBezTo>
                  <a:pt x="1647231" y="19120"/>
                  <a:pt x="1613140" y="8626"/>
                  <a:pt x="1578634" y="0"/>
                </a:cubicBezTo>
                <a:cubicBezTo>
                  <a:pt x="1475117" y="2875"/>
                  <a:pt x="1371233" y="-543"/>
                  <a:pt x="1268083" y="8626"/>
                </a:cubicBezTo>
                <a:cubicBezTo>
                  <a:pt x="1240911" y="11041"/>
                  <a:pt x="1216910" y="27890"/>
                  <a:pt x="1190445" y="34506"/>
                </a:cubicBezTo>
                <a:cubicBezTo>
                  <a:pt x="1082632" y="61458"/>
                  <a:pt x="1216648" y="27018"/>
                  <a:pt x="1130060" y="51758"/>
                </a:cubicBezTo>
                <a:cubicBezTo>
                  <a:pt x="1118660" y="55015"/>
                  <a:pt x="1106452" y="55715"/>
                  <a:pt x="1095555" y="60385"/>
                </a:cubicBezTo>
                <a:lnTo>
                  <a:pt x="974785" y="120770"/>
                </a:lnTo>
                <a:cubicBezTo>
                  <a:pt x="963283" y="126521"/>
                  <a:pt x="952479" y="133957"/>
                  <a:pt x="940279" y="138023"/>
                </a:cubicBezTo>
                <a:lnTo>
                  <a:pt x="914400" y="146649"/>
                </a:lnTo>
                <a:cubicBezTo>
                  <a:pt x="902898" y="155275"/>
                  <a:pt x="892377" y="165395"/>
                  <a:pt x="879894" y="172528"/>
                </a:cubicBezTo>
                <a:cubicBezTo>
                  <a:pt x="868258" y="179177"/>
                  <a:pt x="829601" y="186417"/>
                  <a:pt x="819509" y="189781"/>
                </a:cubicBezTo>
                <a:cubicBezTo>
                  <a:pt x="804819" y="194678"/>
                  <a:pt x="790960" y="201826"/>
                  <a:pt x="776377" y="207034"/>
                </a:cubicBezTo>
                <a:cubicBezTo>
                  <a:pt x="750687" y="216209"/>
                  <a:pt x="721437" y="217781"/>
                  <a:pt x="698740" y="232913"/>
                </a:cubicBezTo>
                <a:cubicBezTo>
                  <a:pt x="681487" y="244415"/>
                  <a:pt x="663968" y="255528"/>
                  <a:pt x="646981" y="267419"/>
                </a:cubicBezTo>
                <a:cubicBezTo>
                  <a:pt x="637217" y="274253"/>
                  <a:pt x="600615" y="303541"/>
                  <a:pt x="586596" y="310551"/>
                </a:cubicBezTo>
                <a:cubicBezTo>
                  <a:pt x="572746" y="317476"/>
                  <a:pt x="558919" y="326838"/>
                  <a:pt x="543464" y="327804"/>
                </a:cubicBezTo>
                <a:cubicBezTo>
                  <a:pt x="420026" y="335519"/>
                  <a:pt x="296173" y="333555"/>
                  <a:pt x="172528" y="336430"/>
                </a:cubicBezTo>
                <a:cubicBezTo>
                  <a:pt x="126073" y="382885"/>
                  <a:pt x="116940" y="396464"/>
                  <a:pt x="69011" y="431321"/>
                </a:cubicBezTo>
                <a:cubicBezTo>
                  <a:pt x="52242" y="443517"/>
                  <a:pt x="17253" y="465826"/>
                  <a:pt x="17253" y="465826"/>
                </a:cubicBezTo>
                <a:cubicBezTo>
                  <a:pt x="13185" y="478031"/>
                  <a:pt x="0" y="515377"/>
                  <a:pt x="0" y="526211"/>
                </a:cubicBezTo>
                <a:cubicBezTo>
                  <a:pt x="0" y="555109"/>
                  <a:pt x="127" y="584855"/>
                  <a:pt x="8626" y="612475"/>
                </a:cubicBezTo>
                <a:cubicBezTo>
                  <a:pt x="12214" y="624135"/>
                  <a:pt x="25879" y="629728"/>
                  <a:pt x="34506" y="638355"/>
                </a:cubicBezTo>
                <a:cubicBezTo>
                  <a:pt x="54735" y="699046"/>
                  <a:pt x="28406" y="624122"/>
                  <a:pt x="60385" y="698740"/>
                </a:cubicBezTo>
                <a:cubicBezTo>
                  <a:pt x="63967" y="707098"/>
                  <a:pt x="63331" y="717519"/>
                  <a:pt x="69011" y="724619"/>
                </a:cubicBezTo>
                <a:cubicBezTo>
                  <a:pt x="75488" y="732715"/>
                  <a:pt x="85618" y="737235"/>
                  <a:pt x="94891" y="741872"/>
                </a:cubicBezTo>
                <a:cubicBezTo>
                  <a:pt x="103024" y="745938"/>
                  <a:pt x="120770" y="750498"/>
                  <a:pt x="112143" y="707366"/>
                </a:cubicBezTo>
                <a:close/>
              </a:path>
            </a:pathLst>
          </a:custGeom>
          <a:gradFill>
            <a:gsLst>
              <a:gs pos="0">
                <a:schemeClr val="accent1">
                  <a:lumMod val="5000"/>
                  <a:lumOff val="95000"/>
                </a:schemeClr>
              </a:gs>
              <a:gs pos="74000">
                <a:srgbClr val="8BABF3"/>
              </a:gs>
            </a:gsLst>
            <a:lin ang="5400000" scaled="1"/>
          </a:gradFill>
          <a:effectLst>
            <a:glow rad="63500">
              <a:schemeClr val="accent5">
                <a:satMod val="175000"/>
                <a:alpha val="18000"/>
              </a:schemeClr>
            </a:glow>
          </a:effectLst>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reeform 259"/>
          <p:cNvSpPr/>
          <p:nvPr/>
        </p:nvSpPr>
        <p:spPr>
          <a:xfrm flipH="1">
            <a:off x="10769056" y="1418416"/>
            <a:ext cx="228325" cy="295275"/>
          </a:xfrm>
          <a:custGeom>
            <a:avLst/>
            <a:gdLst>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242204 w 2441275"/>
              <a:gd name="connsiteY17" fmla="*/ 1380226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41275" h="1440611">
                <a:moveTo>
                  <a:pt x="112143" y="707366"/>
                </a:moveTo>
                <a:lnTo>
                  <a:pt x="112143" y="707366"/>
                </a:lnTo>
                <a:lnTo>
                  <a:pt x="189781" y="785004"/>
                </a:lnTo>
                <a:cubicBezTo>
                  <a:pt x="209909" y="805132"/>
                  <a:pt x="227393" y="828310"/>
                  <a:pt x="250166" y="845389"/>
                </a:cubicBezTo>
                <a:cubicBezTo>
                  <a:pt x="284672" y="871268"/>
                  <a:pt x="317795" y="899101"/>
                  <a:pt x="353683" y="923026"/>
                </a:cubicBezTo>
                <a:cubicBezTo>
                  <a:pt x="370936" y="934528"/>
                  <a:pt x="388854" y="945091"/>
                  <a:pt x="405442" y="957532"/>
                </a:cubicBezTo>
                <a:cubicBezTo>
                  <a:pt x="423408" y="971007"/>
                  <a:pt x="438514" y="988206"/>
                  <a:pt x="457200" y="1000664"/>
                </a:cubicBezTo>
                <a:cubicBezTo>
                  <a:pt x="494616" y="1025608"/>
                  <a:pt x="505578" y="1025698"/>
                  <a:pt x="543464" y="1035170"/>
                </a:cubicBezTo>
                <a:cubicBezTo>
                  <a:pt x="557841" y="1046672"/>
                  <a:pt x="570983" y="1059917"/>
                  <a:pt x="586596" y="1069675"/>
                </a:cubicBezTo>
                <a:cubicBezTo>
                  <a:pt x="594307" y="1074494"/>
                  <a:pt x="604909" y="1073258"/>
                  <a:pt x="612475" y="1078302"/>
                </a:cubicBezTo>
                <a:cubicBezTo>
                  <a:pt x="677093" y="1121381"/>
                  <a:pt x="602700" y="1092295"/>
                  <a:pt x="664234" y="1112808"/>
                </a:cubicBezTo>
                <a:cubicBezTo>
                  <a:pt x="800573" y="1215060"/>
                  <a:pt x="608641" y="1078088"/>
                  <a:pt x="733245" y="1147313"/>
                </a:cubicBezTo>
                <a:cubicBezTo>
                  <a:pt x="827545" y="1199702"/>
                  <a:pt x="731528" y="1170607"/>
                  <a:pt x="810883" y="1190445"/>
                </a:cubicBezTo>
                <a:cubicBezTo>
                  <a:pt x="868502" y="1248067"/>
                  <a:pt x="797042" y="1184320"/>
                  <a:pt x="888521" y="1233577"/>
                </a:cubicBezTo>
                <a:cubicBezTo>
                  <a:pt x="1059066" y="1325407"/>
                  <a:pt x="828434" y="1232667"/>
                  <a:pt x="1026543" y="1302589"/>
                </a:cubicBezTo>
                <a:cubicBezTo>
                  <a:pt x="1049711" y="1310766"/>
                  <a:pt x="1072744" y="1319344"/>
                  <a:pt x="1095555" y="1328468"/>
                </a:cubicBezTo>
                <a:cubicBezTo>
                  <a:pt x="1165563" y="1356471"/>
                  <a:pt x="1141055" y="1351607"/>
                  <a:pt x="1207698" y="1371600"/>
                </a:cubicBezTo>
                <a:cubicBezTo>
                  <a:pt x="1219054" y="1375007"/>
                  <a:pt x="1230578" y="1377901"/>
                  <a:pt x="1242204" y="1380226"/>
                </a:cubicBezTo>
                <a:cubicBezTo>
                  <a:pt x="1274046" y="1386594"/>
                  <a:pt x="1298421" y="1387463"/>
                  <a:pt x="1328468" y="1397479"/>
                </a:cubicBezTo>
                <a:cubicBezTo>
                  <a:pt x="1343158" y="1402376"/>
                  <a:pt x="1356459" y="1411488"/>
                  <a:pt x="1371600" y="1414732"/>
                </a:cubicBezTo>
                <a:cubicBezTo>
                  <a:pt x="1397061" y="1420188"/>
                  <a:pt x="1423317" y="1420889"/>
                  <a:pt x="1449238" y="1423358"/>
                </a:cubicBezTo>
                <a:cubicBezTo>
                  <a:pt x="1603955" y="1438093"/>
                  <a:pt x="1500311" y="1424493"/>
                  <a:pt x="1613140" y="1440611"/>
                </a:cubicBezTo>
                <a:cubicBezTo>
                  <a:pt x="1843178" y="1437736"/>
                  <a:pt x="2073347" y="1440295"/>
                  <a:pt x="2303253" y="1431985"/>
                </a:cubicBezTo>
                <a:cubicBezTo>
                  <a:pt x="2313614" y="1431611"/>
                  <a:pt x="2320340" y="1420227"/>
                  <a:pt x="2329132" y="1414732"/>
                </a:cubicBezTo>
                <a:cubicBezTo>
                  <a:pt x="2343350" y="1405846"/>
                  <a:pt x="2358528" y="1398468"/>
                  <a:pt x="2372264" y="1388853"/>
                </a:cubicBezTo>
                <a:cubicBezTo>
                  <a:pt x="2407368" y="1364280"/>
                  <a:pt x="2414008" y="1355735"/>
                  <a:pt x="2441275" y="1328468"/>
                </a:cubicBezTo>
                <a:cubicBezTo>
                  <a:pt x="2438400" y="1285336"/>
                  <a:pt x="2439756" y="1241712"/>
                  <a:pt x="2432649" y="1199072"/>
                </a:cubicBezTo>
                <a:cubicBezTo>
                  <a:pt x="2430945" y="1188845"/>
                  <a:pt x="2422727" y="1180523"/>
                  <a:pt x="2415396" y="1173192"/>
                </a:cubicBezTo>
                <a:cubicBezTo>
                  <a:pt x="2399516" y="1157312"/>
                  <a:pt x="2382324" y="1142517"/>
                  <a:pt x="2363638" y="1130060"/>
                </a:cubicBezTo>
                <a:cubicBezTo>
                  <a:pt x="2333692" y="1110096"/>
                  <a:pt x="2316062" y="1105575"/>
                  <a:pt x="2286000" y="1095555"/>
                </a:cubicBezTo>
                <a:cubicBezTo>
                  <a:pt x="2216522" y="1026077"/>
                  <a:pt x="2238345" y="1060631"/>
                  <a:pt x="2208362" y="1000664"/>
                </a:cubicBezTo>
                <a:cubicBezTo>
                  <a:pt x="2189233" y="885884"/>
                  <a:pt x="2185723" y="889751"/>
                  <a:pt x="2216989" y="707366"/>
                </a:cubicBezTo>
                <a:cubicBezTo>
                  <a:pt x="2220906" y="684517"/>
                  <a:pt x="2241126" y="667716"/>
                  <a:pt x="2251494" y="646981"/>
                </a:cubicBezTo>
                <a:cubicBezTo>
                  <a:pt x="2255561" y="638848"/>
                  <a:pt x="2257623" y="629845"/>
                  <a:pt x="2260121" y="621102"/>
                </a:cubicBezTo>
                <a:cubicBezTo>
                  <a:pt x="2263378" y="609702"/>
                  <a:pt x="2263445" y="597200"/>
                  <a:pt x="2268747" y="586596"/>
                </a:cubicBezTo>
                <a:cubicBezTo>
                  <a:pt x="2275177" y="573737"/>
                  <a:pt x="2287644" y="564659"/>
                  <a:pt x="2294626" y="552091"/>
                </a:cubicBezTo>
                <a:cubicBezTo>
                  <a:pt x="2346799" y="458180"/>
                  <a:pt x="2256172" y="564666"/>
                  <a:pt x="2372264" y="448574"/>
                </a:cubicBezTo>
                <a:lnTo>
                  <a:pt x="2398143" y="422694"/>
                </a:lnTo>
                <a:cubicBezTo>
                  <a:pt x="2401019" y="414068"/>
                  <a:pt x="2406770" y="405908"/>
                  <a:pt x="2406770" y="396815"/>
                </a:cubicBezTo>
                <a:cubicBezTo>
                  <a:pt x="2406770" y="367917"/>
                  <a:pt x="2405589" y="338473"/>
                  <a:pt x="2398143" y="310551"/>
                </a:cubicBezTo>
                <a:cubicBezTo>
                  <a:pt x="2387811" y="271808"/>
                  <a:pt x="2321478" y="216633"/>
                  <a:pt x="2303253" y="198408"/>
                </a:cubicBezTo>
                <a:cubicBezTo>
                  <a:pt x="2291751" y="186906"/>
                  <a:pt x="2284792" y="166576"/>
                  <a:pt x="2268747" y="163902"/>
                </a:cubicBezTo>
                <a:cubicBezTo>
                  <a:pt x="2252877" y="161257"/>
                  <a:pt x="2191932" y="151670"/>
                  <a:pt x="2173857" y="146649"/>
                </a:cubicBezTo>
                <a:cubicBezTo>
                  <a:pt x="2136173" y="136181"/>
                  <a:pt x="2098817" y="124511"/>
                  <a:pt x="2061713" y="112143"/>
                </a:cubicBezTo>
                <a:cubicBezTo>
                  <a:pt x="2047023" y="107246"/>
                  <a:pt x="2033801" y="97745"/>
                  <a:pt x="2018581" y="94891"/>
                </a:cubicBezTo>
                <a:cubicBezTo>
                  <a:pt x="1987365" y="89038"/>
                  <a:pt x="1955321" y="89140"/>
                  <a:pt x="1923691" y="86264"/>
                </a:cubicBezTo>
                <a:cubicBezTo>
                  <a:pt x="1897812" y="74762"/>
                  <a:pt x="1873528" y="58627"/>
                  <a:pt x="1846053" y="51758"/>
                </a:cubicBezTo>
                <a:cubicBezTo>
                  <a:pt x="1792394" y="38343"/>
                  <a:pt x="1736454" y="36389"/>
                  <a:pt x="1682151" y="25879"/>
                </a:cubicBezTo>
                <a:cubicBezTo>
                  <a:pt x="1647231" y="19120"/>
                  <a:pt x="1613140" y="8626"/>
                  <a:pt x="1578634" y="0"/>
                </a:cubicBezTo>
                <a:cubicBezTo>
                  <a:pt x="1475117" y="2875"/>
                  <a:pt x="1371233" y="-543"/>
                  <a:pt x="1268083" y="8626"/>
                </a:cubicBezTo>
                <a:cubicBezTo>
                  <a:pt x="1240911" y="11041"/>
                  <a:pt x="1216910" y="27890"/>
                  <a:pt x="1190445" y="34506"/>
                </a:cubicBezTo>
                <a:cubicBezTo>
                  <a:pt x="1082632" y="61458"/>
                  <a:pt x="1216648" y="27018"/>
                  <a:pt x="1130060" y="51758"/>
                </a:cubicBezTo>
                <a:cubicBezTo>
                  <a:pt x="1118660" y="55015"/>
                  <a:pt x="1106452" y="55715"/>
                  <a:pt x="1095555" y="60385"/>
                </a:cubicBezTo>
                <a:lnTo>
                  <a:pt x="974785" y="120770"/>
                </a:lnTo>
                <a:cubicBezTo>
                  <a:pt x="963283" y="126521"/>
                  <a:pt x="952479" y="133957"/>
                  <a:pt x="940279" y="138023"/>
                </a:cubicBezTo>
                <a:lnTo>
                  <a:pt x="914400" y="146649"/>
                </a:lnTo>
                <a:cubicBezTo>
                  <a:pt x="902898" y="155275"/>
                  <a:pt x="892377" y="165395"/>
                  <a:pt x="879894" y="172528"/>
                </a:cubicBezTo>
                <a:cubicBezTo>
                  <a:pt x="868258" y="179177"/>
                  <a:pt x="829601" y="186417"/>
                  <a:pt x="819509" y="189781"/>
                </a:cubicBezTo>
                <a:cubicBezTo>
                  <a:pt x="804819" y="194678"/>
                  <a:pt x="790960" y="201826"/>
                  <a:pt x="776377" y="207034"/>
                </a:cubicBezTo>
                <a:cubicBezTo>
                  <a:pt x="750687" y="216209"/>
                  <a:pt x="721437" y="217781"/>
                  <a:pt x="698740" y="232913"/>
                </a:cubicBezTo>
                <a:cubicBezTo>
                  <a:pt x="681487" y="244415"/>
                  <a:pt x="663968" y="255528"/>
                  <a:pt x="646981" y="267419"/>
                </a:cubicBezTo>
                <a:cubicBezTo>
                  <a:pt x="637217" y="274253"/>
                  <a:pt x="600615" y="303541"/>
                  <a:pt x="586596" y="310551"/>
                </a:cubicBezTo>
                <a:cubicBezTo>
                  <a:pt x="572746" y="317476"/>
                  <a:pt x="558919" y="326838"/>
                  <a:pt x="543464" y="327804"/>
                </a:cubicBezTo>
                <a:cubicBezTo>
                  <a:pt x="420026" y="335519"/>
                  <a:pt x="296173" y="333555"/>
                  <a:pt x="172528" y="336430"/>
                </a:cubicBezTo>
                <a:cubicBezTo>
                  <a:pt x="126073" y="382885"/>
                  <a:pt x="116940" y="396464"/>
                  <a:pt x="69011" y="431321"/>
                </a:cubicBezTo>
                <a:cubicBezTo>
                  <a:pt x="52242" y="443517"/>
                  <a:pt x="17253" y="465826"/>
                  <a:pt x="17253" y="465826"/>
                </a:cubicBezTo>
                <a:cubicBezTo>
                  <a:pt x="13185" y="478031"/>
                  <a:pt x="0" y="515377"/>
                  <a:pt x="0" y="526211"/>
                </a:cubicBezTo>
                <a:cubicBezTo>
                  <a:pt x="0" y="555109"/>
                  <a:pt x="127" y="584855"/>
                  <a:pt x="8626" y="612475"/>
                </a:cubicBezTo>
                <a:cubicBezTo>
                  <a:pt x="12214" y="624135"/>
                  <a:pt x="25879" y="629728"/>
                  <a:pt x="34506" y="638355"/>
                </a:cubicBezTo>
                <a:cubicBezTo>
                  <a:pt x="54735" y="699046"/>
                  <a:pt x="28406" y="624122"/>
                  <a:pt x="60385" y="698740"/>
                </a:cubicBezTo>
                <a:cubicBezTo>
                  <a:pt x="63967" y="707098"/>
                  <a:pt x="63331" y="717519"/>
                  <a:pt x="69011" y="724619"/>
                </a:cubicBezTo>
                <a:cubicBezTo>
                  <a:pt x="75488" y="732715"/>
                  <a:pt x="85618" y="737235"/>
                  <a:pt x="94891" y="741872"/>
                </a:cubicBezTo>
                <a:cubicBezTo>
                  <a:pt x="103024" y="745938"/>
                  <a:pt x="120770" y="750498"/>
                  <a:pt x="112143" y="707366"/>
                </a:cubicBezTo>
                <a:close/>
              </a:path>
            </a:pathLst>
          </a:custGeom>
          <a:gradFill>
            <a:gsLst>
              <a:gs pos="0">
                <a:schemeClr val="accent1">
                  <a:lumMod val="5000"/>
                  <a:lumOff val="95000"/>
                </a:schemeClr>
              </a:gs>
              <a:gs pos="74000">
                <a:srgbClr val="8BABF3"/>
              </a:gs>
            </a:gsLst>
            <a:lin ang="5400000" scaled="1"/>
          </a:gradFill>
          <a:effectLst>
            <a:glow rad="63500">
              <a:schemeClr val="accent5">
                <a:satMod val="175000"/>
                <a:alpha val="18000"/>
              </a:schemeClr>
            </a:glow>
          </a:effectLst>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reeform 260"/>
          <p:cNvSpPr/>
          <p:nvPr/>
        </p:nvSpPr>
        <p:spPr>
          <a:xfrm>
            <a:off x="9588828" y="1575765"/>
            <a:ext cx="143532" cy="295275"/>
          </a:xfrm>
          <a:custGeom>
            <a:avLst/>
            <a:gdLst>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242204 w 2441275"/>
              <a:gd name="connsiteY17" fmla="*/ 1380226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1280315 w 2441275"/>
              <a:gd name="connsiteY53" fmla="*/ 480921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441275" h="1440611">
                <a:moveTo>
                  <a:pt x="112143" y="707366"/>
                </a:moveTo>
                <a:lnTo>
                  <a:pt x="112143" y="707366"/>
                </a:lnTo>
                <a:lnTo>
                  <a:pt x="189781" y="785004"/>
                </a:lnTo>
                <a:cubicBezTo>
                  <a:pt x="209909" y="805132"/>
                  <a:pt x="227393" y="828310"/>
                  <a:pt x="250166" y="845389"/>
                </a:cubicBezTo>
                <a:cubicBezTo>
                  <a:pt x="284672" y="871268"/>
                  <a:pt x="317795" y="899101"/>
                  <a:pt x="353683" y="923026"/>
                </a:cubicBezTo>
                <a:cubicBezTo>
                  <a:pt x="370936" y="934528"/>
                  <a:pt x="388854" y="945091"/>
                  <a:pt x="405442" y="957532"/>
                </a:cubicBezTo>
                <a:cubicBezTo>
                  <a:pt x="423408" y="971007"/>
                  <a:pt x="438514" y="988206"/>
                  <a:pt x="457200" y="1000664"/>
                </a:cubicBezTo>
                <a:cubicBezTo>
                  <a:pt x="494616" y="1025608"/>
                  <a:pt x="505578" y="1025698"/>
                  <a:pt x="543464" y="1035170"/>
                </a:cubicBezTo>
                <a:cubicBezTo>
                  <a:pt x="557841" y="1046672"/>
                  <a:pt x="570983" y="1059917"/>
                  <a:pt x="586596" y="1069675"/>
                </a:cubicBezTo>
                <a:cubicBezTo>
                  <a:pt x="594307" y="1074494"/>
                  <a:pt x="604909" y="1073258"/>
                  <a:pt x="612475" y="1078302"/>
                </a:cubicBezTo>
                <a:cubicBezTo>
                  <a:pt x="677093" y="1121381"/>
                  <a:pt x="602700" y="1092295"/>
                  <a:pt x="664234" y="1112808"/>
                </a:cubicBezTo>
                <a:cubicBezTo>
                  <a:pt x="800573" y="1215060"/>
                  <a:pt x="608641" y="1078088"/>
                  <a:pt x="733245" y="1147313"/>
                </a:cubicBezTo>
                <a:cubicBezTo>
                  <a:pt x="827545" y="1199702"/>
                  <a:pt x="731528" y="1170607"/>
                  <a:pt x="810883" y="1190445"/>
                </a:cubicBezTo>
                <a:cubicBezTo>
                  <a:pt x="868502" y="1248067"/>
                  <a:pt x="797042" y="1184320"/>
                  <a:pt x="888521" y="1233577"/>
                </a:cubicBezTo>
                <a:cubicBezTo>
                  <a:pt x="1059066" y="1325407"/>
                  <a:pt x="828434" y="1232667"/>
                  <a:pt x="1026543" y="1302589"/>
                </a:cubicBezTo>
                <a:cubicBezTo>
                  <a:pt x="1049711" y="1310766"/>
                  <a:pt x="1072744" y="1319344"/>
                  <a:pt x="1095555" y="1328468"/>
                </a:cubicBezTo>
                <a:cubicBezTo>
                  <a:pt x="1165563" y="1356471"/>
                  <a:pt x="1145065" y="1442362"/>
                  <a:pt x="1207698" y="1371600"/>
                </a:cubicBezTo>
                <a:cubicBezTo>
                  <a:pt x="1270331" y="1300838"/>
                  <a:pt x="1459725" y="901570"/>
                  <a:pt x="1471351" y="903895"/>
                </a:cubicBezTo>
                <a:cubicBezTo>
                  <a:pt x="1503193" y="910263"/>
                  <a:pt x="1345093" y="1312340"/>
                  <a:pt x="1328468" y="1397479"/>
                </a:cubicBezTo>
                <a:cubicBezTo>
                  <a:pt x="1311843" y="1482618"/>
                  <a:pt x="1356459" y="1411488"/>
                  <a:pt x="1371600" y="1414732"/>
                </a:cubicBezTo>
                <a:cubicBezTo>
                  <a:pt x="1397061" y="1420188"/>
                  <a:pt x="1423317" y="1420889"/>
                  <a:pt x="1449238" y="1423358"/>
                </a:cubicBezTo>
                <a:cubicBezTo>
                  <a:pt x="1603955" y="1438093"/>
                  <a:pt x="1500311" y="1424493"/>
                  <a:pt x="1613140" y="1440611"/>
                </a:cubicBezTo>
                <a:cubicBezTo>
                  <a:pt x="1843178" y="1437736"/>
                  <a:pt x="2073347" y="1440295"/>
                  <a:pt x="2303253" y="1431985"/>
                </a:cubicBezTo>
                <a:cubicBezTo>
                  <a:pt x="2313614" y="1431611"/>
                  <a:pt x="2320340" y="1420227"/>
                  <a:pt x="2329132" y="1414732"/>
                </a:cubicBezTo>
                <a:cubicBezTo>
                  <a:pt x="2343350" y="1405846"/>
                  <a:pt x="2358528" y="1398468"/>
                  <a:pt x="2372264" y="1388853"/>
                </a:cubicBezTo>
                <a:cubicBezTo>
                  <a:pt x="2407368" y="1364280"/>
                  <a:pt x="2414008" y="1355735"/>
                  <a:pt x="2441275" y="1328468"/>
                </a:cubicBezTo>
                <a:cubicBezTo>
                  <a:pt x="2438400" y="1285336"/>
                  <a:pt x="2439756" y="1241712"/>
                  <a:pt x="2432649" y="1199072"/>
                </a:cubicBezTo>
                <a:cubicBezTo>
                  <a:pt x="2430945" y="1188845"/>
                  <a:pt x="2422727" y="1180523"/>
                  <a:pt x="2415396" y="1173192"/>
                </a:cubicBezTo>
                <a:cubicBezTo>
                  <a:pt x="2399516" y="1157312"/>
                  <a:pt x="2382324" y="1142517"/>
                  <a:pt x="2363638" y="1130060"/>
                </a:cubicBezTo>
                <a:cubicBezTo>
                  <a:pt x="2333692" y="1110096"/>
                  <a:pt x="2316062" y="1105575"/>
                  <a:pt x="2286000" y="1095555"/>
                </a:cubicBezTo>
                <a:cubicBezTo>
                  <a:pt x="2216522" y="1026077"/>
                  <a:pt x="2238345" y="1060631"/>
                  <a:pt x="2208362" y="1000664"/>
                </a:cubicBezTo>
                <a:cubicBezTo>
                  <a:pt x="2189233" y="885884"/>
                  <a:pt x="2185723" y="889751"/>
                  <a:pt x="2216989" y="707366"/>
                </a:cubicBezTo>
                <a:cubicBezTo>
                  <a:pt x="2220906" y="684517"/>
                  <a:pt x="2241126" y="667716"/>
                  <a:pt x="2251494" y="646981"/>
                </a:cubicBezTo>
                <a:cubicBezTo>
                  <a:pt x="2255561" y="638848"/>
                  <a:pt x="2257623" y="629845"/>
                  <a:pt x="2260121" y="621102"/>
                </a:cubicBezTo>
                <a:cubicBezTo>
                  <a:pt x="2263378" y="609702"/>
                  <a:pt x="2263445" y="597200"/>
                  <a:pt x="2268747" y="586596"/>
                </a:cubicBezTo>
                <a:cubicBezTo>
                  <a:pt x="2275177" y="573737"/>
                  <a:pt x="2287644" y="564659"/>
                  <a:pt x="2294626" y="552091"/>
                </a:cubicBezTo>
                <a:cubicBezTo>
                  <a:pt x="2346799" y="458180"/>
                  <a:pt x="2256172" y="564666"/>
                  <a:pt x="2372264" y="448574"/>
                </a:cubicBezTo>
                <a:lnTo>
                  <a:pt x="2398143" y="422694"/>
                </a:lnTo>
                <a:cubicBezTo>
                  <a:pt x="2401019" y="414068"/>
                  <a:pt x="2406770" y="405908"/>
                  <a:pt x="2406770" y="396815"/>
                </a:cubicBezTo>
                <a:cubicBezTo>
                  <a:pt x="2406770" y="367917"/>
                  <a:pt x="2405589" y="338473"/>
                  <a:pt x="2398143" y="310551"/>
                </a:cubicBezTo>
                <a:cubicBezTo>
                  <a:pt x="2387811" y="271808"/>
                  <a:pt x="2321478" y="216633"/>
                  <a:pt x="2303253" y="198408"/>
                </a:cubicBezTo>
                <a:cubicBezTo>
                  <a:pt x="2291751" y="186906"/>
                  <a:pt x="2284792" y="166576"/>
                  <a:pt x="2268747" y="163902"/>
                </a:cubicBezTo>
                <a:cubicBezTo>
                  <a:pt x="2252877" y="161257"/>
                  <a:pt x="2191932" y="151670"/>
                  <a:pt x="2173857" y="146649"/>
                </a:cubicBezTo>
                <a:cubicBezTo>
                  <a:pt x="2136173" y="136181"/>
                  <a:pt x="2098817" y="124511"/>
                  <a:pt x="2061713" y="112143"/>
                </a:cubicBezTo>
                <a:cubicBezTo>
                  <a:pt x="2047023" y="107246"/>
                  <a:pt x="2033801" y="97745"/>
                  <a:pt x="2018581" y="94891"/>
                </a:cubicBezTo>
                <a:cubicBezTo>
                  <a:pt x="1987365" y="89038"/>
                  <a:pt x="1955321" y="89140"/>
                  <a:pt x="1923691" y="86264"/>
                </a:cubicBezTo>
                <a:cubicBezTo>
                  <a:pt x="1897812" y="74762"/>
                  <a:pt x="1873528" y="58627"/>
                  <a:pt x="1846053" y="51758"/>
                </a:cubicBezTo>
                <a:cubicBezTo>
                  <a:pt x="1792394" y="38343"/>
                  <a:pt x="1736454" y="36389"/>
                  <a:pt x="1682151" y="25879"/>
                </a:cubicBezTo>
                <a:cubicBezTo>
                  <a:pt x="1647231" y="19120"/>
                  <a:pt x="1613140" y="8626"/>
                  <a:pt x="1578634" y="0"/>
                </a:cubicBezTo>
                <a:cubicBezTo>
                  <a:pt x="1475117" y="2875"/>
                  <a:pt x="1371233" y="-543"/>
                  <a:pt x="1268083" y="8626"/>
                </a:cubicBezTo>
                <a:cubicBezTo>
                  <a:pt x="1240911" y="11041"/>
                  <a:pt x="1216910" y="27890"/>
                  <a:pt x="1190445" y="34506"/>
                </a:cubicBezTo>
                <a:cubicBezTo>
                  <a:pt x="1082632" y="61458"/>
                  <a:pt x="1216648" y="27018"/>
                  <a:pt x="1130060" y="51758"/>
                </a:cubicBezTo>
                <a:cubicBezTo>
                  <a:pt x="1118660" y="55015"/>
                  <a:pt x="1070513" y="-11142"/>
                  <a:pt x="1095555" y="60385"/>
                </a:cubicBezTo>
                <a:cubicBezTo>
                  <a:pt x="1120597" y="131912"/>
                  <a:pt x="1272248" y="396338"/>
                  <a:pt x="1280315" y="480921"/>
                </a:cubicBezTo>
                <a:cubicBezTo>
                  <a:pt x="1288382" y="565504"/>
                  <a:pt x="1204945" y="623594"/>
                  <a:pt x="1143959" y="567882"/>
                </a:cubicBezTo>
                <a:cubicBezTo>
                  <a:pt x="1082973" y="512170"/>
                  <a:pt x="990920" y="287060"/>
                  <a:pt x="914400" y="146649"/>
                </a:cubicBezTo>
                <a:cubicBezTo>
                  <a:pt x="902898" y="155275"/>
                  <a:pt x="892377" y="165395"/>
                  <a:pt x="879894" y="172528"/>
                </a:cubicBezTo>
                <a:cubicBezTo>
                  <a:pt x="868258" y="179177"/>
                  <a:pt x="829601" y="186417"/>
                  <a:pt x="819509" y="189781"/>
                </a:cubicBezTo>
                <a:cubicBezTo>
                  <a:pt x="804819" y="194678"/>
                  <a:pt x="790960" y="201826"/>
                  <a:pt x="776377" y="207034"/>
                </a:cubicBezTo>
                <a:cubicBezTo>
                  <a:pt x="750687" y="216209"/>
                  <a:pt x="721437" y="217781"/>
                  <a:pt x="698740" y="232913"/>
                </a:cubicBezTo>
                <a:cubicBezTo>
                  <a:pt x="681487" y="244415"/>
                  <a:pt x="663968" y="255528"/>
                  <a:pt x="646981" y="267419"/>
                </a:cubicBezTo>
                <a:cubicBezTo>
                  <a:pt x="637217" y="274253"/>
                  <a:pt x="600615" y="303541"/>
                  <a:pt x="586596" y="310551"/>
                </a:cubicBezTo>
                <a:cubicBezTo>
                  <a:pt x="572746" y="317476"/>
                  <a:pt x="558919" y="326838"/>
                  <a:pt x="543464" y="327804"/>
                </a:cubicBezTo>
                <a:cubicBezTo>
                  <a:pt x="420026" y="335519"/>
                  <a:pt x="296173" y="333555"/>
                  <a:pt x="172528" y="336430"/>
                </a:cubicBezTo>
                <a:cubicBezTo>
                  <a:pt x="126073" y="382885"/>
                  <a:pt x="116940" y="396464"/>
                  <a:pt x="69011" y="431321"/>
                </a:cubicBezTo>
                <a:cubicBezTo>
                  <a:pt x="52242" y="443517"/>
                  <a:pt x="17253" y="465826"/>
                  <a:pt x="17253" y="465826"/>
                </a:cubicBezTo>
                <a:cubicBezTo>
                  <a:pt x="13185" y="478031"/>
                  <a:pt x="0" y="515377"/>
                  <a:pt x="0" y="526211"/>
                </a:cubicBezTo>
                <a:cubicBezTo>
                  <a:pt x="0" y="555109"/>
                  <a:pt x="127" y="584855"/>
                  <a:pt x="8626" y="612475"/>
                </a:cubicBezTo>
                <a:cubicBezTo>
                  <a:pt x="12214" y="624135"/>
                  <a:pt x="25879" y="629728"/>
                  <a:pt x="34506" y="638355"/>
                </a:cubicBezTo>
                <a:cubicBezTo>
                  <a:pt x="54735" y="699046"/>
                  <a:pt x="28406" y="624122"/>
                  <a:pt x="60385" y="698740"/>
                </a:cubicBezTo>
                <a:cubicBezTo>
                  <a:pt x="63967" y="707098"/>
                  <a:pt x="63331" y="717519"/>
                  <a:pt x="69011" y="724619"/>
                </a:cubicBezTo>
                <a:cubicBezTo>
                  <a:pt x="75488" y="732715"/>
                  <a:pt x="85618" y="737235"/>
                  <a:pt x="94891" y="741872"/>
                </a:cubicBezTo>
                <a:cubicBezTo>
                  <a:pt x="103024" y="745938"/>
                  <a:pt x="120770" y="750498"/>
                  <a:pt x="112143" y="707366"/>
                </a:cubicBezTo>
                <a:close/>
              </a:path>
            </a:pathLst>
          </a:custGeom>
          <a:gradFill>
            <a:gsLst>
              <a:gs pos="0">
                <a:schemeClr val="accent1">
                  <a:lumMod val="5000"/>
                  <a:lumOff val="95000"/>
                </a:schemeClr>
              </a:gs>
              <a:gs pos="74000">
                <a:srgbClr val="8BABF3"/>
              </a:gs>
            </a:gsLst>
            <a:lin ang="5400000" scaled="1"/>
          </a:gradFill>
          <a:effectLst>
            <a:glow rad="63500">
              <a:schemeClr val="accent5">
                <a:satMod val="175000"/>
                <a:alpha val="18000"/>
              </a:schemeClr>
            </a:glow>
          </a:effectLst>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Freeform 261"/>
          <p:cNvSpPr/>
          <p:nvPr/>
        </p:nvSpPr>
        <p:spPr>
          <a:xfrm>
            <a:off x="10457649" y="1671088"/>
            <a:ext cx="177502" cy="295726"/>
          </a:xfrm>
          <a:custGeom>
            <a:avLst/>
            <a:gdLst>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242204 w 2441275"/>
              <a:gd name="connsiteY17" fmla="*/ 1380226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1280315 w 2441275"/>
              <a:gd name="connsiteY53" fmla="*/ 480921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948675"/>
              <a:gd name="connsiteY0" fmla="*/ 707366 h 1440611"/>
              <a:gd name="connsiteX1" fmla="*/ 112143 w 2948675"/>
              <a:gd name="connsiteY1" fmla="*/ 707366 h 1440611"/>
              <a:gd name="connsiteX2" fmla="*/ 189781 w 2948675"/>
              <a:gd name="connsiteY2" fmla="*/ 785004 h 1440611"/>
              <a:gd name="connsiteX3" fmla="*/ 250166 w 2948675"/>
              <a:gd name="connsiteY3" fmla="*/ 845389 h 1440611"/>
              <a:gd name="connsiteX4" fmla="*/ 353683 w 2948675"/>
              <a:gd name="connsiteY4" fmla="*/ 923026 h 1440611"/>
              <a:gd name="connsiteX5" fmla="*/ 405442 w 2948675"/>
              <a:gd name="connsiteY5" fmla="*/ 957532 h 1440611"/>
              <a:gd name="connsiteX6" fmla="*/ 457200 w 2948675"/>
              <a:gd name="connsiteY6" fmla="*/ 1000664 h 1440611"/>
              <a:gd name="connsiteX7" fmla="*/ 543464 w 2948675"/>
              <a:gd name="connsiteY7" fmla="*/ 1035170 h 1440611"/>
              <a:gd name="connsiteX8" fmla="*/ 586596 w 2948675"/>
              <a:gd name="connsiteY8" fmla="*/ 1069675 h 1440611"/>
              <a:gd name="connsiteX9" fmla="*/ 612475 w 2948675"/>
              <a:gd name="connsiteY9" fmla="*/ 1078302 h 1440611"/>
              <a:gd name="connsiteX10" fmla="*/ 664234 w 2948675"/>
              <a:gd name="connsiteY10" fmla="*/ 1112808 h 1440611"/>
              <a:gd name="connsiteX11" fmla="*/ 733245 w 2948675"/>
              <a:gd name="connsiteY11" fmla="*/ 1147313 h 1440611"/>
              <a:gd name="connsiteX12" fmla="*/ 810883 w 2948675"/>
              <a:gd name="connsiteY12" fmla="*/ 1190445 h 1440611"/>
              <a:gd name="connsiteX13" fmla="*/ 888521 w 2948675"/>
              <a:gd name="connsiteY13" fmla="*/ 1233577 h 1440611"/>
              <a:gd name="connsiteX14" fmla="*/ 1026543 w 2948675"/>
              <a:gd name="connsiteY14" fmla="*/ 1302589 h 1440611"/>
              <a:gd name="connsiteX15" fmla="*/ 1095555 w 2948675"/>
              <a:gd name="connsiteY15" fmla="*/ 1328468 h 1440611"/>
              <a:gd name="connsiteX16" fmla="*/ 1207698 w 2948675"/>
              <a:gd name="connsiteY16" fmla="*/ 1371600 h 1440611"/>
              <a:gd name="connsiteX17" fmla="*/ 1471351 w 2948675"/>
              <a:gd name="connsiteY17" fmla="*/ 903895 h 1440611"/>
              <a:gd name="connsiteX18" fmla="*/ 1328468 w 2948675"/>
              <a:gd name="connsiteY18" fmla="*/ 1397479 h 1440611"/>
              <a:gd name="connsiteX19" fmla="*/ 1371600 w 2948675"/>
              <a:gd name="connsiteY19" fmla="*/ 1414732 h 1440611"/>
              <a:gd name="connsiteX20" fmla="*/ 1449238 w 2948675"/>
              <a:gd name="connsiteY20" fmla="*/ 1423358 h 1440611"/>
              <a:gd name="connsiteX21" fmla="*/ 1613140 w 2948675"/>
              <a:gd name="connsiteY21" fmla="*/ 1440611 h 1440611"/>
              <a:gd name="connsiteX22" fmla="*/ 2303253 w 2948675"/>
              <a:gd name="connsiteY22" fmla="*/ 1431985 h 1440611"/>
              <a:gd name="connsiteX23" fmla="*/ 2329132 w 2948675"/>
              <a:gd name="connsiteY23" fmla="*/ 1414732 h 1440611"/>
              <a:gd name="connsiteX24" fmla="*/ 2372264 w 2948675"/>
              <a:gd name="connsiteY24" fmla="*/ 1388853 h 1440611"/>
              <a:gd name="connsiteX25" fmla="*/ 2441275 w 2948675"/>
              <a:gd name="connsiteY25" fmla="*/ 1328468 h 1440611"/>
              <a:gd name="connsiteX26" fmla="*/ 2432649 w 2948675"/>
              <a:gd name="connsiteY26" fmla="*/ 1199072 h 1440611"/>
              <a:gd name="connsiteX27" fmla="*/ 2415396 w 2948675"/>
              <a:gd name="connsiteY27" fmla="*/ 1173192 h 1440611"/>
              <a:gd name="connsiteX28" fmla="*/ 2363638 w 2948675"/>
              <a:gd name="connsiteY28" fmla="*/ 1130060 h 1440611"/>
              <a:gd name="connsiteX29" fmla="*/ 2286000 w 2948675"/>
              <a:gd name="connsiteY29" fmla="*/ 1095555 h 1440611"/>
              <a:gd name="connsiteX30" fmla="*/ 2208362 w 2948675"/>
              <a:gd name="connsiteY30" fmla="*/ 1000664 h 1440611"/>
              <a:gd name="connsiteX31" fmla="*/ 2216989 w 2948675"/>
              <a:gd name="connsiteY31" fmla="*/ 707366 h 1440611"/>
              <a:gd name="connsiteX32" fmla="*/ 2251494 w 2948675"/>
              <a:gd name="connsiteY32" fmla="*/ 646981 h 1440611"/>
              <a:gd name="connsiteX33" fmla="*/ 2948658 w 2948675"/>
              <a:gd name="connsiteY33" fmla="*/ 609484 h 1440611"/>
              <a:gd name="connsiteX34" fmla="*/ 2268747 w 2948675"/>
              <a:gd name="connsiteY34" fmla="*/ 586596 h 1440611"/>
              <a:gd name="connsiteX35" fmla="*/ 2294626 w 2948675"/>
              <a:gd name="connsiteY35" fmla="*/ 552091 h 1440611"/>
              <a:gd name="connsiteX36" fmla="*/ 2372264 w 2948675"/>
              <a:gd name="connsiteY36" fmla="*/ 448574 h 1440611"/>
              <a:gd name="connsiteX37" fmla="*/ 2398143 w 2948675"/>
              <a:gd name="connsiteY37" fmla="*/ 422694 h 1440611"/>
              <a:gd name="connsiteX38" fmla="*/ 2406770 w 2948675"/>
              <a:gd name="connsiteY38" fmla="*/ 396815 h 1440611"/>
              <a:gd name="connsiteX39" fmla="*/ 2398143 w 2948675"/>
              <a:gd name="connsiteY39" fmla="*/ 310551 h 1440611"/>
              <a:gd name="connsiteX40" fmla="*/ 2303253 w 2948675"/>
              <a:gd name="connsiteY40" fmla="*/ 198408 h 1440611"/>
              <a:gd name="connsiteX41" fmla="*/ 2268747 w 2948675"/>
              <a:gd name="connsiteY41" fmla="*/ 163902 h 1440611"/>
              <a:gd name="connsiteX42" fmla="*/ 2173857 w 2948675"/>
              <a:gd name="connsiteY42" fmla="*/ 146649 h 1440611"/>
              <a:gd name="connsiteX43" fmla="*/ 2061713 w 2948675"/>
              <a:gd name="connsiteY43" fmla="*/ 112143 h 1440611"/>
              <a:gd name="connsiteX44" fmla="*/ 2018581 w 2948675"/>
              <a:gd name="connsiteY44" fmla="*/ 94891 h 1440611"/>
              <a:gd name="connsiteX45" fmla="*/ 1923691 w 2948675"/>
              <a:gd name="connsiteY45" fmla="*/ 86264 h 1440611"/>
              <a:gd name="connsiteX46" fmla="*/ 1846053 w 2948675"/>
              <a:gd name="connsiteY46" fmla="*/ 51758 h 1440611"/>
              <a:gd name="connsiteX47" fmla="*/ 1682151 w 2948675"/>
              <a:gd name="connsiteY47" fmla="*/ 25879 h 1440611"/>
              <a:gd name="connsiteX48" fmla="*/ 1578634 w 2948675"/>
              <a:gd name="connsiteY48" fmla="*/ 0 h 1440611"/>
              <a:gd name="connsiteX49" fmla="*/ 1268083 w 2948675"/>
              <a:gd name="connsiteY49" fmla="*/ 8626 h 1440611"/>
              <a:gd name="connsiteX50" fmla="*/ 1190445 w 2948675"/>
              <a:gd name="connsiteY50" fmla="*/ 34506 h 1440611"/>
              <a:gd name="connsiteX51" fmla="*/ 1130060 w 2948675"/>
              <a:gd name="connsiteY51" fmla="*/ 51758 h 1440611"/>
              <a:gd name="connsiteX52" fmla="*/ 1095555 w 2948675"/>
              <a:gd name="connsiteY52" fmla="*/ 60385 h 1440611"/>
              <a:gd name="connsiteX53" fmla="*/ 1280315 w 2948675"/>
              <a:gd name="connsiteY53" fmla="*/ 480921 h 1440611"/>
              <a:gd name="connsiteX54" fmla="*/ 1143959 w 2948675"/>
              <a:gd name="connsiteY54" fmla="*/ 567882 h 1440611"/>
              <a:gd name="connsiteX55" fmla="*/ 914400 w 2948675"/>
              <a:gd name="connsiteY55" fmla="*/ 146649 h 1440611"/>
              <a:gd name="connsiteX56" fmla="*/ 879894 w 2948675"/>
              <a:gd name="connsiteY56" fmla="*/ 172528 h 1440611"/>
              <a:gd name="connsiteX57" fmla="*/ 819509 w 2948675"/>
              <a:gd name="connsiteY57" fmla="*/ 189781 h 1440611"/>
              <a:gd name="connsiteX58" fmla="*/ 776377 w 2948675"/>
              <a:gd name="connsiteY58" fmla="*/ 207034 h 1440611"/>
              <a:gd name="connsiteX59" fmla="*/ 698740 w 2948675"/>
              <a:gd name="connsiteY59" fmla="*/ 232913 h 1440611"/>
              <a:gd name="connsiteX60" fmla="*/ 646981 w 2948675"/>
              <a:gd name="connsiteY60" fmla="*/ 267419 h 1440611"/>
              <a:gd name="connsiteX61" fmla="*/ 586596 w 2948675"/>
              <a:gd name="connsiteY61" fmla="*/ 310551 h 1440611"/>
              <a:gd name="connsiteX62" fmla="*/ 543464 w 2948675"/>
              <a:gd name="connsiteY62" fmla="*/ 327804 h 1440611"/>
              <a:gd name="connsiteX63" fmla="*/ 172528 w 2948675"/>
              <a:gd name="connsiteY63" fmla="*/ 336430 h 1440611"/>
              <a:gd name="connsiteX64" fmla="*/ 69011 w 2948675"/>
              <a:gd name="connsiteY64" fmla="*/ 431321 h 1440611"/>
              <a:gd name="connsiteX65" fmla="*/ 17253 w 2948675"/>
              <a:gd name="connsiteY65" fmla="*/ 465826 h 1440611"/>
              <a:gd name="connsiteX66" fmla="*/ 0 w 2948675"/>
              <a:gd name="connsiteY66" fmla="*/ 526211 h 1440611"/>
              <a:gd name="connsiteX67" fmla="*/ 8626 w 2948675"/>
              <a:gd name="connsiteY67" fmla="*/ 612475 h 1440611"/>
              <a:gd name="connsiteX68" fmla="*/ 34506 w 2948675"/>
              <a:gd name="connsiteY68" fmla="*/ 638355 h 1440611"/>
              <a:gd name="connsiteX69" fmla="*/ 60385 w 2948675"/>
              <a:gd name="connsiteY69" fmla="*/ 698740 h 1440611"/>
              <a:gd name="connsiteX70" fmla="*/ 69011 w 2948675"/>
              <a:gd name="connsiteY70" fmla="*/ 724619 h 1440611"/>
              <a:gd name="connsiteX71" fmla="*/ 94891 w 2948675"/>
              <a:gd name="connsiteY71" fmla="*/ 741872 h 1440611"/>
              <a:gd name="connsiteX72" fmla="*/ 112143 w 2948675"/>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268747 w 2986536"/>
              <a:gd name="connsiteY34" fmla="*/ 586596 h 1440611"/>
              <a:gd name="connsiteX35" fmla="*/ 2294626 w 2986536"/>
              <a:gd name="connsiteY35" fmla="*/ 552091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592753 w 2986536"/>
              <a:gd name="connsiteY34" fmla="*/ 574981 h 1440611"/>
              <a:gd name="connsiteX35" fmla="*/ 2294626 w 2986536"/>
              <a:gd name="connsiteY35" fmla="*/ 552091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592753 w 2986536"/>
              <a:gd name="connsiteY34" fmla="*/ 574981 h 1440611"/>
              <a:gd name="connsiteX35" fmla="*/ 2618640 w 2986536"/>
              <a:gd name="connsiteY35" fmla="*/ 308116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280315 w 2986536"/>
              <a:gd name="connsiteY53" fmla="*/ 483121 h 1442811"/>
              <a:gd name="connsiteX54" fmla="*/ 1143959 w 2986536"/>
              <a:gd name="connsiteY54" fmla="*/ 57008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280315 w 2986536"/>
              <a:gd name="connsiteY53" fmla="*/ 483121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719650 w 2986536"/>
              <a:gd name="connsiteY0" fmla="*/ 68632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719650 w 2986536"/>
              <a:gd name="connsiteY72" fmla="*/ 686326 h 1442811"/>
              <a:gd name="connsiteX0" fmla="*/ 719650 w 2986536"/>
              <a:gd name="connsiteY0" fmla="*/ 68632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418904 w 2986536"/>
              <a:gd name="connsiteY71" fmla="*/ 755694 h 1442811"/>
              <a:gd name="connsiteX72" fmla="*/ 719650 w 2986536"/>
              <a:gd name="connsiteY72" fmla="*/ 686326 h 1442811"/>
              <a:gd name="connsiteX0" fmla="*/ 752170 w 3019056"/>
              <a:gd name="connsiteY0" fmla="*/ 686326 h 1442811"/>
              <a:gd name="connsiteX1" fmla="*/ 144663 w 3019056"/>
              <a:gd name="connsiteY1" fmla="*/ 709566 h 1442811"/>
              <a:gd name="connsiteX2" fmla="*/ 222301 w 3019056"/>
              <a:gd name="connsiteY2" fmla="*/ 787204 h 1442811"/>
              <a:gd name="connsiteX3" fmla="*/ 282686 w 3019056"/>
              <a:gd name="connsiteY3" fmla="*/ 847589 h 1442811"/>
              <a:gd name="connsiteX4" fmla="*/ 386203 w 3019056"/>
              <a:gd name="connsiteY4" fmla="*/ 925226 h 1442811"/>
              <a:gd name="connsiteX5" fmla="*/ 437962 w 3019056"/>
              <a:gd name="connsiteY5" fmla="*/ 959732 h 1442811"/>
              <a:gd name="connsiteX6" fmla="*/ 489720 w 3019056"/>
              <a:gd name="connsiteY6" fmla="*/ 1002864 h 1442811"/>
              <a:gd name="connsiteX7" fmla="*/ 575984 w 3019056"/>
              <a:gd name="connsiteY7" fmla="*/ 1037370 h 1442811"/>
              <a:gd name="connsiteX8" fmla="*/ 619116 w 3019056"/>
              <a:gd name="connsiteY8" fmla="*/ 1071875 h 1442811"/>
              <a:gd name="connsiteX9" fmla="*/ 644995 w 3019056"/>
              <a:gd name="connsiteY9" fmla="*/ 1080502 h 1442811"/>
              <a:gd name="connsiteX10" fmla="*/ 696754 w 3019056"/>
              <a:gd name="connsiteY10" fmla="*/ 1115008 h 1442811"/>
              <a:gd name="connsiteX11" fmla="*/ 765765 w 3019056"/>
              <a:gd name="connsiteY11" fmla="*/ 1149513 h 1442811"/>
              <a:gd name="connsiteX12" fmla="*/ 843403 w 3019056"/>
              <a:gd name="connsiteY12" fmla="*/ 1192645 h 1442811"/>
              <a:gd name="connsiteX13" fmla="*/ 921041 w 3019056"/>
              <a:gd name="connsiteY13" fmla="*/ 1235777 h 1442811"/>
              <a:gd name="connsiteX14" fmla="*/ 1059063 w 3019056"/>
              <a:gd name="connsiteY14" fmla="*/ 1304789 h 1442811"/>
              <a:gd name="connsiteX15" fmla="*/ 1128075 w 3019056"/>
              <a:gd name="connsiteY15" fmla="*/ 1330668 h 1442811"/>
              <a:gd name="connsiteX16" fmla="*/ 1240218 w 3019056"/>
              <a:gd name="connsiteY16" fmla="*/ 1373800 h 1442811"/>
              <a:gd name="connsiteX17" fmla="*/ 1422869 w 3019056"/>
              <a:gd name="connsiteY17" fmla="*/ 1243011 h 1442811"/>
              <a:gd name="connsiteX18" fmla="*/ 1360988 w 3019056"/>
              <a:gd name="connsiteY18" fmla="*/ 1399679 h 1442811"/>
              <a:gd name="connsiteX19" fmla="*/ 1404120 w 3019056"/>
              <a:gd name="connsiteY19" fmla="*/ 1416932 h 1442811"/>
              <a:gd name="connsiteX20" fmla="*/ 1481758 w 3019056"/>
              <a:gd name="connsiteY20" fmla="*/ 1425558 h 1442811"/>
              <a:gd name="connsiteX21" fmla="*/ 1645660 w 3019056"/>
              <a:gd name="connsiteY21" fmla="*/ 1442811 h 1442811"/>
              <a:gd name="connsiteX22" fmla="*/ 2335773 w 3019056"/>
              <a:gd name="connsiteY22" fmla="*/ 1434185 h 1442811"/>
              <a:gd name="connsiteX23" fmla="*/ 2361652 w 3019056"/>
              <a:gd name="connsiteY23" fmla="*/ 1416932 h 1442811"/>
              <a:gd name="connsiteX24" fmla="*/ 2404784 w 3019056"/>
              <a:gd name="connsiteY24" fmla="*/ 1391053 h 1442811"/>
              <a:gd name="connsiteX25" fmla="*/ 1785271 w 3019056"/>
              <a:gd name="connsiteY25" fmla="*/ 1086692 h 1442811"/>
              <a:gd name="connsiteX26" fmla="*/ 2465169 w 3019056"/>
              <a:gd name="connsiteY26" fmla="*/ 1201272 h 1442811"/>
              <a:gd name="connsiteX27" fmla="*/ 2447916 w 3019056"/>
              <a:gd name="connsiteY27" fmla="*/ 1175392 h 1442811"/>
              <a:gd name="connsiteX28" fmla="*/ 2396158 w 3019056"/>
              <a:gd name="connsiteY28" fmla="*/ 1132260 h 1442811"/>
              <a:gd name="connsiteX29" fmla="*/ 2318520 w 3019056"/>
              <a:gd name="connsiteY29" fmla="*/ 1097755 h 1442811"/>
              <a:gd name="connsiteX30" fmla="*/ 2240882 w 3019056"/>
              <a:gd name="connsiteY30" fmla="*/ 1002864 h 1442811"/>
              <a:gd name="connsiteX31" fmla="*/ 3019039 w 3019056"/>
              <a:gd name="connsiteY31" fmla="*/ 639860 h 1442811"/>
              <a:gd name="connsiteX32" fmla="*/ 2284014 w 3019056"/>
              <a:gd name="connsiteY32" fmla="*/ 649181 h 1442811"/>
              <a:gd name="connsiteX33" fmla="*/ 2981178 w 3019056"/>
              <a:gd name="connsiteY33" fmla="*/ 611684 h 1442811"/>
              <a:gd name="connsiteX34" fmla="*/ 2625273 w 3019056"/>
              <a:gd name="connsiteY34" fmla="*/ 577181 h 1442811"/>
              <a:gd name="connsiteX35" fmla="*/ 2651160 w 3019056"/>
              <a:gd name="connsiteY35" fmla="*/ 310316 h 1442811"/>
              <a:gd name="connsiteX36" fmla="*/ 2404784 w 3019056"/>
              <a:gd name="connsiteY36" fmla="*/ 450774 h 1442811"/>
              <a:gd name="connsiteX37" fmla="*/ 2430663 w 3019056"/>
              <a:gd name="connsiteY37" fmla="*/ 424894 h 1442811"/>
              <a:gd name="connsiteX38" fmla="*/ 2439290 w 3019056"/>
              <a:gd name="connsiteY38" fmla="*/ 399015 h 1442811"/>
              <a:gd name="connsiteX39" fmla="*/ 2430663 w 3019056"/>
              <a:gd name="connsiteY39" fmla="*/ 312751 h 1442811"/>
              <a:gd name="connsiteX40" fmla="*/ 2335773 w 3019056"/>
              <a:gd name="connsiteY40" fmla="*/ 200608 h 1442811"/>
              <a:gd name="connsiteX41" fmla="*/ 2301267 w 3019056"/>
              <a:gd name="connsiteY41" fmla="*/ 166102 h 1442811"/>
              <a:gd name="connsiteX42" fmla="*/ 2206377 w 3019056"/>
              <a:gd name="connsiteY42" fmla="*/ 148849 h 1442811"/>
              <a:gd name="connsiteX43" fmla="*/ 2094233 w 3019056"/>
              <a:gd name="connsiteY43" fmla="*/ 114343 h 1442811"/>
              <a:gd name="connsiteX44" fmla="*/ 2051101 w 3019056"/>
              <a:gd name="connsiteY44" fmla="*/ 97091 h 1442811"/>
              <a:gd name="connsiteX45" fmla="*/ 1956211 w 3019056"/>
              <a:gd name="connsiteY45" fmla="*/ 88464 h 1442811"/>
              <a:gd name="connsiteX46" fmla="*/ 1878573 w 3019056"/>
              <a:gd name="connsiteY46" fmla="*/ 53958 h 1442811"/>
              <a:gd name="connsiteX47" fmla="*/ 1714671 w 3019056"/>
              <a:gd name="connsiteY47" fmla="*/ 28079 h 1442811"/>
              <a:gd name="connsiteX48" fmla="*/ 1570640 w 3019056"/>
              <a:gd name="connsiteY48" fmla="*/ 234557 h 1442811"/>
              <a:gd name="connsiteX49" fmla="*/ 1300603 w 3019056"/>
              <a:gd name="connsiteY49" fmla="*/ 10826 h 1442811"/>
              <a:gd name="connsiteX50" fmla="*/ 1222965 w 3019056"/>
              <a:gd name="connsiteY50" fmla="*/ 36706 h 1442811"/>
              <a:gd name="connsiteX51" fmla="*/ 1162580 w 3019056"/>
              <a:gd name="connsiteY51" fmla="*/ 53958 h 1442811"/>
              <a:gd name="connsiteX52" fmla="*/ 1128075 w 3019056"/>
              <a:gd name="connsiteY52" fmla="*/ 62585 h 1442811"/>
              <a:gd name="connsiteX53" fmla="*/ 1191331 w 3019056"/>
              <a:gd name="connsiteY53" fmla="*/ 425033 h 1442811"/>
              <a:gd name="connsiteX54" fmla="*/ 771458 w 3019056"/>
              <a:gd name="connsiteY54" fmla="*/ 314492 h 1442811"/>
              <a:gd name="connsiteX55" fmla="*/ 946920 w 3019056"/>
              <a:gd name="connsiteY55" fmla="*/ 148849 h 1442811"/>
              <a:gd name="connsiteX56" fmla="*/ 912414 w 3019056"/>
              <a:gd name="connsiteY56" fmla="*/ 174728 h 1442811"/>
              <a:gd name="connsiteX57" fmla="*/ 852029 w 3019056"/>
              <a:gd name="connsiteY57" fmla="*/ 191981 h 1442811"/>
              <a:gd name="connsiteX58" fmla="*/ 808897 w 3019056"/>
              <a:gd name="connsiteY58" fmla="*/ 209234 h 1442811"/>
              <a:gd name="connsiteX59" fmla="*/ 731260 w 3019056"/>
              <a:gd name="connsiteY59" fmla="*/ 235113 h 1442811"/>
              <a:gd name="connsiteX60" fmla="*/ 679501 w 3019056"/>
              <a:gd name="connsiteY60" fmla="*/ 269619 h 1442811"/>
              <a:gd name="connsiteX61" fmla="*/ 619116 w 3019056"/>
              <a:gd name="connsiteY61" fmla="*/ 312751 h 1442811"/>
              <a:gd name="connsiteX62" fmla="*/ 575984 w 3019056"/>
              <a:gd name="connsiteY62" fmla="*/ 330004 h 1442811"/>
              <a:gd name="connsiteX63" fmla="*/ 205048 w 3019056"/>
              <a:gd name="connsiteY63" fmla="*/ 338630 h 1442811"/>
              <a:gd name="connsiteX64" fmla="*/ 101531 w 3019056"/>
              <a:gd name="connsiteY64" fmla="*/ 433521 h 1442811"/>
              <a:gd name="connsiteX65" fmla="*/ 49773 w 3019056"/>
              <a:gd name="connsiteY65" fmla="*/ 468026 h 1442811"/>
              <a:gd name="connsiteX66" fmla="*/ 680547 w 3019056"/>
              <a:gd name="connsiteY66" fmla="*/ 528412 h 1442811"/>
              <a:gd name="connsiteX67" fmla="*/ 41146 w 3019056"/>
              <a:gd name="connsiteY67" fmla="*/ 614675 h 1442811"/>
              <a:gd name="connsiteX68" fmla="*/ 67026 w 3019056"/>
              <a:gd name="connsiteY68" fmla="*/ 640555 h 1442811"/>
              <a:gd name="connsiteX69" fmla="*/ 92905 w 3019056"/>
              <a:gd name="connsiteY69" fmla="*/ 700940 h 1442811"/>
              <a:gd name="connsiteX70" fmla="*/ 101531 w 3019056"/>
              <a:gd name="connsiteY70" fmla="*/ 726819 h 1442811"/>
              <a:gd name="connsiteX71" fmla="*/ 451424 w 3019056"/>
              <a:gd name="connsiteY71" fmla="*/ 755694 h 1442811"/>
              <a:gd name="connsiteX72" fmla="*/ 752170 w 3019056"/>
              <a:gd name="connsiteY72" fmla="*/ 686326 h 1442811"/>
              <a:gd name="connsiteX0" fmla="*/ 752170 w 3019056"/>
              <a:gd name="connsiteY0" fmla="*/ 686326 h 1442811"/>
              <a:gd name="connsiteX1" fmla="*/ 144663 w 3019056"/>
              <a:gd name="connsiteY1" fmla="*/ 709566 h 1442811"/>
              <a:gd name="connsiteX2" fmla="*/ 222301 w 3019056"/>
              <a:gd name="connsiteY2" fmla="*/ 787204 h 1442811"/>
              <a:gd name="connsiteX3" fmla="*/ 282686 w 3019056"/>
              <a:gd name="connsiteY3" fmla="*/ 847589 h 1442811"/>
              <a:gd name="connsiteX4" fmla="*/ 386203 w 3019056"/>
              <a:gd name="connsiteY4" fmla="*/ 925226 h 1442811"/>
              <a:gd name="connsiteX5" fmla="*/ 437962 w 3019056"/>
              <a:gd name="connsiteY5" fmla="*/ 959732 h 1442811"/>
              <a:gd name="connsiteX6" fmla="*/ 489720 w 3019056"/>
              <a:gd name="connsiteY6" fmla="*/ 1002864 h 1442811"/>
              <a:gd name="connsiteX7" fmla="*/ 575984 w 3019056"/>
              <a:gd name="connsiteY7" fmla="*/ 1037370 h 1442811"/>
              <a:gd name="connsiteX8" fmla="*/ 619116 w 3019056"/>
              <a:gd name="connsiteY8" fmla="*/ 1071875 h 1442811"/>
              <a:gd name="connsiteX9" fmla="*/ 644995 w 3019056"/>
              <a:gd name="connsiteY9" fmla="*/ 1080502 h 1442811"/>
              <a:gd name="connsiteX10" fmla="*/ 696754 w 3019056"/>
              <a:gd name="connsiteY10" fmla="*/ 1115008 h 1442811"/>
              <a:gd name="connsiteX11" fmla="*/ 765765 w 3019056"/>
              <a:gd name="connsiteY11" fmla="*/ 1149513 h 1442811"/>
              <a:gd name="connsiteX12" fmla="*/ 843403 w 3019056"/>
              <a:gd name="connsiteY12" fmla="*/ 1192645 h 1442811"/>
              <a:gd name="connsiteX13" fmla="*/ 921041 w 3019056"/>
              <a:gd name="connsiteY13" fmla="*/ 1235777 h 1442811"/>
              <a:gd name="connsiteX14" fmla="*/ 1059063 w 3019056"/>
              <a:gd name="connsiteY14" fmla="*/ 1304789 h 1442811"/>
              <a:gd name="connsiteX15" fmla="*/ 1128075 w 3019056"/>
              <a:gd name="connsiteY15" fmla="*/ 1330668 h 1442811"/>
              <a:gd name="connsiteX16" fmla="*/ 1240218 w 3019056"/>
              <a:gd name="connsiteY16" fmla="*/ 1373800 h 1442811"/>
              <a:gd name="connsiteX17" fmla="*/ 1422869 w 3019056"/>
              <a:gd name="connsiteY17" fmla="*/ 1243011 h 1442811"/>
              <a:gd name="connsiteX18" fmla="*/ 1360988 w 3019056"/>
              <a:gd name="connsiteY18" fmla="*/ 1399679 h 1442811"/>
              <a:gd name="connsiteX19" fmla="*/ 1404120 w 3019056"/>
              <a:gd name="connsiteY19" fmla="*/ 1416932 h 1442811"/>
              <a:gd name="connsiteX20" fmla="*/ 1481758 w 3019056"/>
              <a:gd name="connsiteY20" fmla="*/ 1425558 h 1442811"/>
              <a:gd name="connsiteX21" fmla="*/ 1645660 w 3019056"/>
              <a:gd name="connsiteY21" fmla="*/ 1442811 h 1442811"/>
              <a:gd name="connsiteX22" fmla="*/ 2335773 w 3019056"/>
              <a:gd name="connsiteY22" fmla="*/ 1434185 h 1442811"/>
              <a:gd name="connsiteX23" fmla="*/ 2361652 w 3019056"/>
              <a:gd name="connsiteY23" fmla="*/ 1416932 h 1442811"/>
              <a:gd name="connsiteX24" fmla="*/ 2404784 w 3019056"/>
              <a:gd name="connsiteY24" fmla="*/ 1391053 h 1442811"/>
              <a:gd name="connsiteX25" fmla="*/ 1785271 w 3019056"/>
              <a:gd name="connsiteY25" fmla="*/ 1086692 h 1442811"/>
              <a:gd name="connsiteX26" fmla="*/ 2465169 w 3019056"/>
              <a:gd name="connsiteY26" fmla="*/ 1201272 h 1442811"/>
              <a:gd name="connsiteX27" fmla="*/ 2447916 w 3019056"/>
              <a:gd name="connsiteY27" fmla="*/ 1175392 h 1442811"/>
              <a:gd name="connsiteX28" fmla="*/ 2396158 w 3019056"/>
              <a:gd name="connsiteY28" fmla="*/ 1132260 h 1442811"/>
              <a:gd name="connsiteX29" fmla="*/ 2318520 w 3019056"/>
              <a:gd name="connsiteY29" fmla="*/ 1097755 h 1442811"/>
              <a:gd name="connsiteX30" fmla="*/ 2240882 w 3019056"/>
              <a:gd name="connsiteY30" fmla="*/ 1002864 h 1442811"/>
              <a:gd name="connsiteX31" fmla="*/ 3019039 w 3019056"/>
              <a:gd name="connsiteY31" fmla="*/ 639860 h 1442811"/>
              <a:gd name="connsiteX32" fmla="*/ 2284014 w 3019056"/>
              <a:gd name="connsiteY32" fmla="*/ 649181 h 1442811"/>
              <a:gd name="connsiteX33" fmla="*/ 2981178 w 3019056"/>
              <a:gd name="connsiteY33" fmla="*/ 611684 h 1442811"/>
              <a:gd name="connsiteX34" fmla="*/ 2625273 w 3019056"/>
              <a:gd name="connsiteY34" fmla="*/ 577181 h 1442811"/>
              <a:gd name="connsiteX35" fmla="*/ 2651160 w 3019056"/>
              <a:gd name="connsiteY35" fmla="*/ 310316 h 1442811"/>
              <a:gd name="connsiteX36" fmla="*/ 2404784 w 3019056"/>
              <a:gd name="connsiteY36" fmla="*/ 450774 h 1442811"/>
              <a:gd name="connsiteX37" fmla="*/ 2430663 w 3019056"/>
              <a:gd name="connsiteY37" fmla="*/ 424894 h 1442811"/>
              <a:gd name="connsiteX38" fmla="*/ 2439290 w 3019056"/>
              <a:gd name="connsiteY38" fmla="*/ 399015 h 1442811"/>
              <a:gd name="connsiteX39" fmla="*/ 2430663 w 3019056"/>
              <a:gd name="connsiteY39" fmla="*/ 312751 h 1442811"/>
              <a:gd name="connsiteX40" fmla="*/ 2335773 w 3019056"/>
              <a:gd name="connsiteY40" fmla="*/ 200608 h 1442811"/>
              <a:gd name="connsiteX41" fmla="*/ 2301267 w 3019056"/>
              <a:gd name="connsiteY41" fmla="*/ 166102 h 1442811"/>
              <a:gd name="connsiteX42" fmla="*/ 2206377 w 3019056"/>
              <a:gd name="connsiteY42" fmla="*/ 148849 h 1442811"/>
              <a:gd name="connsiteX43" fmla="*/ 2094233 w 3019056"/>
              <a:gd name="connsiteY43" fmla="*/ 114343 h 1442811"/>
              <a:gd name="connsiteX44" fmla="*/ 2051101 w 3019056"/>
              <a:gd name="connsiteY44" fmla="*/ 97091 h 1442811"/>
              <a:gd name="connsiteX45" fmla="*/ 1956211 w 3019056"/>
              <a:gd name="connsiteY45" fmla="*/ 88464 h 1442811"/>
              <a:gd name="connsiteX46" fmla="*/ 1878573 w 3019056"/>
              <a:gd name="connsiteY46" fmla="*/ 53958 h 1442811"/>
              <a:gd name="connsiteX47" fmla="*/ 1714671 w 3019056"/>
              <a:gd name="connsiteY47" fmla="*/ 28079 h 1442811"/>
              <a:gd name="connsiteX48" fmla="*/ 1570640 w 3019056"/>
              <a:gd name="connsiteY48" fmla="*/ 234557 h 1442811"/>
              <a:gd name="connsiteX49" fmla="*/ 1300603 w 3019056"/>
              <a:gd name="connsiteY49" fmla="*/ 10826 h 1442811"/>
              <a:gd name="connsiteX50" fmla="*/ 1222965 w 3019056"/>
              <a:gd name="connsiteY50" fmla="*/ 36706 h 1442811"/>
              <a:gd name="connsiteX51" fmla="*/ 1162580 w 3019056"/>
              <a:gd name="connsiteY51" fmla="*/ 53958 h 1442811"/>
              <a:gd name="connsiteX52" fmla="*/ 1128075 w 3019056"/>
              <a:gd name="connsiteY52" fmla="*/ 62585 h 1442811"/>
              <a:gd name="connsiteX53" fmla="*/ 1191331 w 3019056"/>
              <a:gd name="connsiteY53" fmla="*/ 425033 h 1442811"/>
              <a:gd name="connsiteX54" fmla="*/ 771458 w 3019056"/>
              <a:gd name="connsiteY54" fmla="*/ 314492 h 1442811"/>
              <a:gd name="connsiteX55" fmla="*/ 946920 w 3019056"/>
              <a:gd name="connsiteY55" fmla="*/ 148849 h 1442811"/>
              <a:gd name="connsiteX56" fmla="*/ 912414 w 3019056"/>
              <a:gd name="connsiteY56" fmla="*/ 174728 h 1442811"/>
              <a:gd name="connsiteX57" fmla="*/ 852029 w 3019056"/>
              <a:gd name="connsiteY57" fmla="*/ 191981 h 1442811"/>
              <a:gd name="connsiteX58" fmla="*/ 808897 w 3019056"/>
              <a:gd name="connsiteY58" fmla="*/ 209234 h 1442811"/>
              <a:gd name="connsiteX59" fmla="*/ 731260 w 3019056"/>
              <a:gd name="connsiteY59" fmla="*/ 235113 h 1442811"/>
              <a:gd name="connsiteX60" fmla="*/ 679501 w 3019056"/>
              <a:gd name="connsiteY60" fmla="*/ 269619 h 1442811"/>
              <a:gd name="connsiteX61" fmla="*/ 619116 w 3019056"/>
              <a:gd name="connsiteY61" fmla="*/ 312751 h 1442811"/>
              <a:gd name="connsiteX62" fmla="*/ 575984 w 3019056"/>
              <a:gd name="connsiteY62" fmla="*/ 330004 h 1442811"/>
              <a:gd name="connsiteX63" fmla="*/ 205048 w 3019056"/>
              <a:gd name="connsiteY63" fmla="*/ 338630 h 1442811"/>
              <a:gd name="connsiteX64" fmla="*/ 101531 w 3019056"/>
              <a:gd name="connsiteY64" fmla="*/ 433521 h 1442811"/>
              <a:gd name="connsiteX65" fmla="*/ 49773 w 3019056"/>
              <a:gd name="connsiteY65" fmla="*/ 468026 h 1442811"/>
              <a:gd name="connsiteX66" fmla="*/ 680547 w 3019056"/>
              <a:gd name="connsiteY66" fmla="*/ 528412 h 1442811"/>
              <a:gd name="connsiteX67" fmla="*/ 41146 w 3019056"/>
              <a:gd name="connsiteY67" fmla="*/ 614675 h 1442811"/>
              <a:gd name="connsiteX68" fmla="*/ 67026 w 3019056"/>
              <a:gd name="connsiteY68" fmla="*/ 640555 h 1442811"/>
              <a:gd name="connsiteX69" fmla="*/ 92905 w 3019056"/>
              <a:gd name="connsiteY69" fmla="*/ 700940 h 1442811"/>
              <a:gd name="connsiteX70" fmla="*/ 101531 w 3019056"/>
              <a:gd name="connsiteY70" fmla="*/ 726819 h 1442811"/>
              <a:gd name="connsiteX71" fmla="*/ 451425 w 3019056"/>
              <a:gd name="connsiteY71" fmla="*/ 755694 h 1442811"/>
              <a:gd name="connsiteX72" fmla="*/ 752170 w 3019056"/>
              <a:gd name="connsiteY72" fmla="*/ 686326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19056" h="1442811">
                <a:moveTo>
                  <a:pt x="752170" y="686326"/>
                </a:moveTo>
                <a:cubicBezTo>
                  <a:pt x="549668" y="694073"/>
                  <a:pt x="232975" y="692753"/>
                  <a:pt x="144663" y="709566"/>
                </a:cubicBezTo>
                <a:cubicBezTo>
                  <a:pt x="56351" y="726379"/>
                  <a:pt x="196422" y="761325"/>
                  <a:pt x="222301" y="787204"/>
                </a:cubicBezTo>
                <a:cubicBezTo>
                  <a:pt x="242429" y="807332"/>
                  <a:pt x="259913" y="830510"/>
                  <a:pt x="282686" y="847589"/>
                </a:cubicBezTo>
                <a:cubicBezTo>
                  <a:pt x="317192" y="873468"/>
                  <a:pt x="350315" y="901301"/>
                  <a:pt x="386203" y="925226"/>
                </a:cubicBezTo>
                <a:cubicBezTo>
                  <a:pt x="403456" y="936728"/>
                  <a:pt x="421374" y="947291"/>
                  <a:pt x="437962" y="959732"/>
                </a:cubicBezTo>
                <a:cubicBezTo>
                  <a:pt x="455928" y="973207"/>
                  <a:pt x="471034" y="990406"/>
                  <a:pt x="489720" y="1002864"/>
                </a:cubicBezTo>
                <a:cubicBezTo>
                  <a:pt x="527136" y="1027808"/>
                  <a:pt x="538098" y="1027898"/>
                  <a:pt x="575984" y="1037370"/>
                </a:cubicBezTo>
                <a:cubicBezTo>
                  <a:pt x="590361" y="1048872"/>
                  <a:pt x="603503" y="1062117"/>
                  <a:pt x="619116" y="1071875"/>
                </a:cubicBezTo>
                <a:cubicBezTo>
                  <a:pt x="626827" y="1076694"/>
                  <a:pt x="637429" y="1075458"/>
                  <a:pt x="644995" y="1080502"/>
                </a:cubicBezTo>
                <a:cubicBezTo>
                  <a:pt x="709613" y="1123581"/>
                  <a:pt x="635220" y="1094495"/>
                  <a:pt x="696754" y="1115008"/>
                </a:cubicBezTo>
                <a:cubicBezTo>
                  <a:pt x="833093" y="1217260"/>
                  <a:pt x="641161" y="1080288"/>
                  <a:pt x="765765" y="1149513"/>
                </a:cubicBezTo>
                <a:cubicBezTo>
                  <a:pt x="860065" y="1201902"/>
                  <a:pt x="764048" y="1172807"/>
                  <a:pt x="843403" y="1192645"/>
                </a:cubicBezTo>
                <a:cubicBezTo>
                  <a:pt x="901022" y="1250267"/>
                  <a:pt x="829562" y="1186520"/>
                  <a:pt x="921041" y="1235777"/>
                </a:cubicBezTo>
                <a:cubicBezTo>
                  <a:pt x="1091586" y="1327607"/>
                  <a:pt x="860954" y="1234867"/>
                  <a:pt x="1059063" y="1304789"/>
                </a:cubicBezTo>
                <a:cubicBezTo>
                  <a:pt x="1082231" y="1312966"/>
                  <a:pt x="1105264" y="1321544"/>
                  <a:pt x="1128075" y="1330668"/>
                </a:cubicBezTo>
                <a:cubicBezTo>
                  <a:pt x="1198083" y="1358671"/>
                  <a:pt x="1191086" y="1388410"/>
                  <a:pt x="1240218" y="1373800"/>
                </a:cubicBezTo>
                <a:cubicBezTo>
                  <a:pt x="1289350" y="1359191"/>
                  <a:pt x="1411243" y="1240686"/>
                  <a:pt x="1422869" y="1243011"/>
                </a:cubicBezTo>
                <a:cubicBezTo>
                  <a:pt x="1454711" y="1249379"/>
                  <a:pt x="1364113" y="1370692"/>
                  <a:pt x="1360988" y="1399679"/>
                </a:cubicBezTo>
                <a:cubicBezTo>
                  <a:pt x="1357863" y="1428666"/>
                  <a:pt x="1388979" y="1413688"/>
                  <a:pt x="1404120" y="1416932"/>
                </a:cubicBezTo>
                <a:cubicBezTo>
                  <a:pt x="1429581" y="1422388"/>
                  <a:pt x="1455837" y="1423089"/>
                  <a:pt x="1481758" y="1425558"/>
                </a:cubicBezTo>
                <a:cubicBezTo>
                  <a:pt x="1636475" y="1440293"/>
                  <a:pt x="1532831" y="1426693"/>
                  <a:pt x="1645660" y="1442811"/>
                </a:cubicBezTo>
                <a:cubicBezTo>
                  <a:pt x="1875698" y="1439936"/>
                  <a:pt x="2105867" y="1442495"/>
                  <a:pt x="2335773" y="1434185"/>
                </a:cubicBezTo>
                <a:cubicBezTo>
                  <a:pt x="2346134" y="1433811"/>
                  <a:pt x="2352860" y="1422427"/>
                  <a:pt x="2361652" y="1416932"/>
                </a:cubicBezTo>
                <a:cubicBezTo>
                  <a:pt x="2375870" y="1408046"/>
                  <a:pt x="2500847" y="1446093"/>
                  <a:pt x="2404784" y="1391053"/>
                </a:cubicBezTo>
                <a:cubicBezTo>
                  <a:pt x="2308721" y="1336013"/>
                  <a:pt x="1758004" y="1113959"/>
                  <a:pt x="1785271" y="1086692"/>
                </a:cubicBezTo>
                <a:cubicBezTo>
                  <a:pt x="1782396" y="1043560"/>
                  <a:pt x="2354728" y="1186489"/>
                  <a:pt x="2465169" y="1201272"/>
                </a:cubicBezTo>
                <a:cubicBezTo>
                  <a:pt x="2575610" y="1216055"/>
                  <a:pt x="2455247" y="1182723"/>
                  <a:pt x="2447916" y="1175392"/>
                </a:cubicBezTo>
                <a:cubicBezTo>
                  <a:pt x="2432036" y="1159512"/>
                  <a:pt x="2414844" y="1144717"/>
                  <a:pt x="2396158" y="1132260"/>
                </a:cubicBezTo>
                <a:cubicBezTo>
                  <a:pt x="2366212" y="1112296"/>
                  <a:pt x="2348582" y="1107775"/>
                  <a:pt x="2318520" y="1097755"/>
                </a:cubicBezTo>
                <a:cubicBezTo>
                  <a:pt x="2249042" y="1028277"/>
                  <a:pt x="2270865" y="1062831"/>
                  <a:pt x="2240882" y="1002864"/>
                </a:cubicBezTo>
                <a:cubicBezTo>
                  <a:pt x="2221753" y="888084"/>
                  <a:pt x="2987773" y="822245"/>
                  <a:pt x="3019039" y="639860"/>
                </a:cubicBezTo>
                <a:cubicBezTo>
                  <a:pt x="3022956" y="617011"/>
                  <a:pt x="2290324" y="653877"/>
                  <a:pt x="2284014" y="649181"/>
                </a:cubicBezTo>
                <a:cubicBezTo>
                  <a:pt x="2277704" y="644485"/>
                  <a:pt x="2924302" y="623684"/>
                  <a:pt x="2981178" y="611684"/>
                </a:cubicBezTo>
                <a:cubicBezTo>
                  <a:pt x="3038054" y="599684"/>
                  <a:pt x="2680276" y="627409"/>
                  <a:pt x="2625273" y="577181"/>
                </a:cubicBezTo>
                <a:cubicBezTo>
                  <a:pt x="2570270" y="526953"/>
                  <a:pt x="2687908" y="331384"/>
                  <a:pt x="2651160" y="310316"/>
                </a:cubicBezTo>
                <a:lnTo>
                  <a:pt x="2404784" y="450774"/>
                </a:lnTo>
                <a:cubicBezTo>
                  <a:pt x="2368035" y="469870"/>
                  <a:pt x="2422037" y="433521"/>
                  <a:pt x="2430663" y="424894"/>
                </a:cubicBezTo>
                <a:cubicBezTo>
                  <a:pt x="2433539" y="416268"/>
                  <a:pt x="2439290" y="408108"/>
                  <a:pt x="2439290" y="399015"/>
                </a:cubicBezTo>
                <a:cubicBezTo>
                  <a:pt x="2439290" y="370117"/>
                  <a:pt x="2438109" y="340673"/>
                  <a:pt x="2430663" y="312751"/>
                </a:cubicBezTo>
                <a:cubicBezTo>
                  <a:pt x="2420331" y="274008"/>
                  <a:pt x="2353998" y="218833"/>
                  <a:pt x="2335773" y="200608"/>
                </a:cubicBezTo>
                <a:cubicBezTo>
                  <a:pt x="2324271" y="189106"/>
                  <a:pt x="2317312" y="168776"/>
                  <a:pt x="2301267" y="166102"/>
                </a:cubicBezTo>
                <a:cubicBezTo>
                  <a:pt x="2285397" y="163457"/>
                  <a:pt x="2224452" y="153870"/>
                  <a:pt x="2206377" y="148849"/>
                </a:cubicBezTo>
                <a:cubicBezTo>
                  <a:pt x="2168693" y="138381"/>
                  <a:pt x="2131337" y="126711"/>
                  <a:pt x="2094233" y="114343"/>
                </a:cubicBezTo>
                <a:cubicBezTo>
                  <a:pt x="2079543" y="109446"/>
                  <a:pt x="2066321" y="99945"/>
                  <a:pt x="2051101" y="97091"/>
                </a:cubicBezTo>
                <a:cubicBezTo>
                  <a:pt x="2019885" y="91238"/>
                  <a:pt x="1987841" y="91340"/>
                  <a:pt x="1956211" y="88464"/>
                </a:cubicBezTo>
                <a:cubicBezTo>
                  <a:pt x="1930332" y="76962"/>
                  <a:pt x="1906048" y="60827"/>
                  <a:pt x="1878573" y="53958"/>
                </a:cubicBezTo>
                <a:cubicBezTo>
                  <a:pt x="1824914" y="40543"/>
                  <a:pt x="1765993" y="-2021"/>
                  <a:pt x="1714671" y="28079"/>
                </a:cubicBezTo>
                <a:cubicBezTo>
                  <a:pt x="1663349" y="58179"/>
                  <a:pt x="1605146" y="243183"/>
                  <a:pt x="1570640" y="234557"/>
                </a:cubicBezTo>
                <a:cubicBezTo>
                  <a:pt x="1467123" y="237432"/>
                  <a:pt x="1358549" y="43801"/>
                  <a:pt x="1300603" y="10826"/>
                </a:cubicBezTo>
                <a:cubicBezTo>
                  <a:pt x="1242657" y="-22149"/>
                  <a:pt x="1249430" y="30090"/>
                  <a:pt x="1222965" y="36706"/>
                </a:cubicBezTo>
                <a:cubicBezTo>
                  <a:pt x="1115152" y="63658"/>
                  <a:pt x="1249168" y="29218"/>
                  <a:pt x="1162580" y="53958"/>
                </a:cubicBezTo>
                <a:cubicBezTo>
                  <a:pt x="1151180" y="57215"/>
                  <a:pt x="1123283" y="739"/>
                  <a:pt x="1128075" y="62585"/>
                </a:cubicBezTo>
                <a:cubicBezTo>
                  <a:pt x="1132867" y="124431"/>
                  <a:pt x="1250767" y="383049"/>
                  <a:pt x="1191331" y="425033"/>
                </a:cubicBezTo>
                <a:cubicBezTo>
                  <a:pt x="1131895" y="467017"/>
                  <a:pt x="812193" y="360523"/>
                  <a:pt x="771458" y="314492"/>
                </a:cubicBezTo>
                <a:cubicBezTo>
                  <a:pt x="730723" y="268461"/>
                  <a:pt x="1023440" y="289260"/>
                  <a:pt x="946920" y="148849"/>
                </a:cubicBezTo>
                <a:cubicBezTo>
                  <a:pt x="935418" y="157475"/>
                  <a:pt x="924897" y="167595"/>
                  <a:pt x="912414" y="174728"/>
                </a:cubicBezTo>
                <a:cubicBezTo>
                  <a:pt x="900778" y="181377"/>
                  <a:pt x="862121" y="188617"/>
                  <a:pt x="852029" y="191981"/>
                </a:cubicBezTo>
                <a:cubicBezTo>
                  <a:pt x="837339" y="196878"/>
                  <a:pt x="823480" y="204026"/>
                  <a:pt x="808897" y="209234"/>
                </a:cubicBezTo>
                <a:cubicBezTo>
                  <a:pt x="783207" y="218409"/>
                  <a:pt x="753957" y="219981"/>
                  <a:pt x="731260" y="235113"/>
                </a:cubicBezTo>
                <a:cubicBezTo>
                  <a:pt x="714007" y="246615"/>
                  <a:pt x="696488" y="257728"/>
                  <a:pt x="679501" y="269619"/>
                </a:cubicBezTo>
                <a:cubicBezTo>
                  <a:pt x="669737" y="276453"/>
                  <a:pt x="633135" y="305741"/>
                  <a:pt x="619116" y="312751"/>
                </a:cubicBezTo>
                <a:cubicBezTo>
                  <a:pt x="605266" y="319676"/>
                  <a:pt x="591439" y="329038"/>
                  <a:pt x="575984" y="330004"/>
                </a:cubicBezTo>
                <a:cubicBezTo>
                  <a:pt x="452546" y="337719"/>
                  <a:pt x="328693" y="335755"/>
                  <a:pt x="205048" y="338630"/>
                </a:cubicBezTo>
                <a:cubicBezTo>
                  <a:pt x="158593" y="385085"/>
                  <a:pt x="149460" y="398664"/>
                  <a:pt x="101531" y="433521"/>
                </a:cubicBezTo>
                <a:cubicBezTo>
                  <a:pt x="84762" y="445717"/>
                  <a:pt x="-46730" y="452211"/>
                  <a:pt x="49773" y="468026"/>
                </a:cubicBezTo>
                <a:cubicBezTo>
                  <a:pt x="146276" y="483841"/>
                  <a:pt x="680547" y="517578"/>
                  <a:pt x="680547" y="528412"/>
                </a:cubicBezTo>
                <a:cubicBezTo>
                  <a:pt x="680547" y="557310"/>
                  <a:pt x="143399" y="595985"/>
                  <a:pt x="41146" y="614675"/>
                </a:cubicBezTo>
                <a:cubicBezTo>
                  <a:pt x="-61107" y="633365"/>
                  <a:pt x="58399" y="631928"/>
                  <a:pt x="67026" y="640555"/>
                </a:cubicBezTo>
                <a:cubicBezTo>
                  <a:pt x="87255" y="701246"/>
                  <a:pt x="60926" y="626322"/>
                  <a:pt x="92905" y="700940"/>
                </a:cubicBezTo>
                <a:cubicBezTo>
                  <a:pt x="96487" y="709298"/>
                  <a:pt x="95851" y="719719"/>
                  <a:pt x="101531" y="726819"/>
                </a:cubicBezTo>
                <a:cubicBezTo>
                  <a:pt x="108008" y="734915"/>
                  <a:pt x="442152" y="751057"/>
                  <a:pt x="451425" y="755694"/>
                </a:cubicBezTo>
                <a:cubicBezTo>
                  <a:pt x="459558" y="759760"/>
                  <a:pt x="760797" y="729458"/>
                  <a:pt x="752170" y="686326"/>
                </a:cubicBezTo>
                <a:close/>
              </a:path>
            </a:pathLst>
          </a:custGeom>
          <a:gradFill>
            <a:gsLst>
              <a:gs pos="0">
                <a:schemeClr val="accent1">
                  <a:lumMod val="5000"/>
                  <a:lumOff val="95000"/>
                </a:schemeClr>
              </a:gs>
              <a:gs pos="74000">
                <a:srgbClr val="8BABF3"/>
              </a:gs>
            </a:gsLst>
            <a:lin ang="5400000" scaled="1"/>
          </a:gradFill>
          <a:effectLst>
            <a:glow rad="63500">
              <a:schemeClr val="accent5">
                <a:satMod val="175000"/>
                <a:alpha val="18000"/>
              </a:schemeClr>
            </a:glow>
          </a:effectLst>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3" name="Freeform 262"/>
          <p:cNvSpPr/>
          <p:nvPr/>
        </p:nvSpPr>
        <p:spPr>
          <a:xfrm rot="3259387" flipH="1">
            <a:off x="10930478" y="1879115"/>
            <a:ext cx="127512" cy="295726"/>
          </a:xfrm>
          <a:custGeom>
            <a:avLst/>
            <a:gdLst>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242204 w 2441275"/>
              <a:gd name="connsiteY17" fmla="*/ 1380226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940279 w 2441275"/>
              <a:gd name="connsiteY54" fmla="*/ 138023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974785 w 2441275"/>
              <a:gd name="connsiteY53" fmla="*/ 120770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441275"/>
              <a:gd name="connsiteY0" fmla="*/ 707366 h 1440611"/>
              <a:gd name="connsiteX1" fmla="*/ 112143 w 2441275"/>
              <a:gd name="connsiteY1" fmla="*/ 707366 h 1440611"/>
              <a:gd name="connsiteX2" fmla="*/ 189781 w 2441275"/>
              <a:gd name="connsiteY2" fmla="*/ 785004 h 1440611"/>
              <a:gd name="connsiteX3" fmla="*/ 250166 w 2441275"/>
              <a:gd name="connsiteY3" fmla="*/ 845389 h 1440611"/>
              <a:gd name="connsiteX4" fmla="*/ 353683 w 2441275"/>
              <a:gd name="connsiteY4" fmla="*/ 923026 h 1440611"/>
              <a:gd name="connsiteX5" fmla="*/ 405442 w 2441275"/>
              <a:gd name="connsiteY5" fmla="*/ 957532 h 1440611"/>
              <a:gd name="connsiteX6" fmla="*/ 457200 w 2441275"/>
              <a:gd name="connsiteY6" fmla="*/ 1000664 h 1440611"/>
              <a:gd name="connsiteX7" fmla="*/ 543464 w 2441275"/>
              <a:gd name="connsiteY7" fmla="*/ 1035170 h 1440611"/>
              <a:gd name="connsiteX8" fmla="*/ 586596 w 2441275"/>
              <a:gd name="connsiteY8" fmla="*/ 1069675 h 1440611"/>
              <a:gd name="connsiteX9" fmla="*/ 612475 w 2441275"/>
              <a:gd name="connsiteY9" fmla="*/ 1078302 h 1440611"/>
              <a:gd name="connsiteX10" fmla="*/ 664234 w 2441275"/>
              <a:gd name="connsiteY10" fmla="*/ 1112808 h 1440611"/>
              <a:gd name="connsiteX11" fmla="*/ 733245 w 2441275"/>
              <a:gd name="connsiteY11" fmla="*/ 1147313 h 1440611"/>
              <a:gd name="connsiteX12" fmla="*/ 810883 w 2441275"/>
              <a:gd name="connsiteY12" fmla="*/ 1190445 h 1440611"/>
              <a:gd name="connsiteX13" fmla="*/ 888521 w 2441275"/>
              <a:gd name="connsiteY13" fmla="*/ 1233577 h 1440611"/>
              <a:gd name="connsiteX14" fmla="*/ 1026543 w 2441275"/>
              <a:gd name="connsiteY14" fmla="*/ 1302589 h 1440611"/>
              <a:gd name="connsiteX15" fmla="*/ 1095555 w 2441275"/>
              <a:gd name="connsiteY15" fmla="*/ 1328468 h 1440611"/>
              <a:gd name="connsiteX16" fmla="*/ 1207698 w 2441275"/>
              <a:gd name="connsiteY16" fmla="*/ 1371600 h 1440611"/>
              <a:gd name="connsiteX17" fmla="*/ 1471351 w 2441275"/>
              <a:gd name="connsiteY17" fmla="*/ 903895 h 1440611"/>
              <a:gd name="connsiteX18" fmla="*/ 1328468 w 2441275"/>
              <a:gd name="connsiteY18" fmla="*/ 1397479 h 1440611"/>
              <a:gd name="connsiteX19" fmla="*/ 1371600 w 2441275"/>
              <a:gd name="connsiteY19" fmla="*/ 1414732 h 1440611"/>
              <a:gd name="connsiteX20" fmla="*/ 1449238 w 2441275"/>
              <a:gd name="connsiteY20" fmla="*/ 1423358 h 1440611"/>
              <a:gd name="connsiteX21" fmla="*/ 1613140 w 2441275"/>
              <a:gd name="connsiteY21" fmla="*/ 1440611 h 1440611"/>
              <a:gd name="connsiteX22" fmla="*/ 2303253 w 2441275"/>
              <a:gd name="connsiteY22" fmla="*/ 1431985 h 1440611"/>
              <a:gd name="connsiteX23" fmla="*/ 2329132 w 2441275"/>
              <a:gd name="connsiteY23" fmla="*/ 1414732 h 1440611"/>
              <a:gd name="connsiteX24" fmla="*/ 2372264 w 2441275"/>
              <a:gd name="connsiteY24" fmla="*/ 1388853 h 1440611"/>
              <a:gd name="connsiteX25" fmla="*/ 2441275 w 2441275"/>
              <a:gd name="connsiteY25" fmla="*/ 1328468 h 1440611"/>
              <a:gd name="connsiteX26" fmla="*/ 2432649 w 2441275"/>
              <a:gd name="connsiteY26" fmla="*/ 1199072 h 1440611"/>
              <a:gd name="connsiteX27" fmla="*/ 2415396 w 2441275"/>
              <a:gd name="connsiteY27" fmla="*/ 1173192 h 1440611"/>
              <a:gd name="connsiteX28" fmla="*/ 2363638 w 2441275"/>
              <a:gd name="connsiteY28" fmla="*/ 1130060 h 1440611"/>
              <a:gd name="connsiteX29" fmla="*/ 2286000 w 2441275"/>
              <a:gd name="connsiteY29" fmla="*/ 1095555 h 1440611"/>
              <a:gd name="connsiteX30" fmla="*/ 2208362 w 2441275"/>
              <a:gd name="connsiteY30" fmla="*/ 1000664 h 1440611"/>
              <a:gd name="connsiteX31" fmla="*/ 2216989 w 2441275"/>
              <a:gd name="connsiteY31" fmla="*/ 707366 h 1440611"/>
              <a:gd name="connsiteX32" fmla="*/ 2251494 w 2441275"/>
              <a:gd name="connsiteY32" fmla="*/ 646981 h 1440611"/>
              <a:gd name="connsiteX33" fmla="*/ 2260121 w 2441275"/>
              <a:gd name="connsiteY33" fmla="*/ 621102 h 1440611"/>
              <a:gd name="connsiteX34" fmla="*/ 2268747 w 2441275"/>
              <a:gd name="connsiteY34" fmla="*/ 586596 h 1440611"/>
              <a:gd name="connsiteX35" fmla="*/ 2294626 w 2441275"/>
              <a:gd name="connsiteY35" fmla="*/ 552091 h 1440611"/>
              <a:gd name="connsiteX36" fmla="*/ 2372264 w 2441275"/>
              <a:gd name="connsiteY36" fmla="*/ 448574 h 1440611"/>
              <a:gd name="connsiteX37" fmla="*/ 2398143 w 2441275"/>
              <a:gd name="connsiteY37" fmla="*/ 422694 h 1440611"/>
              <a:gd name="connsiteX38" fmla="*/ 2406770 w 2441275"/>
              <a:gd name="connsiteY38" fmla="*/ 396815 h 1440611"/>
              <a:gd name="connsiteX39" fmla="*/ 2398143 w 2441275"/>
              <a:gd name="connsiteY39" fmla="*/ 310551 h 1440611"/>
              <a:gd name="connsiteX40" fmla="*/ 2303253 w 2441275"/>
              <a:gd name="connsiteY40" fmla="*/ 198408 h 1440611"/>
              <a:gd name="connsiteX41" fmla="*/ 2268747 w 2441275"/>
              <a:gd name="connsiteY41" fmla="*/ 163902 h 1440611"/>
              <a:gd name="connsiteX42" fmla="*/ 2173857 w 2441275"/>
              <a:gd name="connsiteY42" fmla="*/ 146649 h 1440611"/>
              <a:gd name="connsiteX43" fmla="*/ 2061713 w 2441275"/>
              <a:gd name="connsiteY43" fmla="*/ 112143 h 1440611"/>
              <a:gd name="connsiteX44" fmla="*/ 2018581 w 2441275"/>
              <a:gd name="connsiteY44" fmla="*/ 94891 h 1440611"/>
              <a:gd name="connsiteX45" fmla="*/ 1923691 w 2441275"/>
              <a:gd name="connsiteY45" fmla="*/ 86264 h 1440611"/>
              <a:gd name="connsiteX46" fmla="*/ 1846053 w 2441275"/>
              <a:gd name="connsiteY46" fmla="*/ 51758 h 1440611"/>
              <a:gd name="connsiteX47" fmla="*/ 1682151 w 2441275"/>
              <a:gd name="connsiteY47" fmla="*/ 25879 h 1440611"/>
              <a:gd name="connsiteX48" fmla="*/ 1578634 w 2441275"/>
              <a:gd name="connsiteY48" fmla="*/ 0 h 1440611"/>
              <a:gd name="connsiteX49" fmla="*/ 1268083 w 2441275"/>
              <a:gd name="connsiteY49" fmla="*/ 8626 h 1440611"/>
              <a:gd name="connsiteX50" fmla="*/ 1190445 w 2441275"/>
              <a:gd name="connsiteY50" fmla="*/ 34506 h 1440611"/>
              <a:gd name="connsiteX51" fmla="*/ 1130060 w 2441275"/>
              <a:gd name="connsiteY51" fmla="*/ 51758 h 1440611"/>
              <a:gd name="connsiteX52" fmla="*/ 1095555 w 2441275"/>
              <a:gd name="connsiteY52" fmla="*/ 60385 h 1440611"/>
              <a:gd name="connsiteX53" fmla="*/ 1280315 w 2441275"/>
              <a:gd name="connsiteY53" fmla="*/ 480921 h 1440611"/>
              <a:gd name="connsiteX54" fmla="*/ 1143959 w 2441275"/>
              <a:gd name="connsiteY54" fmla="*/ 567882 h 1440611"/>
              <a:gd name="connsiteX55" fmla="*/ 914400 w 2441275"/>
              <a:gd name="connsiteY55" fmla="*/ 146649 h 1440611"/>
              <a:gd name="connsiteX56" fmla="*/ 879894 w 2441275"/>
              <a:gd name="connsiteY56" fmla="*/ 172528 h 1440611"/>
              <a:gd name="connsiteX57" fmla="*/ 819509 w 2441275"/>
              <a:gd name="connsiteY57" fmla="*/ 189781 h 1440611"/>
              <a:gd name="connsiteX58" fmla="*/ 776377 w 2441275"/>
              <a:gd name="connsiteY58" fmla="*/ 207034 h 1440611"/>
              <a:gd name="connsiteX59" fmla="*/ 698740 w 2441275"/>
              <a:gd name="connsiteY59" fmla="*/ 232913 h 1440611"/>
              <a:gd name="connsiteX60" fmla="*/ 646981 w 2441275"/>
              <a:gd name="connsiteY60" fmla="*/ 267419 h 1440611"/>
              <a:gd name="connsiteX61" fmla="*/ 586596 w 2441275"/>
              <a:gd name="connsiteY61" fmla="*/ 310551 h 1440611"/>
              <a:gd name="connsiteX62" fmla="*/ 543464 w 2441275"/>
              <a:gd name="connsiteY62" fmla="*/ 327804 h 1440611"/>
              <a:gd name="connsiteX63" fmla="*/ 172528 w 2441275"/>
              <a:gd name="connsiteY63" fmla="*/ 336430 h 1440611"/>
              <a:gd name="connsiteX64" fmla="*/ 69011 w 2441275"/>
              <a:gd name="connsiteY64" fmla="*/ 431321 h 1440611"/>
              <a:gd name="connsiteX65" fmla="*/ 17253 w 2441275"/>
              <a:gd name="connsiteY65" fmla="*/ 465826 h 1440611"/>
              <a:gd name="connsiteX66" fmla="*/ 0 w 2441275"/>
              <a:gd name="connsiteY66" fmla="*/ 526211 h 1440611"/>
              <a:gd name="connsiteX67" fmla="*/ 8626 w 2441275"/>
              <a:gd name="connsiteY67" fmla="*/ 612475 h 1440611"/>
              <a:gd name="connsiteX68" fmla="*/ 34506 w 2441275"/>
              <a:gd name="connsiteY68" fmla="*/ 638355 h 1440611"/>
              <a:gd name="connsiteX69" fmla="*/ 60385 w 2441275"/>
              <a:gd name="connsiteY69" fmla="*/ 698740 h 1440611"/>
              <a:gd name="connsiteX70" fmla="*/ 69011 w 2441275"/>
              <a:gd name="connsiteY70" fmla="*/ 724619 h 1440611"/>
              <a:gd name="connsiteX71" fmla="*/ 94891 w 2441275"/>
              <a:gd name="connsiteY71" fmla="*/ 741872 h 1440611"/>
              <a:gd name="connsiteX72" fmla="*/ 112143 w 2441275"/>
              <a:gd name="connsiteY72" fmla="*/ 707366 h 1440611"/>
              <a:gd name="connsiteX0" fmla="*/ 112143 w 2948675"/>
              <a:gd name="connsiteY0" fmla="*/ 707366 h 1440611"/>
              <a:gd name="connsiteX1" fmla="*/ 112143 w 2948675"/>
              <a:gd name="connsiteY1" fmla="*/ 707366 h 1440611"/>
              <a:gd name="connsiteX2" fmla="*/ 189781 w 2948675"/>
              <a:gd name="connsiteY2" fmla="*/ 785004 h 1440611"/>
              <a:gd name="connsiteX3" fmla="*/ 250166 w 2948675"/>
              <a:gd name="connsiteY3" fmla="*/ 845389 h 1440611"/>
              <a:gd name="connsiteX4" fmla="*/ 353683 w 2948675"/>
              <a:gd name="connsiteY4" fmla="*/ 923026 h 1440611"/>
              <a:gd name="connsiteX5" fmla="*/ 405442 w 2948675"/>
              <a:gd name="connsiteY5" fmla="*/ 957532 h 1440611"/>
              <a:gd name="connsiteX6" fmla="*/ 457200 w 2948675"/>
              <a:gd name="connsiteY6" fmla="*/ 1000664 h 1440611"/>
              <a:gd name="connsiteX7" fmla="*/ 543464 w 2948675"/>
              <a:gd name="connsiteY7" fmla="*/ 1035170 h 1440611"/>
              <a:gd name="connsiteX8" fmla="*/ 586596 w 2948675"/>
              <a:gd name="connsiteY8" fmla="*/ 1069675 h 1440611"/>
              <a:gd name="connsiteX9" fmla="*/ 612475 w 2948675"/>
              <a:gd name="connsiteY9" fmla="*/ 1078302 h 1440611"/>
              <a:gd name="connsiteX10" fmla="*/ 664234 w 2948675"/>
              <a:gd name="connsiteY10" fmla="*/ 1112808 h 1440611"/>
              <a:gd name="connsiteX11" fmla="*/ 733245 w 2948675"/>
              <a:gd name="connsiteY11" fmla="*/ 1147313 h 1440611"/>
              <a:gd name="connsiteX12" fmla="*/ 810883 w 2948675"/>
              <a:gd name="connsiteY12" fmla="*/ 1190445 h 1440611"/>
              <a:gd name="connsiteX13" fmla="*/ 888521 w 2948675"/>
              <a:gd name="connsiteY13" fmla="*/ 1233577 h 1440611"/>
              <a:gd name="connsiteX14" fmla="*/ 1026543 w 2948675"/>
              <a:gd name="connsiteY14" fmla="*/ 1302589 h 1440611"/>
              <a:gd name="connsiteX15" fmla="*/ 1095555 w 2948675"/>
              <a:gd name="connsiteY15" fmla="*/ 1328468 h 1440611"/>
              <a:gd name="connsiteX16" fmla="*/ 1207698 w 2948675"/>
              <a:gd name="connsiteY16" fmla="*/ 1371600 h 1440611"/>
              <a:gd name="connsiteX17" fmla="*/ 1471351 w 2948675"/>
              <a:gd name="connsiteY17" fmla="*/ 903895 h 1440611"/>
              <a:gd name="connsiteX18" fmla="*/ 1328468 w 2948675"/>
              <a:gd name="connsiteY18" fmla="*/ 1397479 h 1440611"/>
              <a:gd name="connsiteX19" fmla="*/ 1371600 w 2948675"/>
              <a:gd name="connsiteY19" fmla="*/ 1414732 h 1440611"/>
              <a:gd name="connsiteX20" fmla="*/ 1449238 w 2948675"/>
              <a:gd name="connsiteY20" fmla="*/ 1423358 h 1440611"/>
              <a:gd name="connsiteX21" fmla="*/ 1613140 w 2948675"/>
              <a:gd name="connsiteY21" fmla="*/ 1440611 h 1440611"/>
              <a:gd name="connsiteX22" fmla="*/ 2303253 w 2948675"/>
              <a:gd name="connsiteY22" fmla="*/ 1431985 h 1440611"/>
              <a:gd name="connsiteX23" fmla="*/ 2329132 w 2948675"/>
              <a:gd name="connsiteY23" fmla="*/ 1414732 h 1440611"/>
              <a:gd name="connsiteX24" fmla="*/ 2372264 w 2948675"/>
              <a:gd name="connsiteY24" fmla="*/ 1388853 h 1440611"/>
              <a:gd name="connsiteX25" fmla="*/ 2441275 w 2948675"/>
              <a:gd name="connsiteY25" fmla="*/ 1328468 h 1440611"/>
              <a:gd name="connsiteX26" fmla="*/ 2432649 w 2948675"/>
              <a:gd name="connsiteY26" fmla="*/ 1199072 h 1440611"/>
              <a:gd name="connsiteX27" fmla="*/ 2415396 w 2948675"/>
              <a:gd name="connsiteY27" fmla="*/ 1173192 h 1440611"/>
              <a:gd name="connsiteX28" fmla="*/ 2363638 w 2948675"/>
              <a:gd name="connsiteY28" fmla="*/ 1130060 h 1440611"/>
              <a:gd name="connsiteX29" fmla="*/ 2286000 w 2948675"/>
              <a:gd name="connsiteY29" fmla="*/ 1095555 h 1440611"/>
              <a:gd name="connsiteX30" fmla="*/ 2208362 w 2948675"/>
              <a:gd name="connsiteY30" fmla="*/ 1000664 h 1440611"/>
              <a:gd name="connsiteX31" fmla="*/ 2216989 w 2948675"/>
              <a:gd name="connsiteY31" fmla="*/ 707366 h 1440611"/>
              <a:gd name="connsiteX32" fmla="*/ 2251494 w 2948675"/>
              <a:gd name="connsiteY32" fmla="*/ 646981 h 1440611"/>
              <a:gd name="connsiteX33" fmla="*/ 2948658 w 2948675"/>
              <a:gd name="connsiteY33" fmla="*/ 609484 h 1440611"/>
              <a:gd name="connsiteX34" fmla="*/ 2268747 w 2948675"/>
              <a:gd name="connsiteY34" fmla="*/ 586596 h 1440611"/>
              <a:gd name="connsiteX35" fmla="*/ 2294626 w 2948675"/>
              <a:gd name="connsiteY35" fmla="*/ 552091 h 1440611"/>
              <a:gd name="connsiteX36" fmla="*/ 2372264 w 2948675"/>
              <a:gd name="connsiteY36" fmla="*/ 448574 h 1440611"/>
              <a:gd name="connsiteX37" fmla="*/ 2398143 w 2948675"/>
              <a:gd name="connsiteY37" fmla="*/ 422694 h 1440611"/>
              <a:gd name="connsiteX38" fmla="*/ 2406770 w 2948675"/>
              <a:gd name="connsiteY38" fmla="*/ 396815 h 1440611"/>
              <a:gd name="connsiteX39" fmla="*/ 2398143 w 2948675"/>
              <a:gd name="connsiteY39" fmla="*/ 310551 h 1440611"/>
              <a:gd name="connsiteX40" fmla="*/ 2303253 w 2948675"/>
              <a:gd name="connsiteY40" fmla="*/ 198408 h 1440611"/>
              <a:gd name="connsiteX41" fmla="*/ 2268747 w 2948675"/>
              <a:gd name="connsiteY41" fmla="*/ 163902 h 1440611"/>
              <a:gd name="connsiteX42" fmla="*/ 2173857 w 2948675"/>
              <a:gd name="connsiteY42" fmla="*/ 146649 h 1440611"/>
              <a:gd name="connsiteX43" fmla="*/ 2061713 w 2948675"/>
              <a:gd name="connsiteY43" fmla="*/ 112143 h 1440611"/>
              <a:gd name="connsiteX44" fmla="*/ 2018581 w 2948675"/>
              <a:gd name="connsiteY44" fmla="*/ 94891 h 1440611"/>
              <a:gd name="connsiteX45" fmla="*/ 1923691 w 2948675"/>
              <a:gd name="connsiteY45" fmla="*/ 86264 h 1440611"/>
              <a:gd name="connsiteX46" fmla="*/ 1846053 w 2948675"/>
              <a:gd name="connsiteY46" fmla="*/ 51758 h 1440611"/>
              <a:gd name="connsiteX47" fmla="*/ 1682151 w 2948675"/>
              <a:gd name="connsiteY47" fmla="*/ 25879 h 1440611"/>
              <a:gd name="connsiteX48" fmla="*/ 1578634 w 2948675"/>
              <a:gd name="connsiteY48" fmla="*/ 0 h 1440611"/>
              <a:gd name="connsiteX49" fmla="*/ 1268083 w 2948675"/>
              <a:gd name="connsiteY49" fmla="*/ 8626 h 1440611"/>
              <a:gd name="connsiteX50" fmla="*/ 1190445 w 2948675"/>
              <a:gd name="connsiteY50" fmla="*/ 34506 h 1440611"/>
              <a:gd name="connsiteX51" fmla="*/ 1130060 w 2948675"/>
              <a:gd name="connsiteY51" fmla="*/ 51758 h 1440611"/>
              <a:gd name="connsiteX52" fmla="*/ 1095555 w 2948675"/>
              <a:gd name="connsiteY52" fmla="*/ 60385 h 1440611"/>
              <a:gd name="connsiteX53" fmla="*/ 1280315 w 2948675"/>
              <a:gd name="connsiteY53" fmla="*/ 480921 h 1440611"/>
              <a:gd name="connsiteX54" fmla="*/ 1143959 w 2948675"/>
              <a:gd name="connsiteY54" fmla="*/ 567882 h 1440611"/>
              <a:gd name="connsiteX55" fmla="*/ 914400 w 2948675"/>
              <a:gd name="connsiteY55" fmla="*/ 146649 h 1440611"/>
              <a:gd name="connsiteX56" fmla="*/ 879894 w 2948675"/>
              <a:gd name="connsiteY56" fmla="*/ 172528 h 1440611"/>
              <a:gd name="connsiteX57" fmla="*/ 819509 w 2948675"/>
              <a:gd name="connsiteY57" fmla="*/ 189781 h 1440611"/>
              <a:gd name="connsiteX58" fmla="*/ 776377 w 2948675"/>
              <a:gd name="connsiteY58" fmla="*/ 207034 h 1440611"/>
              <a:gd name="connsiteX59" fmla="*/ 698740 w 2948675"/>
              <a:gd name="connsiteY59" fmla="*/ 232913 h 1440611"/>
              <a:gd name="connsiteX60" fmla="*/ 646981 w 2948675"/>
              <a:gd name="connsiteY60" fmla="*/ 267419 h 1440611"/>
              <a:gd name="connsiteX61" fmla="*/ 586596 w 2948675"/>
              <a:gd name="connsiteY61" fmla="*/ 310551 h 1440611"/>
              <a:gd name="connsiteX62" fmla="*/ 543464 w 2948675"/>
              <a:gd name="connsiteY62" fmla="*/ 327804 h 1440611"/>
              <a:gd name="connsiteX63" fmla="*/ 172528 w 2948675"/>
              <a:gd name="connsiteY63" fmla="*/ 336430 h 1440611"/>
              <a:gd name="connsiteX64" fmla="*/ 69011 w 2948675"/>
              <a:gd name="connsiteY64" fmla="*/ 431321 h 1440611"/>
              <a:gd name="connsiteX65" fmla="*/ 17253 w 2948675"/>
              <a:gd name="connsiteY65" fmla="*/ 465826 h 1440611"/>
              <a:gd name="connsiteX66" fmla="*/ 0 w 2948675"/>
              <a:gd name="connsiteY66" fmla="*/ 526211 h 1440611"/>
              <a:gd name="connsiteX67" fmla="*/ 8626 w 2948675"/>
              <a:gd name="connsiteY67" fmla="*/ 612475 h 1440611"/>
              <a:gd name="connsiteX68" fmla="*/ 34506 w 2948675"/>
              <a:gd name="connsiteY68" fmla="*/ 638355 h 1440611"/>
              <a:gd name="connsiteX69" fmla="*/ 60385 w 2948675"/>
              <a:gd name="connsiteY69" fmla="*/ 698740 h 1440611"/>
              <a:gd name="connsiteX70" fmla="*/ 69011 w 2948675"/>
              <a:gd name="connsiteY70" fmla="*/ 724619 h 1440611"/>
              <a:gd name="connsiteX71" fmla="*/ 94891 w 2948675"/>
              <a:gd name="connsiteY71" fmla="*/ 741872 h 1440611"/>
              <a:gd name="connsiteX72" fmla="*/ 112143 w 2948675"/>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268747 w 2986536"/>
              <a:gd name="connsiteY34" fmla="*/ 586596 h 1440611"/>
              <a:gd name="connsiteX35" fmla="*/ 2294626 w 2986536"/>
              <a:gd name="connsiteY35" fmla="*/ 552091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592753 w 2986536"/>
              <a:gd name="connsiteY34" fmla="*/ 574981 h 1440611"/>
              <a:gd name="connsiteX35" fmla="*/ 2294626 w 2986536"/>
              <a:gd name="connsiteY35" fmla="*/ 552091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7366 h 1440611"/>
              <a:gd name="connsiteX1" fmla="*/ 112143 w 2986536"/>
              <a:gd name="connsiteY1" fmla="*/ 707366 h 1440611"/>
              <a:gd name="connsiteX2" fmla="*/ 189781 w 2986536"/>
              <a:gd name="connsiteY2" fmla="*/ 785004 h 1440611"/>
              <a:gd name="connsiteX3" fmla="*/ 250166 w 2986536"/>
              <a:gd name="connsiteY3" fmla="*/ 845389 h 1440611"/>
              <a:gd name="connsiteX4" fmla="*/ 353683 w 2986536"/>
              <a:gd name="connsiteY4" fmla="*/ 923026 h 1440611"/>
              <a:gd name="connsiteX5" fmla="*/ 405442 w 2986536"/>
              <a:gd name="connsiteY5" fmla="*/ 957532 h 1440611"/>
              <a:gd name="connsiteX6" fmla="*/ 457200 w 2986536"/>
              <a:gd name="connsiteY6" fmla="*/ 1000664 h 1440611"/>
              <a:gd name="connsiteX7" fmla="*/ 543464 w 2986536"/>
              <a:gd name="connsiteY7" fmla="*/ 1035170 h 1440611"/>
              <a:gd name="connsiteX8" fmla="*/ 586596 w 2986536"/>
              <a:gd name="connsiteY8" fmla="*/ 1069675 h 1440611"/>
              <a:gd name="connsiteX9" fmla="*/ 612475 w 2986536"/>
              <a:gd name="connsiteY9" fmla="*/ 1078302 h 1440611"/>
              <a:gd name="connsiteX10" fmla="*/ 664234 w 2986536"/>
              <a:gd name="connsiteY10" fmla="*/ 1112808 h 1440611"/>
              <a:gd name="connsiteX11" fmla="*/ 733245 w 2986536"/>
              <a:gd name="connsiteY11" fmla="*/ 1147313 h 1440611"/>
              <a:gd name="connsiteX12" fmla="*/ 810883 w 2986536"/>
              <a:gd name="connsiteY12" fmla="*/ 1190445 h 1440611"/>
              <a:gd name="connsiteX13" fmla="*/ 888521 w 2986536"/>
              <a:gd name="connsiteY13" fmla="*/ 1233577 h 1440611"/>
              <a:gd name="connsiteX14" fmla="*/ 1026543 w 2986536"/>
              <a:gd name="connsiteY14" fmla="*/ 1302589 h 1440611"/>
              <a:gd name="connsiteX15" fmla="*/ 1095555 w 2986536"/>
              <a:gd name="connsiteY15" fmla="*/ 1328468 h 1440611"/>
              <a:gd name="connsiteX16" fmla="*/ 1207698 w 2986536"/>
              <a:gd name="connsiteY16" fmla="*/ 1371600 h 1440611"/>
              <a:gd name="connsiteX17" fmla="*/ 1471351 w 2986536"/>
              <a:gd name="connsiteY17" fmla="*/ 903895 h 1440611"/>
              <a:gd name="connsiteX18" fmla="*/ 1328468 w 2986536"/>
              <a:gd name="connsiteY18" fmla="*/ 1397479 h 1440611"/>
              <a:gd name="connsiteX19" fmla="*/ 1371600 w 2986536"/>
              <a:gd name="connsiteY19" fmla="*/ 1414732 h 1440611"/>
              <a:gd name="connsiteX20" fmla="*/ 1449238 w 2986536"/>
              <a:gd name="connsiteY20" fmla="*/ 1423358 h 1440611"/>
              <a:gd name="connsiteX21" fmla="*/ 1613140 w 2986536"/>
              <a:gd name="connsiteY21" fmla="*/ 1440611 h 1440611"/>
              <a:gd name="connsiteX22" fmla="*/ 2303253 w 2986536"/>
              <a:gd name="connsiteY22" fmla="*/ 1431985 h 1440611"/>
              <a:gd name="connsiteX23" fmla="*/ 2329132 w 2986536"/>
              <a:gd name="connsiteY23" fmla="*/ 1414732 h 1440611"/>
              <a:gd name="connsiteX24" fmla="*/ 2372264 w 2986536"/>
              <a:gd name="connsiteY24" fmla="*/ 1388853 h 1440611"/>
              <a:gd name="connsiteX25" fmla="*/ 2441275 w 2986536"/>
              <a:gd name="connsiteY25" fmla="*/ 1328468 h 1440611"/>
              <a:gd name="connsiteX26" fmla="*/ 2432649 w 2986536"/>
              <a:gd name="connsiteY26" fmla="*/ 1199072 h 1440611"/>
              <a:gd name="connsiteX27" fmla="*/ 2415396 w 2986536"/>
              <a:gd name="connsiteY27" fmla="*/ 1173192 h 1440611"/>
              <a:gd name="connsiteX28" fmla="*/ 2363638 w 2986536"/>
              <a:gd name="connsiteY28" fmla="*/ 1130060 h 1440611"/>
              <a:gd name="connsiteX29" fmla="*/ 2286000 w 2986536"/>
              <a:gd name="connsiteY29" fmla="*/ 1095555 h 1440611"/>
              <a:gd name="connsiteX30" fmla="*/ 2208362 w 2986536"/>
              <a:gd name="connsiteY30" fmla="*/ 1000664 h 1440611"/>
              <a:gd name="connsiteX31" fmla="*/ 2986519 w 2986536"/>
              <a:gd name="connsiteY31" fmla="*/ 637660 h 1440611"/>
              <a:gd name="connsiteX32" fmla="*/ 2251494 w 2986536"/>
              <a:gd name="connsiteY32" fmla="*/ 646981 h 1440611"/>
              <a:gd name="connsiteX33" fmla="*/ 2948658 w 2986536"/>
              <a:gd name="connsiteY33" fmla="*/ 609484 h 1440611"/>
              <a:gd name="connsiteX34" fmla="*/ 2592753 w 2986536"/>
              <a:gd name="connsiteY34" fmla="*/ 574981 h 1440611"/>
              <a:gd name="connsiteX35" fmla="*/ 2618640 w 2986536"/>
              <a:gd name="connsiteY35" fmla="*/ 308116 h 1440611"/>
              <a:gd name="connsiteX36" fmla="*/ 2372264 w 2986536"/>
              <a:gd name="connsiteY36" fmla="*/ 448574 h 1440611"/>
              <a:gd name="connsiteX37" fmla="*/ 2398143 w 2986536"/>
              <a:gd name="connsiteY37" fmla="*/ 422694 h 1440611"/>
              <a:gd name="connsiteX38" fmla="*/ 2406770 w 2986536"/>
              <a:gd name="connsiteY38" fmla="*/ 396815 h 1440611"/>
              <a:gd name="connsiteX39" fmla="*/ 2398143 w 2986536"/>
              <a:gd name="connsiteY39" fmla="*/ 310551 h 1440611"/>
              <a:gd name="connsiteX40" fmla="*/ 2303253 w 2986536"/>
              <a:gd name="connsiteY40" fmla="*/ 198408 h 1440611"/>
              <a:gd name="connsiteX41" fmla="*/ 2268747 w 2986536"/>
              <a:gd name="connsiteY41" fmla="*/ 163902 h 1440611"/>
              <a:gd name="connsiteX42" fmla="*/ 2173857 w 2986536"/>
              <a:gd name="connsiteY42" fmla="*/ 146649 h 1440611"/>
              <a:gd name="connsiteX43" fmla="*/ 2061713 w 2986536"/>
              <a:gd name="connsiteY43" fmla="*/ 112143 h 1440611"/>
              <a:gd name="connsiteX44" fmla="*/ 2018581 w 2986536"/>
              <a:gd name="connsiteY44" fmla="*/ 94891 h 1440611"/>
              <a:gd name="connsiteX45" fmla="*/ 1923691 w 2986536"/>
              <a:gd name="connsiteY45" fmla="*/ 86264 h 1440611"/>
              <a:gd name="connsiteX46" fmla="*/ 1846053 w 2986536"/>
              <a:gd name="connsiteY46" fmla="*/ 51758 h 1440611"/>
              <a:gd name="connsiteX47" fmla="*/ 1682151 w 2986536"/>
              <a:gd name="connsiteY47" fmla="*/ 25879 h 1440611"/>
              <a:gd name="connsiteX48" fmla="*/ 1578634 w 2986536"/>
              <a:gd name="connsiteY48" fmla="*/ 0 h 1440611"/>
              <a:gd name="connsiteX49" fmla="*/ 1268083 w 2986536"/>
              <a:gd name="connsiteY49" fmla="*/ 8626 h 1440611"/>
              <a:gd name="connsiteX50" fmla="*/ 1190445 w 2986536"/>
              <a:gd name="connsiteY50" fmla="*/ 34506 h 1440611"/>
              <a:gd name="connsiteX51" fmla="*/ 1130060 w 2986536"/>
              <a:gd name="connsiteY51" fmla="*/ 51758 h 1440611"/>
              <a:gd name="connsiteX52" fmla="*/ 1095555 w 2986536"/>
              <a:gd name="connsiteY52" fmla="*/ 60385 h 1440611"/>
              <a:gd name="connsiteX53" fmla="*/ 1280315 w 2986536"/>
              <a:gd name="connsiteY53" fmla="*/ 480921 h 1440611"/>
              <a:gd name="connsiteX54" fmla="*/ 1143959 w 2986536"/>
              <a:gd name="connsiteY54" fmla="*/ 567882 h 1440611"/>
              <a:gd name="connsiteX55" fmla="*/ 914400 w 2986536"/>
              <a:gd name="connsiteY55" fmla="*/ 146649 h 1440611"/>
              <a:gd name="connsiteX56" fmla="*/ 879894 w 2986536"/>
              <a:gd name="connsiteY56" fmla="*/ 172528 h 1440611"/>
              <a:gd name="connsiteX57" fmla="*/ 819509 w 2986536"/>
              <a:gd name="connsiteY57" fmla="*/ 189781 h 1440611"/>
              <a:gd name="connsiteX58" fmla="*/ 776377 w 2986536"/>
              <a:gd name="connsiteY58" fmla="*/ 207034 h 1440611"/>
              <a:gd name="connsiteX59" fmla="*/ 698740 w 2986536"/>
              <a:gd name="connsiteY59" fmla="*/ 232913 h 1440611"/>
              <a:gd name="connsiteX60" fmla="*/ 646981 w 2986536"/>
              <a:gd name="connsiteY60" fmla="*/ 267419 h 1440611"/>
              <a:gd name="connsiteX61" fmla="*/ 586596 w 2986536"/>
              <a:gd name="connsiteY61" fmla="*/ 310551 h 1440611"/>
              <a:gd name="connsiteX62" fmla="*/ 543464 w 2986536"/>
              <a:gd name="connsiteY62" fmla="*/ 327804 h 1440611"/>
              <a:gd name="connsiteX63" fmla="*/ 172528 w 2986536"/>
              <a:gd name="connsiteY63" fmla="*/ 336430 h 1440611"/>
              <a:gd name="connsiteX64" fmla="*/ 69011 w 2986536"/>
              <a:gd name="connsiteY64" fmla="*/ 431321 h 1440611"/>
              <a:gd name="connsiteX65" fmla="*/ 17253 w 2986536"/>
              <a:gd name="connsiteY65" fmla="*/ 465826 h 1440611"/>
              <a:gd name="connsiteX66" fmla="*/ 0 w 2986536"/>
              <a:gd name="connsiteY66" fmla="*/ 526211 h 1440611"/>
              <a:gd name="connsiteX67" fmla="*/ 8626 w 2986536"/>
              <a:gd name="connsiteY67" fmla="*/ 612475 h 1440611"/>
              <a:gd name="connsiteX68" fmla="*/ 34506 w 2986536"/>
              <a:gd name="connsiteY68" fmla="*/ 638355 h 1440611"/>
              <a:gd name="connsiteX69" fmla="*/ 60385 w 2986536"/>
              <a:gd name="connsiteY69" fmla="*/ 698740 h 1440611"/>
              <a:gd name="connsiteX70" fmla="*/ 69011 w 2986536"/>
              <a:gd name="connsiteY70" fmla="*/ 724619 h 1440611"/>
              <a:gd name="connsiteX71" fmla="*/ 94891 w 2986536"/>
              <a:gd name="connsiteY71" fmla="*/ 741872 h 1440611"/>
              <a:gd name="connsiteX72" fmla="*/ 112143 w 2986536"/>
              <a:gd name="connsiteY72" fmla="*/ 707366 h 14406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280315 w 2986536"/>
              <a:gd name="connsiteY53" fmla="*/ 483121 h 1442811"/>
              <a:gd name="connsiteX54" fmla="*/ 1143959 w 2986536"/>
              <a:gd name="connsiteY54" fmla="*/ 57008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280315 w 2986536"/>
              <a:gd name="connsiteY53" fmla="*/ 483121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471351 w 2986536"/>
              <a:gd name="connsiteY17" fmla="*/ 906095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2441275 w 2986536"/>
              <a:gd name="connsiteY25" fmla="*/ 1330668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112143 w 2986536"/>
              <a:gd name="connsiteY0" fmla="*/ 70956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112143 w 2986536"/>
              <a:gd name="connsiteY72" fmla="*/ 709566 h 1442811"/>
              <a:gd name="connsiteX0" fmla="*/ 719650 w 2986536"/>
              <a:gd name="connsiteY0" fmla="*/ 68632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94891 w 2986536"/>
              <a:gd name="connsiteY71" fmla="*/ 744072 h 1442811"/>
              <a:gd name="connsiteX72" fmla="*/ 719650 w 2986536"/>
              <a:gd name="connsiteY72" fmla="*/ 686326 h 1442811"/>
              <a:gd name="connsiteX0" fmla="*/ 719650 w 2986536"/>
              <a:gd name="connsiteY0" fmla="*/ 686326 h 1442811"/>
              <a:gd name="connsiteX1" fmla="*/ 112143 w 2986536"/>
              <a:gd name="connsiteY1" fmla="*/ 709566 h 1442811"/>
              <a:gd name="connsiteX2" fmla="*/ 189781 w 2986536"/>
              <a:gd name="connsiteY2" fmla="*/ 787204 h 1442811"/>
              <a:gd name="connsiteX3" fmla="*/ 250166 w 2986536"/>
              <a:gd name="connsiteY3" fmla="*/ 847589 h 1442811"/>
              <a:gd name="connsiteX4" fmla="*/ 353683 w 2986536"/>
              <a:gd name="connsiteY4" fmla="*/ 925226 h 1442811"/>
              <a:gd name="connsiteX5" fmla="*/ 405442 w 2986536"/>
              <a:gd name="connsiteY5" fmla="*/ 959732 h 1442811"/>
              <a:gd name="connsiteX6" fmla="*/ 457200 w 2986536"/>
              <a:gd name="connsiteY6" fmla="*/ 1002864 h 1442811"/>
              <a:gd name="connsiteX7" fmla="*/ 543464 w 2986536"/>
              <a:gd name="connsiteY7" fmla="*/ 1037370 h 1442811"/>
              <a:gd name="connsiteX8" fmla="*/ 586596 w 2986536"/>
              <a:gd name="connsiteY8" fmla="*/ 1071875 h 1442811"/>
              <a:gd name="connsiteX9" fmla="*/ 612475 w 2986536"/>
              <a:gd name="connsiteY9" fmla="*/ 1080502 h 1442811"/>
              <a:gd name="connsiteX10" fmla="*/ 664234 w 2986536"/>
              <a:gd name="connsiteY10" fmla="*/ 1115008 h 1442811"/>
              <a:gd name="connsiteX11" fmla="*/ 733245 w 2986536"/>
              <a:gd name="connsiteY11" fmla="*/ 1149513 h 1442811"/>
              <a:gd name="connsiteX12" fmla="*/ 810883 w 2986536"/>
              <a:gd name="connsiteY12" fmla="*/ 1192645 h 1442811"/>
              <a:gd name="connsiteX13" fmla="*/ 888521 w 2986536"/>
              <a:gd name="connsiteY13" fmla="*/ 1235777 h 1442811"/>
              <a:gd name="connsiteX14" fmla="*/ 1026543 w 2986536"/>
              <a:gd name="connsiteY14" fmla="*/ 1304789 h 1442811"/>
              <a:gd name="connsiteX15" fmla="*/ 1095555 w 2986536"/>
              <a:gd name="connsiteY15" fmla="*/ 1330668 h 1442811"/>
              <a:gd name="connsiteX16" fmla="*/ 1207698 w 2986536"/>
              <a:gd name="connsiteY16" fmla="*/ 1373800 h 1442811"/>
              <a:gd name="connsiteX17" fmla="*/ 1390349 w 2986536"/>
              <a:gd name="connsiteY17" fmla="*/ 1243011 h 1442811"/>
              <a:gd name="connsiteX18" fmla="*/ 1328468 w 2986536"/>
              <a:gd name="connsiteY18" fmla="*/ 1399679 h 1442811"/>
              <a:gd name="connsiteX19" fmla="*/ 1371600 w 2986536"/>
              <a:gd name="connsiteY19" fmla="*/ 1416932 h 1442811"/>
              <a:gd name="connsiteX20" fmla="*/ 1449238 w 2986536"/>
              <a:gd name="connsiteY20" fmla="*/ 1425558 h 1442811"/>
              <a:gd name="connsiteX21" fmla="*/ 1613140 w 2986536"/>
              <a:gd name="connsiteY21" fmla="*/ 1442811 h 1442811"/>
              <a:gd name="connsiteX22" fmla="*/ 2303253 w 2986536"/>
              <a:gd name="connsiteY22" fmla="*/ 1434185 h 1442811"/>
              <a:gd name="connsiteX23" fmla="*/ 2329132 w 2986536"/>
              <a:gd name="connsiteY23" fmla="*/ 1416932 h 1442811"/>
              <a:gd name="connsiteX24" fmla="*/ 2372264 w 2986536"/>
              <a:gd name="connsiteY24" fmla="*/ 1391053 h 1442811"/>
              <a:gd name="connsiteX25" fmla="*/ 1752751 w 2986536"/>
              <a:gd name="connsiteY25" fmla="*/ 1086692 h 1442811"/>
              <a:gd name="connsiteX26" fmla="*/ 2432649 w 2986536"/>
              <a:gd name="connsiteY26" fmla="*/ 1201272 h 1442811"/>
              <a:gd name="connsiteX27" fmla="*/ 2415396 w 2986536"/>
              <a:gd name="connsiteY27" fmla="*/ 1175392 h 1442811"/>
              <a:gd name="connsiteX28" fmla="*/ 2363638 w 2986536"/>
              <a:gd name="connsiteY28" fmla="*/ 1132260 h 1442811"/>
              <a:gd name="connsiteX29" fmla="*/ 2286000 w 2986536"/>
              <a:gd name="connsiteY29" fmla="*/ 1097755 h 1442811"/>
              <a:gd name="connsiteX30" fmla="*/ 2208362 w 2986536"/>
              <a:gd name="connsiteY30" fmla="*/ 1002864 h 1442811"/>
              <a:gd name="connsiteX31" fmla="*/ 2986519 w 2986536"/>
              <a:gd name="connsiteY31" fmla="*/ 639860 h 1442811"/>
              <a:gd name="connsiteX32" fmla="*/ 2251494 w 2986536"/>
              <a:gd name="connsiteY32" fmla="*/ 649181 h 1442811"/>
              <a:gd name="connsiteX33" fmla="*/ 2948658 w 2986536"/>
              <a:gd name="connsiteY33" fmla="*/ 611684 h 1442811"/>
              <a:gd name="connsiteX34" fmla="*/ 2592753 w 2986536"/>
              <a:gd name="connsiteY34" fmla="*/ 577181 h 1442811"/>
              <a:gd name="connsiteX35" fmla="*/ 2618640 w 2986536"/>
              <a:gd name="connsiteY35" fmla="*/ 310316 h 1442811"/>
              <a:gd name="connsiteX36" fmla="*/ 2372264 w 2986536"/>
              <a:gd name="connsiteY36" fmla="*/ 450774 h 1442811"/>
              <a:gd name="connsiteX37" fmla="*/ 2398143 w 2986536"/>
              <a:gd name="connsiteY37" fmla="*/ 424894 h 1442811"/>
              <a:gd name="connsiteX38" fmla="*/ 2406770 w 2986536"/>
              <a:gd name="connsiteY38" fmla="*/ 399015 h 1442811"/>
              <a:gd name="connsiteX39" fmla="*/ 2398143 w 2986536"/>
              <a:gd name="connsiteY39" fmla="*/ 312751 h 1442811"/>
              <a:gd name="connsiteX40" fmla="*/ 2303253 w 2986536"/>
              <a:gd name="connsiteY40" fmla="*/ 200608 h 1442811"/>
              <a:gd name="connsiteX41" fmla="*/ 2268747 w 2986536"/>
              <a:gd name="connsiteY41" fmla="*/ 166102 h 1442811"/>
              <a:gd name="connsiteX42" fmla="*/ 2173857 w 2986536"/>
              <a:gd name="connsiteY42" fmla="*/ 148849 h 1442811"/>
              <a:gd name="connsiteX43" fmla="*/ 2061713 w 2986536"/>
              <a:gd name="connsiteY43" fmla="*/ 114343 h 1442811"/>
              <a:gd name="connsiteX44" fmla="*/ 2018581 w 2986536"/>
              <a:gd name="connsiteY44" fmla="*/ 97091 h 1442811"/>
              <a:gd name="connsiteX45" fmla="*/ 1923691 w 2986536"/>
              <a:gd name="connsiteY45" fmla="*/ 88464 h 1442811"/>
              <a:gd name="connsiteX46" fmla="*/ 1846053 w 2986536"/>
              <a:gd name="connsiteY46" fmla="*/ 53958 h 1442811"/>
              <a:gd name="connsiteX47" fmla="*/ 1682151 w 2986536"/>
              <a:gd name="connsiteY47" fmla="*/ 28079 h 1442811"/>
              <a:gd name="connsiteX48" fmla="*/ 1538120 w 2986536"/>
              <a:gd name="connsiteY48" fmla="*/ 234557 h 1442811"/>
              <a:gd name="connsiteX49" fmla="*/ 1268083 w 2986536"/>
              <a:gd name="connsiteY49" fmla="*/ 10826 h 1442811"/>
              <a:gd name="connsiteX50" fmla="*/ 1190445 w 2986536"/>
              <a:gd name="connsiteY50" fmla="*/ 36706 h 1442811"/>
              <a:gd name="connsiteX51" fmla="*/ 1130060 w 2986536"/>
              <a:gd name="connsiteY51" fmla="*/ 53958 h 1442811"/>
              <a:gd name="connsiteX52" fmla="*/ 1095555 w 2986536"/>
              <a:gd name="connsiteY52" fmla="*/ 62585 h 1442811"/>
              <a:gd name="connsiteX53" fmla="*/ 1158811 w 2986536"/>
              <a:gd name="connsiteY53" fmla="*/ 425033 h 1442811"/>
              <a:gd name="connsiteX54" fmla="*/ 738938 w 2986536"/>
              <a:gd name="connsiteY54" fmla="*/ 314492 h 1442811"/>
              <a:gd name="connsiteX55" fmla="*/ 914400 w 2986536"/>
              <a:gd name="connsiteY55" fmla="*/ 148849 h 1442811"/>
              <a:gd name="connsiteX56" fmla="*/ 879894 w 2986536"/>
              <a:gd name="connsiteY56" fmla="*/ 174728 h 1442811"/>
              <a:gd name="connsiteX57" fmla="*/ 819509 w 2986536"/>
              <a:gd name="connsiteY57" fmla="*/ 191981 h 1442811"/>
              <a:gd name="connsiteX58" fmla="*/ 776377 w 2986536"/>
              <a:gd name="connsiteY58" fmla="*/ 209234 h 1442811"/>
              <a:gd name="connsiteX59" fmla="*/ 698740 w 2986536"/>
              <a:gd name="connsiteY59" fmla="*/ 235113 h 1442811"/>
              <a:gd name="connsiteX60" fmla="*/ 646981 w 2986536"/>
              <a:gd name="connsiteY60" fmla="*/ 269619 h 1442811"/>
              <a:gd name="connsiteX61" fmla="*/ 586596 w 2986536"/>
              <a:gd name="connsiteY61" fmla="*/ 312751 h 1442811"/>
              <a:gd name="connsiteX62" fmla="*/ 543464 w 2986536"/>
              <a:gd name="connsiteY62" fmla="*/ 330004 h 1442811"/>
              <a:gd name="connsiteX63" fmla="*/ 172528 w 2986536"/>
              <a:gd name="connsiteY63" fmla="*/ 338630 h 1442811"/>
              <a:gd name="connsiteX64" fmla="*/ 69011 w 2986536"/>
              <a:gd name="connsiteY64" fmla="*/ 433521 h 1442811"/>
              <a:gd name="connsiteX65" fmla="*/ 17253 w 2986536"/>
              <a:gd name="connsiteY65" fmla="*/ 468026 h 1442811"/>
              <a:gd name="connsiteX66" fmla="*/ 0 w 2986536"/>
              <a:gd name="connsiteY66" fmla="*/ 528411 h 1442811"/>
              <a:gd name="connsiteX67" fmla="*/ 8626 w 2986536"/>
              <a:gd name="connsiteY67" fmla="*/ 614675 h 1442811"/>
              <a:gd name="connsiteX68" fmla="*/ 34506 w 2986536"/>
              <a:gd name="connsiteY68" fmla="*/ 640555 h 1442811"/>
              <a:gd name="connsiteX69" fmla="*/ 60385 w 2986536"/>
              <a:gd name="connsiteY69" fmla="*/ 700940 h 1442811"/>
              <a:gd name="connsiteX70" fmla="*/ 69011 w 2986536"/>
              <a:gd name="connsiteY70" fmla="*/ 726819 h 1442811"/>
              <a:gd name="connsiteX71" fmla="*/ 418904 w 2986536"/>
              <a:gd name="connsiteY71" fmla="*/ 755694 h 1442811"/>
              <a:gd name="connsiteX72" fmla="*/ 719650 w 2986536"/>
              <a:gd name="connsiteY72" fmla="*/ 686326 h 1442811"/>
              <a:gd name="connsiteX0" fmla="*/ 752170 w 3019056"/>
              <a:gd name="connsiteY0" fmla="*/ 686326 h 1442811"/>
              <a:gd name="connsiteX1" fmla="*/ 144663 w 3019056"/>
              <a:gd name="connsiteY1" fmla="*/ 709566 h 1442811"/>
              <a:gd name="connsiteX2" fmla="*/ 222301 w 3019056"/>
              <a:gd name="connsiteY2" fmla="*/ 787204 h 1442811"/>
              <a:gd name="connsiteX3" fmla="*/ 282686 w 3019056"/>
              <a:gd name="connsiteY3" fmla="*/ 847589 h 1442811"/>
              <a:gd name="connsiteX4" fmla="*/ 386203 w 3019056"/>
              <a:gd name="connsiteY4" fmla="*/ 925226 h 1442811"/>
              <a:gd name="connsiteX5" fmla="*/ 437962 w 3019056"/>
              <a:gd name="connsiteY5" fmla="*/ 959732 h 1442811"/>
              <a:gd name="connsiteX6" fmla="*/ 489720 w 3019056"/>
              <a:gd name="connsiteY6" fmla="*/ 1002864 h 1442811"/>
              <a:gd name="connsiteX7" fmla="*/ 575984 w 3019056"/>
              <a:gd name="connsiteY7" fmla="*/ 1037370 h 1442811"/>
              <a:gd name="connsiteX8" fmla="*/ 619116 w 3019056"/>
              <a:gd name="connsiteY8" fmla="*/ 1071875 h 1442811"/>
              <a:gd name="connsiteX9" fmla="*/ 644995 w 3019056"/>
              <a:gd name="connsiteY9" fmla="*/ 1080502 h 1442811"/>
              <a:gd name="connsiteX10" fmla="*/ 696754 w 3019056"/>
              <a:gd name="connsiteY10" fmla="*/ 1115008 h 1442811"/>
              <a:gd name="connsiteX11" fmla="*/ 765765 w 3019056"/>
              <a:gd name="connsiteY11" fmla="*/ 1149513 h 1442811"/>
              <a:gd name="connsiteX12" fmla="*/ 843403 w 3019056"/>
              <a:gd name="connsiteY12" fmla="*/ 1192645 h 1442811"/>
              <a:gd name="connsiteX13" fmla="*/ 921041 w 3019056"/>
              <a:gd name="connsiteY13" fmla="*/ 1235777 h 1442811"/>
              <a:gd name="connsiteX14" fmla="*/ 1059063 w 3019056"/>
              <a:gd name="connsiteY14" fmla="*/ 1304789 h 1442811"/>
              <a:gd name="connsiteX15" fmla="*/ 1128075 w 3019056"/>
              <a:gd name="connsiteY15" fmla="*/ 1330668 h 1442811"/>
              <a:gd name="connsiteX16" fmla="*/ 1240218 w 3019056"/>
              <a:gd name="connsiteY16" fmla="*/ 1373800 h 1442811"/>
              <a:gd name="connsiteX17" fmla="*/ 1422869 w 3019056"/>
              <a:gd name="connsiteY17" fmla="*/ 1243011 h 1442811"/>
              <a:gd name="connsiteX18" fmla="*/ 1360988 w 3019056"/>
              <a:gd name="connsiteY18" fmla="*/ 1399679 h 1442811"/>
              <a:gd name="connsiteX19" fmla="*/ 1404120 w 3019056"/>
              <a:gd name="connsiteY19" fmla="*/ 1416932 h 1442811"/>
              <a:gd name="connsiteX20" fmla="*/ 1481758 w 3019056"/>
              <a:gd name="connsiteY20" fmla="*/ 1425558 h 1442811"/>
              <a:gd name="connsiteX21" fmla="*/ 1645660 w 3019056"/>
              <a:gd name="connsiteY21" fmla="*/ 1442811 h 1442811"/>
              <a:gd name="connsiteX22" fmla="*/ 2335773 w 3019056"/>
              <a:gd name="connsiteY22" fmla="*/ 1434185 h 1442811"/>
              <a:gd name="connsiteX23" fmla="*/ 2361652 w 3019056"/>
              <a:gd name="connsiteY23" fmla="*/ 1416932 h 1442811"/>
              <a:gd name="connsiteX24" fmla="*/ 2404784 w 3019056"/>
              <a:gd name="connsiteY24" fmla="*/ 1391053 h 1442811"/>
              <a:gd name="connsiteX25" fmla="*/ 1785271 w 3019056"/>
              <a:gd name="connsiteY25" fmla="*/ 1086692 h 1442811"/>
              <a:gd name="connsiteX26" fmla="*/ 2465169 w 3019056"/>
              <a:gd name="connsiteY26" fmla="*/ 1201272 h 1442811"/>
              <a:gd name="connsiteX27" fmla="*/ 2447916 w 3019056"/>
              <a:gd name="connsiteY27" fmla="*/ 1175392 h 1442811"/>
              <a:gd name="connsiteX28" fmla="*/ 2396158 w 3019056"/>
              <a:gd name="connsiteY28" fmla="*/ 1132260 h 1442811"/>
              <a:gd name="connsiteX29" fmla="*/ 2318520 w 3019056"/>
              <a:gd name="connsiteY29" fmla="*/ 1097755 h 1442811"/>
              <a:gd name="connsiteX30" fmla="*/ 2240882 w 3019056"/>
              <a:gd name="connsiteY30" fmla="*/ 1002864 h 1442811"/>
              <a:gd name="connsiteX31" fmla="*/ 3019039 w 3019056"/>
              <a:gd name="connsiteY31" fmla="*/ 639860 h 1442811"/>
              <a:gd name="connsiteX32" fmla="*/ 2284014 w 3019056"/>
              <a:gd name="connsiteY32" fmla="*/ 649181 h 1442811"/>
              <a:gd name="connsiteX33" fmla="*/ 2981178 w 3019056"/>
              <a:gd name="connsiteY33" fmla="*/ 611684 h 1442811"/>
              <a:gd name="connsiteX34" fmla="*/ 2625273 w 3019056"/>
              <a:gd name="connsiteY34" fmla="*/ 577181 h 1442811"/>
              <a:gd name="connsiteX35" fmla="*/ 2651160 w 3019056"/>
              <a:gd name="connsiteY35" fmla="*/ 310316 h 1442811"/>
              <a:gd name="connsiteX36" fmla="*/ 2404784 w 3019056"/>
              <a:gd name="connsiteY36" fmla="*/ 450774 h 1442811"/>
              <a:gd name="connsiteX37" fmla="*/ 2430663 w 3019056"/>
              <a:gd name="connsiteY37" fmla="*/ 424894 h 1442811"/>
              <a:gd name="connsiteX38" fmla="*/ 2439290 w 3019056"/>
              <a:gd name="connsiteY38" fmla="*/ 399015 h 1442811"/>
              <a:gd name="connsiteX39" fmla="*/ 2430663 w 3019056"/>
              <a:gd name="connsiteY39" fmla="*/ 312751 h 1442811"/>
              <a:gd name="connsiteX40" fmla="*/ 2335773 w 3019056"/>
              <a:gd name="connsiteY40" fmla="*/ 200608 h 1442811"/>
              <a:gd name="connsiteX41" fmla="*/ 2301267 w 3019056"/>
              <a:gd name="connsiteY41" fmla="*/ 166102 h 1442811"/>
              <a:gd name="connsiteX42" fmla="*/ 2206377 w 3019056"/>
              <a:gd name="connsiteY42" fmla="*/ 148849 h 1442811"/>
              <a:gd name="connsiteX43" fmla="*/ 2094233 w 3019056"/>
              <a:gd name="connsiteY43" fmla="*/ 114343 h 1442811"/>
              <a:gd name="connsiteX44" fmla="*/ 2051101 w 3019056"/>
              <a:gd name="connsiteY44" fmla="*/ 97091 h 1442811"/>
              <a:gd name="connsiteX45" fmla="*/ 1956211 w 3019056"/>
              <a:gd name="connsiteY45" fmla="*/ 88464 h 1442811"/>
              <a:gd name="connsiteX46" fmla="*/ 1878573 w 3019056"/>
              <a:gd name="connsiteY46" fmla="*/ 53958 h 1442811"/>
              <a:gd name="connsiteX47" fmla="*/ 1714671 w 3019056"/>
              <a:gd name="connsiteY47" fmla="*/ 28079 h 1442811"/>
              <a:gd name="connsiteX48" fmla="*/ 1570640 w 3019056"/>
              <a:gd name="connsiteY48" fmla="*/ 234557 h 1442811"/>
              <a:gd name="connsiteX49" fmla="*/ 1300603 w 3019056"/>
              <a:gd name="connsiteY49" fmla="*/ 10826 h 1442811"/>
              <a:gd name="connsiteX50" fmla="*/ 1222965 w 3019056"/>
              <a:gd name="connsiteY50" fmla="*/ 36706 h 1442811"/>
              <a:gd name="connsiteX51" fmla="*/ 1162580 w 3019056"/>
              <a:gd name="connsiteY51" fmla="*/ 53958 h 1442811"/>
              <a:gd name="connsiteX52" fmla="*/ 1128075 w 3019056"/>
              <a:gd name="connsiteY52" fmla="*/ 62585 h 1442811"/>
              <a:gd name="connsiteX53" fmla="*/ 1191331 w 3019056"/>
              <a:gd name="connsiteY53" fmla="*/ 425033 h 1442811"/>
              <a:gd name="connsiteX54" fmla="*/ 771458 w 3019056"/>
              <a:gd name="connsiteY54" fmla="*/ 314492 h 1442811"/>
              <a:gd name="connsiteX55" fmla="*/ 946920 w 3019056"/>
              <a:gd name="connsiteY55" fmla="*/ 148849 h 1442811"/>
              <a:gd name="connsiteX56" fmla="*/ 912414 w 3019056"/>
              <a:gd name="connsiteY56" fmla="*/ 174728 h 1442811"/>
              <a:gd name="connsiteX57" fmla="*/ 852029 w 3019056"/>
              <a:gd name="connsiteY57" fmla="*/ 191981 h 1442811"/>
              <a:gd name="connsiteX58" fmla="*/ 808897 w 3019056"/>
              <a:gd name="connsiteY58" fmla="*/ 209234 h 1442811"/>
              <a:gd name="connsiteX59" fmla="*/ 731260 w 3019056"/>
              <a:gd name="connsiteY59" fmla="*/ 235113 h 1442811"/>
              <a:gd name="connsiteX60" fmla="*/ 679501 w 3019056"/>
              <a:gd name="connsiteY60" fmla="*/ 269619 h 1442811"/>
              <a:gd name="connsiteX61" fmla="*/ 619116 w 3019056"/>
              <a:gd name="connsiteY61" fmla="*/ 312751 h 1442811"/>
              <a:gd name="connsiteX62" fmla="*/ 575984 w 3019056"/>
              <a:gd name="connsiteY62" fmla="*/ 330004 h 1442811"/>
              <a:gd name="connsiteX63" fmla="*/ 205048 w 3019056"/>
              <a:gd name="connsiteY63" fmla="*/ 338630 h 1442811"/>
              <a:gd name="connsiteX64" fmla="*/ 101531 w 3019056"/>
              <a:gd name="connsiteY64" fmla="*/ 433521 h 1442811"/>
              <a:gd name="connsiteX65" fmla="*/ 49773 w 3019056"/>
              <a:gd name="connsiteY65" fmla="*/ 468026 h 1442811"/>
              <a:gd name="connsiteX66" fmla="*/ 680547 w 3019056"/>
              <a:gd name="connsiteY66" fmla="*/ 528412 h 1442811"/>
              <a:gd name="connsiteX67" fmla="*/ 41146 w 3019056"/>
              <a:gd name="connsiteY67" fmla="*/ 614675 h 1442811"/>
              <a:gd name="connsiteX68" fmla="*/ 67026 w 3019056"/>
              <a:gd name="connsiteY68" fmla="*/ 640555 h 1442811"/>
              <a:gd name="connsiteX69" fmla="*/ 92905 w 3019056"/>
              <a:gd name="connsiteY69" fmla="*/ 700940 h 1442811"/>
              <a:gd name="connsiteX70" fmla="*/ 101531 w 3019056"/>
              <a:gd name="connsiteY70" fmla="*/ 726819 h 1442811"/>
              <a:gd name="connsiteX71" fmla="*/ 451424 w 3019056"/>
              <a:gd name="connsiteY71" fmla="*/ 755694 h 1442811"/>
              <a:gd name="connsiteX72" fmla="*/ 752170 w 3019056"/>
              <a:gd name="connsiteY72" fmla="*/ 686326 h 1442811"/>
              <a:gd name="connsiteX0" fmla="*/ 752170 w 3019056"/>
              <a:gd name="connsiteY0" fmla="*/ 686326 h 1442811"/>
              <a:gd name="connsiteX1" fmla="*/ 144663 w 3019056"/>
              <a:gd name="connsiteY1" fmla="*/ 709566 h 1442811"/>
              <a:gd name="connsiteX2" fmla="*/ 222301 w 3019056"/>
              <a:gd name="connsiteY2" fmla="*/ 787204 h 1442811"/>
              <a:gd name="connsiteX3" fmla="*/ 282686 w 3019056"/>
              <a:gd name="connsiteY3" fmla="*/ 847589 h 1442811"/>
              <a:gd name="connsiteX4" fmla="*/ 386203 w 3019056"/>
              <a:gd name="connsiteY4" fmla="*/ 925226 h 1442811"/>
              <a:gd name="connsiteX5" fmla="*/ 437962 w 3019056"/>
              <a:gd name="connsiteY5" fmla="*/ 959732 h 1442811"/>
              <a:gd name="connsiteX6" fmla="*/ 489720 w 3019056"/>
              <a:gd name="connsiteY6" fmla="*/ 1002864 h 1442811"/>
              <a:gd name="connsiteX7" fmla="*/ 575984 w 3019056"/>
              <a:gd name="connsiteY7" fmla="*/ 1037370 h 1442811"/>
              <a:gd name="connsiteX8" fmla="*/ 619116 w 3019056"/>
              <a:gd name="connsiteY8" fmla="*/ 1071875 h 1442811"/>
              <a:gd name="connsiteX9" fmla="*/ 644995 w 3019056"/>
              <a:gd name="connsiteY9" fmla="*/ 1080502 h 1442811"/>
              <a:gd name="connsiteX10" fmla="*/ 696754 w 3019056"/>
              <a:gd name="connsiteY10" fmla="*/ 1115008 h 1442811"/>
              <a:gd name="connsiteX11" fmla="*/ 765765 w 3019056"/>
              <a:gd name="connsiteY11" fmla="*/ 1149513 h 1442811"/>
              <a:gd name="connsiteX12" fmla="*/ 843403 w 3019056"/>
              <a:gd name="connsiteY12" fmla="*/ 1192645 h 1442811"/>
              <a:gd name="connsiteX13" fmla="*/ 921041 w 3019056"/>
              <a:gd name="connsiteY13" fmla="*/ 1235777 h 1442811"/>
              <a:gd name="connsiteX14" fmla="*/ 1059063 w 3019056"/>
              <a:gd name="connsiteY14" fmla="*/ 1304789 h 1442811"/>
              <a:gd name="connsiteX15" fmla="*/ 1128075 w 3019056"/>
              <a:gd name="connsiteY15" fmla="*/ 1330668 h 1442811"/>
              <a:gd name="connsiteX16" fmla="*/ 1240218 w 3019056"/>
              <a:gd name="connsiteY16" fmla="*/ 1373800 h 1442811"/>
              <a:gd name="connsiteX17" fmla="*/ 1422869 w 3019056"/>
              <a:gd name="connsiteY17" fmla="*/ 1243011 h 1442811"/>
              <a:gd name="connsiteX18" fmla="*/ 1360988 w 3019056"/>
              <a:gd name="connsiteY18" fmla="*/ 1399679 h 1442811"/>
              <a:gd name="connsiteX19" fmla="*/ 1404120 w 3019056"/>
              <a:gd name="connsiteY19" fmla="*/ 1416932 h 1442811"/>
              <a:gd name="connsiteX20" fmla="*/ 1481758 w 3019056"/>
              <a:gd name="connsiteY20" fmla="*/ 1425558 h 1442811"/>
              <a:gd name="connsiteX21" fmla="*/ 1645660 w 3019056"/>
              <a:gd name="connsiteY21" fmla="*/ 1442811 h 1442811"/>
              <a:gd name="connsiteX22" fmla="*/ 2335773 w 3019056"/>
              <a:gd name="connsiteY22" fmla="*/ 1434185 h 1442811"/>
              <a:gd name="connsiteX23" fmla="*/ 2361652 w 3019056"/>
              <a:gd name="connsiteY23" fmla="*/ 1416932 h 1442811"/>
              <a:gd name="connsiteX24" fmla="*/ 2404784 w 3019056"/>
              <a:gd name="connsiteY24" fmla="*/ 1391053 h 1442811"/>
              <a:gd name="connsiteX25" fmla="*/ 1785271 w 3019056"/>
              <a:gd name="connsiteY25" fmla="*/ 1086692 h 1442811"/>
              <a:gd name="connsiteX26" fmla="*/ 2465169 w 3019056"/>
              <a:gd name="connsiteY26" fmla="*/ 1201272 h 1442811"/>
              <a:gd name="connsiteX27" fmla="*/ 2447916 w 3019056"/>
              <a:gd name="connsiteY27" fmla="*/ 1175392 h 1442811"/>
              <a:gd name="connsiteX28" fmla="*/ 2396158 w 3019056"/>
              <a:gd name="connsiteY28" fmla="*/ 1132260 h 1442811"/>
              <a:gd name="connsiteX29" fmla="*/ 2318520 w 3019056"/>
              <a:gd name="connsiteY29" fmla="*/ 1097755 h 1442811"/>
              <a:gd name="connsiteX30" fmla="*/ 2240882 w 3019056"/>
              <a:gd name="connsiteY30" fmla="*/ 1002864 h 1442811"/>
              <a:gd name="connsiteX31" fmla="*/ 3019039 w 3019056"/>
              <a:gd name="connsiteY31" fmla="*/ 639860 h 1442811"/>
              <a:gd name="connsiteX32" fmla="*/ 2284014 w 3019056"/>
              <a:gd name="connsiteY32" fmla="*/ 649181 h 1442811"/>
              <a:gd name="connsiteX33" fmla="*/ 2981178 w 3019056"/>
              <a:gd name="connsiteY33" fmla="*/ 611684 h 1442811"/>
              <a:gd name="connsiteX34" fmla="*/ 2625273 w 3019056"/>
              <a:gd name="connsiteY34" fmla="*/ 577181 h 1442811"/>
              <a:gd name="connsiteX35" fmla="*/ 2651160 w 3019056"/>
              <a:gd name="connsiteY35" fmla="*/ 310316 h 1442811"/>
              <a:gd name="connsiteX36" fmla="*/ 2404784 w 3019056"/>
              <a:gd name="connsiteY36" fmla="*/ 450774 h 1442811"/>
              <a:gd name="connsiteX37" fmla="*/ 2430663 w 3019056"/>
              <a:gd name="connsiteY37" fmla="*/ 424894 h 1442811"/>
              <a:gd name="connsiteX38" fmla="*/ 2439290 w 3019056"/>
              <a:gd name="connsiteY38" fmla="*/ 399015 h 1442811"/>
              <a:gd name="connsiteX39" fmla="*/ 2430663 w 3019056"/>
              <a:gd name="connsiteY39" fmla="*/ 312751 h 1442811"/>
              <a:gd name="connsiteX40" fmla="*/ 2335773 w 3019056"/>
              <a:gd name="connsiteY40" fmla="*/ 200608 h 1442811"/>
              <a:gd name="connsiteX41" fmla="*/ 2301267 w 3019056"/>
              <a:gd name="connsiteY41" fmla="*/ 166102 h 1442811"/>
              <a:gd name="connsiteX42" fmla="*/ 2206377 w 3019056"/>
              <a:gd name="connsiteY42" fmla="*/ 148849 h 1442811"/>
              <a:gd name="connsiteX43" fmla="*/ 2094233 w 3019056"/>
              <a:gd name="connsiteY43" fmla="*/ 114343 h 1442811"/>
              <a:gd name="connsiteX44" fmla="*/ 2051101 w 3019056"/>
              <a:gd name="connsiteY44" fmla="*/ 97091 h 1442811"/>
              <a:gd name="connsiteX45" fmla="*/ 1956211 w 3019056"/>
              <a:gd name="connsiteY45" fmla="*/ 88464 h 1442811"/>
              <a:gd name="connsiteX46" fmla="*/ 1878573 w 3019056"/>
              <a:gd name="connsiteY46" fmla="*/ 53958 h 1442811"/>
              <a:gd name="connsiteX47" fmla="*/ 1714671 w 3019056"/>
              <a:gd name="connsiteY47" fmla="*/ 28079 h 1442811"/>
              <a:gd name="connsiteX48" fmla="*/ 1570640 w 3019056"/>
              <a:gd name="connsiteY48" fmla="*/ 234557 h 1442811"/>
              <a:gd name="connsiteX49" fmla="*/ 1300603 w 3019056"/>
              <a:gd name="connsiteY49" fmla="*/ 10826 h 1442811"/>
              <a:gd name="connsiteX50" fmla="*/ 1222965 w 3019056"/>
              <a:gd name="connsiteY50" fmla="*/ 36706 h 1442811"/>
              <a:gd name="connsiteX51" fmla="*/ 1162580 w 3019056"/>
              <a:gd name="connsiteY51" fmla="*/ 53958 h 1442811"/>
              <a:gd name="connsiteX52" fmla="*/ 1128075 w 3019056"/>
              <a:gd name="connsiteY52" fmla="*/ 62585 h 1442811"/>
              <a:gd name="connsiteX53" fmla="*/ 1191331 w 3019056"/>
              <a:gd name="connsiteY53" fmla="*/ 425033 h 1442811"/>
              <a:gd name="connsiteX54" fmla="*/ 771458 w 3019056"/>
              <a:gd name="connsiteY54" fmla="*/ 314492 h 1442811"/>
              <a:gd name="connsiteX55" fmla="*/ 946920 w 3019056"/>
              <a:gd name="connsiteY55" fmla="*/ 148849 h 1442811"/>
              <a:gd name="connsiteX56" fmla="*/ 912414 w 3019056"/>
              <a:gd name="connsiteY56" fmla="*/ 174728 h 1442811"/>
              <a:gd name="connsiteX57" fmla="*/ 852029 w 3019056"/>
              <a:gd name="connsiteY57" fmla="*/ 191981 h 1442811"/>
              <a:gd name="connsiteX58" fmla="*/ 808897 w 3019056"/>
              <a:gd name="connsiteY58" fmla="*/ 209234 h 1442811"/>
              <a:gd name="connsiteX59" fmla="*/ 731260 w 3019056"/>
              <a:gd name="connsiteY59" fmla="*/ 235113 h 1442811"/>
              <a:gd name="connsiteX60" fmla="*/ 679501 w 3019056"/>
              <a:gd name="connsiteY60" fmla="*/ 269619 h 1442811"/>
              <a:gd name="connsiteX61" fmla="*/ 619116 w 3019056"/>
              <a:gd name="connsiteY61" fmla="*/ 312751 h 1442811"/>
              <a:gd name="connsiteX62" fmla="*/ 575984 w 3019056"/>
              <a:gd name="connsiteY62" fmla="*/ 330004 h 1442811"/>
              <a:gd name="connsiteX63" fmla="*/ 205048 w 3019056"/>
              <a:gd name="connsiteY63" fmla="*/ 338630 h 1442811"/>
              <a:gd name="connsiteX64" fmla="*/ 101531 w 3019056"/>
              <a:gd name="connsiteY64" fmla="*/ 433521 h 1442811"/>
              <a:gd name="connsiteX65" fmla="*/ 49773 w 3019056"/>
              <a:gd name="connsiteY65" fmla="*/ 468026 h 1442811"/>
              <a:gd name="connsiteX66" fmla="*/ 680547 w 3019056"/>
              <a:gd name="connsiteY66" fmla="*/ 528412 h 1442811"/>
              <a:gd name="connsiteX67" fmla="*/ 41146 w 3019056"/>
              <a:gd name="connsiteY67" fmla="*/ 614675 h 1442811"/>
              <a:gd name="connsiteX68" fmla="*/ 67026 w 3019056"/>
              <a:gd name="connsiteY68" fmla="*/ 640555 h 1442811"/>
              <a:gd name="connsiteX69" fmla="*/ 92905 w 3019056"/>
              <a:gd name="connsiteY69" fmla="*/ 700940 h 1442811"/>
              <a:gd name="connsiteX70" fmla="*/ 101531 w 3019056"/>
              <a:gd name="connsiteY70" fmla="*/ 726819 h 1442811"/>
              <a:gd name="connsiteX71" fmla="*/ 451425 w 3019056"/>
              <a:gd name="connsiteY71" fmla="*/ 755694 h 1442811"/>
              <a:gd name="connsiteX72" fmla="*/ 752170 w 3019056"/>
              <a:gd name="connsiteY72" fmla="*/ 686326 h 1442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19056" h="1442811">
                <a:moveTo>
                  <a:pt x="752170" y="686326"/>
                </a:moveTo>
                <a:cubicBezTo>
                  <a:pt x="549668" y="694073"/>
                  <a:pt x="232975" y="692753"/>
                  <a:pt x="144663" y="709566"/>
                </a:cubicBezTo>
                <a:cubicBezTo>
                  <a:pt x="56351" y="726379"/>
                  <a:pt x="196422" y="761325"/>
                  <a:pt x="222301" y="787204"/>
                </a:cubicBezTo>
                <a:cubicBezTo>
                  <a:pt x="242429" y="807332"/>
                  <a:pt x="259913" y="830510"/>
                  <a:pt x="282686" y="847589"/>
                </a:cubicBezTo>
                <a:cubicBezTo>
                  <a:pt x="317192" y="873468"/>
                  <a:pt x="350315" y="901301"/>
                  <a:pt x="386203" y="925226"/>
                </a:cubicBezTo>
                <a:cubicBezTo>
                  <a:pt x="403456" y="936728"/>
                  <a:pt x="421374" y="947291"/>
                  <a:pt x="437962" y="959732"/>
                </a:cubicBezTo>
                <a:cubicBezTo>
                  <a:pt x="455928" y="973207"/>
                  <a:pt x="471034" y="990406"/>
                  <a:pt x="489720" y="1002864"/>
                </a:cubicBezTo>
                <a:cubicBezTo>
                  <a:pt x="527136" y="1027808"/>
                  <a:pt x="538098" y="1027898"/>
                  <a:pt x="575984" y="1037370"/>
                </a:cubicBezTo>
                <a:cubicBezTo>
                  <a:pt x="590361" y="1048872"/>
                  <a:pt x="603503" y="1062117"/>
                  <a:pt x="619116" y="1071875"/>
                </a:cubicBezTo>
                <a:cubicBezTo>
                  <a:pt x="626827" y="1076694"/>
                  <a:pt x="637429" y="1075458"/>
                  <a:pt x="644995" y="1080502"/>
                </a:cubicBezTo>
                <a:cubicBezTo>
                  <a:pt x="709613" y="1123581"/>
                  <a:pt x="635220" y="1094495"/>
                  <a:pt x="696754" y="1115008"/>
                </a:cubicBezTo>
                <a:cubicBezTo>
                  <a:pt x="833093" y="1217260"/>
                  <a:pt x="641161" y="1080288"/>
                  <a:pt x="765765" y="1149513"/>
                </a:cubicBezTo>
                <a:cubicBezTo>
                  <a:pt x="860065" y="1201902"/>
                  <a:pt x="764048" y="1172807"/>
                  <a:pt x="843403" y="1192645"/>
                </a:cubicBezTo>
                <a:cubicBezTo>
                  <a:pt x="901022" y="1250267"/>
                  <a:pt x="829562" y="1186520"/>
                  <a:pt x="921041" y="1235777"/>
                </a:cubicBezTo>
                <a:cubicBezTo>
                  <a:pt x="1091586" y="1327607"/>
                  <a:pt x="860954" y="1234867"/>
                  <a:pt x="1059063" y="1304789"/>
                </a:cubicBezTo>
                <a:cubicBezTo>
                  <a:pt x="1082231" y="1312966"/>
                  <a:pt x="1105264" y="1321544"/>
                  <a:pt x="1128075" y="1330668"/>
                </a:cubicBezTo>
                <a:cubicBezTo>
                  <a:pt x="1198083" y="1358671"/>
                  <a:pt x="1191086" y="1388410"/>
                  <a:pt x="1240218" y="1373800"/>
                </a:cubicBezTo>
                <a:cubicBezTo>
                  <a:pt x="1289350" y="1359191"/>
                  <a:pt x="1411243" y="1240686"/>
                  <a:pt x="1422869" y="1243011"/>
                </a:cubicBezTo>
                <a:cubicBezTo>
                  <a:pt x="1454711" y="1249379"/>
                  <a:pt x="1364113" y="1370692"/>
                  <a:pt x="1360988" y="1399679"/>
                </a:cubicBezTo>
                <a:cubicBezTo>
                  <a:pt x="1357863" y="1428666"/>
                  <a:pt x="1388979" y="1413688"/>
                  <a:pt x="1404120" y="1416932"/>
                </a:cubicBezTo>
                <a:cubicBezTo>
                  <a:pt x="1429581" y="1422388"/>
                  <a:pt x="1455837" y="1423089"/>
                  <a:pt x="1481758" y="1425558"/>
                </a:cubicBezTo>
                <a:cubicBezTo>
                  <a:pt x="1636475" y="1440293"/>
                  <a:pt x="1532831" y="1426693"/>
                  <a:pt x="1645660" y="1442811"/>
                </a:cubicBezTo>
                <a:cubicBezTo>
                  <a:pt x="1875698" y="1439936"/>
                  <a:pt x="2105867" y="1442495"/>
                  <a:pt x="2335773" y="1434185"/>
                </a:cubicBezTo>
                <a:cubicBezTo>
                  <a:pt x="2346134" y="1433811"/>
                  <a:pt x="2352860" y="1422427"/>
                  <a:pt x="2361652" y="1416932"/>
                </a:cubicBezTo>
                <a:cubicBezTo>
                  <a:pt x="2375870" y="1408046"/>
                  <a:pt x="2500847" y="1446093"/>
                  <a:pt x="2404784" y="1391053"/>
                </a:cubicBezTo>
                <a:cubicBezTo>
                  <a:pt x="2308721" y="1336013"/>
                  <a:pt x="1758004" y="1113959"/>
                  <a:pt x="1785271" y="1086692"/>
                </a:cubicBezTo>
                <a:cubicBezTo>
                  <a:pt x="1782396" y="1043560"/>
                  <a:pt x="2354728" y="1186489"/>
                  <a:pt x="2465169" y="1201272"/>
                </a:cubicBezTo>
                <a:cubicBezTo>
                  <a:pt x="2575610" y="1216055"/>
                  <a:pt x="2455247" y="1182723"/>
                  <a:pt x="2447916" y="1175392"/>
                </a:cubicBezTo>
                <a:cubicBezTo>
                  <a:pt x="2432036" y="1159512"/>
                  <a:pt x="2414844" y="1144717"/>
                  <a:pt x="2396158" y="1132260"/>
                </a:cubicBezTo>
                <a:cubicBezTo>
                  <a:pt x="2366212" y="1112296"/>
                  <a:pt x="2348582" y="1107775"/>
                  <a:pt x="2318520" y="1097755"/>
                </a:cubicBezTo>
                <a:cubicBezTo>
                  <a:pt x="2249042" y="1028277"/>
                  <a:pt x="2270865" y="1062831"/>
                  <a:pt x="2240882" y="1002864"/>
                </a:cubicBezTo>
                <a:cubicBezTo>
                  <a:pt x="2221753" y="888084"/>
                  <a:pt x="2987773" y="822245"/>
                  <a:pt x="3019039" y="639860"/>
                </a:cubicBezTo>
                <a:cubicBezTo>
                  <a:pt x="3022956" y="617011"/>
                  <a:pt x="2290324" y="653877"/>
                  <a:pt x="2284014" y="649181"/>
                </a:cubicBezTo>
                <a:cubicBezTo>
                  <a:pt x="2277704" y="644485"/>
                  <a:pt x="2924302" y="623684"/>
                  <a:pt x="2981178" y="611684"/>
                </a:cubicBezTo>
                <a:cubicBezTo>
                  <a:pt x="3038054" y="599684"/>
                  <a:pt x="2680276" y="627409"/>
                  <a:pt x="2625273" y="577181"/>
                </a:cubicBezTo>
                <a:cubicBezTo>
                  <a:pt x="2570270" y="526953"/>
                  <a:pt x="2687908" y="331384"/>
                  <a:pt x="2651160" y="310316"/>
                </a:cubicBezTo>
                <a:lnTo>
                  <a:pt x="2404784" y="450774"/>
                </a:lnTo>
                <a:cubicBezTo>
                  <a:pt x="2368035" y="469870"/>
                  <a:pt x="2422037" y="433521"/>
                  <a:pt x="2430663" y="424894"/>
                </a:cubicBezTo>
                <a:cubicBezTo>
                  <a:pt x="2433539" y="416268"/>
                  <a:pt x="2439290" y="408108"/>
                  <a:pt x="2439290" y="399015"/>
                </a:cubicBezTo>
                <a:cubicBezTo>
                  <a:pt x="2439290" y="370117"/>
                  <a:pt x="2438109" y="340673"/>
                  <a:pt x="2430663" y="312751"/>
                </a:cubicBezTo>
                <a:cubicBezTo>
                  <a:pt x="2420331" y="274008"/>
                  <a:pt x="2353998" y="218833"/>
                  <a:pt x="2335773" y="200608"/>
                </a:cubicBezTo>
                <a:cubicBezTo>
                  <a:pt x="2324271" y="189106"/>
                  <a:pt x="2317312" y="168776"/>
                  <a:pt x="2301267" y="166102"/>
                </a:cubicBezTo>
                <a:cubicBezTo>
                  <a:pt x="2285397" y="163457"/>
                  <a:pt x="2224452" y="153870"/>
                  <a:pt x="2206377" y="148849"/>
                </a:cubicBezTo>
                <a:cubicBezTo>
                  <a:pt x="2168693" y="138381"/>
                  <a:pt x="2131337" y="126711"/>
                  <a:pt x="2094233" y="114343"/>
                </a:cubicBezTo>
                <a:cubicBezTo>
                  <a:pt x="2079543" y="109446"/>
                  <a:pt x="2066321" y="99945"/>
                  <a:pt x="2051101" y="97091"/>
                </a:cubicBezTo>
                <a:cubicBezTo>
                  <a:pt x="2019885" y="91238"/>
                  <a:pt x="1987841" y="91340"/>
                  <a:pt x="1956211" y="88464"/>
                </a:cubicBezTo>
                <a:cubicBezTo>
                  <a:pt x="1930332" y="76962"/>
                  <a:pt x="1906048" y="60827"/>
                  <a:pt x="1878573" y="53958"/>
                </a:cubicBezTo>
                <a:cubicBezTo>
                  <a:pt x="1824914" y="40543"/>
                  <a:pt x="1765993" y="-2021"/>
                  <a:pt x="1714671" y="28079"/>
                </a:cubicBezTo>
                <a:cubicBezTo>
                  <a:pt x="1663349" y="58179"/>
                  <a:pt x="1605146" y="243183"/>
                  <a:pt x="1570640" y="234557"/>
                </a:cubicBezTo>
                <a:cubicBezTo>
                  <a:pt x="1467123" y="237432"/>
                  <a:pt x="1358549" y="43801"/>
                  <a:pt x="1300603" y="10826"/>
                </a:cubicBezTo>
                <a:cubicBezTo>
                  <a:pt x="1242657" y="-22149"/>
                  <a:pt x="1249430" y="30090"/>
                  <a:pt x="1222965" y="36706"/>
                </a:cubicBezTo>
                <a:cubicBezTo>
                  <a:pt x="1115152" y="63658"/>
                  <a:pt x="1249168" y="29218"/>
                  <a:pt x="1162580" y="53958"/>
                </a:cubicBezTo>
                <a:cubicBezTo>
                  <a:pt x="1151180" y="57215"/>
                  <a:pt x="1123283" y="739"/>
                  <a:pt x="1128075" y="62585"/>
                </a:cubicBezTo>
                <a:cubicBezTo>
                  <a:pt x="1132867" y="124431"/>
                  <a:pt x="1250767" y="383049"/>
                  <a:pt x="1191331" y="425033"/>
                </a:cubicBezTo>
                <a:cubicBezTo>
                  <a:pt x="1131895" y="467017"/>
                  <a:pt x="812193" y="360523"/>
                  <a:pt x="771458" y="314492"/>
                </a:cubicBezTo>
                <a:cubicBezTo>
                  <a:pt x="730723" y="268461"/>
                  <a:pt x="1023440" y="289260"/>
                  <a:pt x="946920" y="148849"/>
                </a:cubicBezTo>
                <a:cubicBezTo>
                  <a:pt x="935418" y="157475"/>
                  <a:pt x="924897" y="167595"/>
                  <a:pt x="912414" y="174728"/>
                </a:cubicBezTo>
                <a:cubicBezTo>
                  <a:pt x="900778" y="181377"/>
                  <a:pt x="862121" y="188617"/>
                  <a:pt x="852029" y="191981"/>
                </a:cubicBezTo>
                <a:cubicBezTo>
                  <a:pt x="837339" y="196878"/>
                  <a:pt x="823480" y="204026"/>
                  <a:pt x="808897" y="209234"/>
                </a:cubicBezTo>
                <a:cubicBezTo>
                  <a:pt x="783207" y="218409"/>
                  <a:pt x="753957" y="219981"/>
                  <a:pt x="731260" y="235113"/>
                </a:cubicBezTo>
                <a:cubicBezTo>
                  <a:pt x="714007" y="246615"/>
                  <a:pt x="696488" y="257728"/>
                  <a:pt x="679501" y="269619"/>
                </a:cubicBezTo>
                <a:cubicBezTo>
                  <a:pt x="669737" y="276453"/>
                  <a:pt x="633135" y="305741"/>
                  <a:pt x="619116" y="312751"/>
                </a:cubicBezTo>
                <a:cubicBezTo>
                  <a:pt x="605266" y="319676"/>
                  <a:pt x="591439" y="329038"/>
                  <a:pt x="575984" y="330004"/>
                </a:cubicBezTo>
                <a:cubicBezTo>
                  <a:pt x="452546" y="337719"/>
                  <a:pt x="328693" y="335755"/>
                  <a:pt x="205048" y="338630"/>
                </a:cubicBezTo>
                <a:cubicBezTo>
                  <a:pt x="158593" y="385085"/>
                  <a:pt x="149460" y="398664"/>
                  <a:pt x="101531" y="433521"/>
                </a:cubicBezTo>
                <a:cubicBezTo>
                  <a:pt x="84762" y="445717"/>
                  <a:pt x="-46730" y="452211"/>
                  <a:pt x="49773" y="468026"/>
                </a:cubicBezTo>
                <a:cubicBezTo>
                  <a:pt x="146276" y="483841"/>
                  <a:pt x="680547" y="517578"/>
                  <a:pt x="680547" y="528412"/>
                </a:cubicBezTo>
                <a:cubicBezTo>
                  <a:pt x="680547" y="557310"/>
                  <a:pt x="143399" y="595985"/>
                  <a:pt x="41146" y="614675"/>
                </a:cubicBezTo>
                <a:cubicBezTo>
                  <a:pt x="-61107" y="633365"/>
                  <a:pt x="58399" y="631928"/>
                  <a:pt x="67026" y="640555"/>
                </a:cubicBezTo>
                <a:cubicBezTo>
                  <a:pt x="87255" y="701246"/>
                  <a:pt x="60926" y="626322"/>
                  <a:pt x="92905" y="700940"/>
                </a:cubicBezTo>
                <a:cubicBezTo>
                  <a:pt x="96487" y="709298"/>
                  <a:pt x="95851" y="719719"/>
                  <a:pt x="101531" y="726819"/>
                </a:cubicBezTo>
                <a:cubicBezTo>
                  <a:pt x="108008" y="734915"/>
                  <a:pt x="442152" y="751057"/>
                  <a:pt x="451425" y="755694"/>
                </a:cubicBezTo>
                <a:cubicBezTo>
                  <a:pt x="459558" y="759760"/>
                  <a:pt x="760797" y="729458"/>
                  <a:pt x="752170" y="686326"/>
                </a:cubicBezTo>
                <a:close/>
              </a:path>
            </a:pathLst>
          </a:custGeom>
          <a:gradFill>
            <a:gsLst>
              <a:gs pos="0">
                <a:schemeClr val="accent1">
                  <a:lumMod val="5000"/>
                  <a:lumOff val="95000"/>
                </a:schemeClr>
              </a:gs>
              <a:gs pos="74000">
                <a:srgbClr val="8BABF3"/>
              </a:gs>
            </a:gsLst>
            <a:lin ang="5400000" scaled="1"/>
          </a:gradFill>
          <a:effectLst>
            <a:glow rad="63500">
              <a:schemeClr val="accent5">
                <a:satMod val="175000"/>
                <a:alpha val="18000"/>
              </a:schemeClr>
            </a:glow>
          </a:effectLst>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156081" y="3310061"/>
            <a:ext cx="449747" cy="60417"/>
          </a:xfrm>
          <a:prstGeom prst="rect">
            <a:avLst/>
          </a:prstGeom>
        </p:spPr>
      </p:pic>
      <p:pic>
        <p:nvPicPr>
          <p:cNvPr id="159" name="Picture 15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9705331" y="2933301"/>
            <a:ext cx="449747" cy="60417"/>
          </a:xfrm>
          <a:prstGeom prst="rect">
            <a:avLst/>
          </a:prstGeom>
        </p:spPr>
      </p:pic>
      <p:pic>
        <p:nvPicPr>
          <p:cNvPr id="160" name="Picture 15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0156081" y="2220340"/>
            <a:ext cx="449747" cy="60417"/>
          </a:xfrm>
          <a:prstGeom prst="rect">
            <a:avLst/>
          </a:prstGeom>
        </p:spPr>
      </p:pic>
      <p:pic>
        <p:nvPicPr>
          <p:cNvPr id="165" name="Picture 164">
            <a:extLst>
              <a:ext uri="{FF2B5EF4-FFF2-40B4-BE49-F238E27FC236}">
                <a16:creationId xmlns:a16="http://schemas.microsoft.com/office/drawing/2014/main" id="{28C4C625-C7C5-1D41-8889-F8999E4EC4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75" y="-27176"/>
            <a:ext cx="999868" cy="999868"/>
          </a:xfrm>
          <a:prstGeom prst="rect">
            <a:avLst/>
          </a:prstGeom>
        </p:spPr>
      </p:pic>
      <p:sp>
        <p:nvSpPr>
          <p:cNvPr id="173" name="Rectangle 172">
            <a:extLst>
              <a:ext uri="{FF2B5EF4-FFF2-40B4-BE49-F238E27FC236}">
                <a16:creationId xmlns:a16="http://schemas.microsoft.com/office/drawing/2014/main" id="{AC60DB01-F06D-8E46-B738-F14336D9DC52}"/>
              </a:ext>
            </a:extLst>
          </p:cNvPr>
          <p:cNvSpPr/>
          <p:nvPr/>
        </p:nvSpPr>
        <p:spPr>
          <a:xfrm>
            <a:off x="8786422" y="3474990"/>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3" name="Rectangle 182">
            <a:extLst>
              <a:ext uri="{FF2B5EF4-FFF2-40B4-BE49-F238E27FC236}">
                <a16:creationId xmlns:a16="http://schemas.microsoft.com/office/drawing/2014/main" id="{5A0E33AD-9275-0146-A5AF-FB55CC63B6B4}"/>
              </a:ext>
            </a:extLst>
          </p:cNvPr>
          <p:cNvSpPr/>
          <p:nvPr/>
        </p:nvSpPr>
        <p:spPr>
          <a:xfrm>
            <a:off x="8784964" y="2559779"/>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01" name="Picture 200">
            <a:extLst>
              <a:ext uri="{FF2B5EF4-FFF2-40B4-BE49-F238E27FC236}">
                <a16:creationId xmlns:a16="http://schemas.microsoft.com/office/drawing/2014/main" id="{ACBDB68C-220B-384A-86EE-9FC8F10C6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59395" y="4070492"/>
            <a:ext cx="277093" cy="277093"/>
          </a:xfrm>
          <a:prstGeom prst="rect">
            <a:avLst/>
          </a:prstGeom>
        </p:spPr>
      </p:pic>
      <p:pic>
        <p:nvPicPr>
          <p:cNvPr id="203" name="Picture 202">
            <a:extLst>
              <a:ext uri="{FF2B5EF4-FFF2-40B4-BE49-F238E27FC236}">
                <a16:creationId xmlns:a16="http://schemas.microsoft.com/office/drawing/2014/main" id="{46E7EBAE-229A-8D49-85B2-076D837CA4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48992" y="4624260"/>
            <a:ext cx="277093" cy="277093"/>
          </a:xfrm>
          <a:prstGeom prst="rect">
            <a:avLst/>
          </a:prstGeom>
        </p:spPr>
      </p:pic>
      <p:cxnSp>
        <p:nvCxnSpPr>
          <p:cNvPr id="5" name="Straight Arrow Connector 4">
            <a:extLst>
              <a:ext uri="{FF2B5EF4-FFF2-40B4-BE49-F238E27FC236}">
                <a16:creationId xmlns:a16="http://schemas.microsoft.com/office/drawing/2014/main" id="{DF203AD9-514F-2541-9CDA-A64FF95B7A8A}"/>
              </a:ext>
            </a:extLst>
          </p:cNvPr>
          <p:cNvCxnSpPr/>
          <p:nvPr/>
        </p:nvCxnSpPr>
        <p:spPr>
          <a:xfrm>
            <a:off x="11258017" y="3474920"/>
            <a:ext cx="0" cy="91454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3" name="TextBox 212">
            <a:extLst>
              <a:ext uri="{FF2B5EF4-FFF2-40B4-BE49-F238E27FC236}">
                <a16:creationId xmlns:a16="http://schemas.microsoft.com/office/drawing/2014/main" id="{4214736B-4627-344F-B45A-C01D356CA634}"/>
              </a:ext>
            </a:extLst>
          </p:cNvPr>
          <p:cNvSpPr txBox="1"/>
          <p:nvPr/>
        </p:nvSpPr>
        <p:spPr>
          <a:xfrm rot="16200000">
            <a:off x="10640224" y="3809080"/>
            <a:ext cx="981359" cy="246221"/>
          </a:xfrm>
          <a:prstGeom prst="rect">
            <a:avLst/>
          </a:prstGeom>
          <a:noFill/>
        </p:spPr>
        <p:txBody>
          <a:bodyPr wrap="none" rtlCol="0">
            <a:spAutoFit/>
          </a:bodyPr>
          <a:lstStyle/>
          <a:p>
            <a:r>
              <a:rPr lang="en-US" sz="1000" dirty="0"/>
              <a:t>50 x 50 km grid</a:t>
            </a:r>
          </a:p>
        </p:txBody>
      </p:sp>
      <p:sp>
        <p:nvSpPr>
          <p:cNvPr id="279" name="Rectangle 278">
            <a:extLst>
              <a:ext uri="{FF2B5EF4-FFF2-40B4-BE49-F238E27FC236}">
                <a16:creationId xmlns:a16="http://schemas.microsoft.com/office/drawing/2014/main" id="{46CCD1DF-BEE1-E445-B619-0D3CD94DEF79}"/>
              </a:ext>
            </a:extLst>
          </p:cNvPr>
          <p:cNvSpPr/>
          <p:nvPr/>
        </p:nvSpPr>
        <p:spPr>
          <a:xfrm>
            <a:off x="10615280" y="2563069"/>
            <a:ext cx="914400" cy="914400"/>
          </a:xfrm>
          <a:prstGeom prst="rect">
            <a:avLst/>
          </a:prstGeom>
          <a:solidFill>
            <a:schemeClr val="accent1">
              <a:alpha val="6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81" name="Rectangle 280">
            <a:extLst>
              <a:ext uri="{FF2B5EF4-FFF2-40B4-BE49-F238E27FC236}">
                <a16:creationId xmlns:a16="http://schemas.microsoft.com/office/drawing/2014/main" id="{4D338A71-B2AC-9A48-92F0-043031EE1EF4}"/>
              </a:ext>
            </a:extLst>
          </p:cNvPr>
          <p:cNvSpPr/>
          <p:nvPr/>
        </p:nvSpPr>
        <p:spPr>
          <a:xfrm>
            <a:off x="4112552" y="875738"/>
            <a:ext cx="4044977" cy="523220"/>
          </a:xfrm>
          <a:prstGeom prst="rect">
            <a:avLst/>
          </a:prstGeom>
          <a:noFill/>
        </p:spPr>
        <p:txBody>
          <a:bodyPr wrap="square">
            <a:spAutoFit/>
          </a:bodyPr>
          <a:lstStyle/>
          <a:p>
            <a:pPr algn="ctr"/>
            <a:r>
              <a:rPr lang="en-US" b="1" dirty="0">
                <a:effectLst/>
              </a:rPr>
              <a:t>ARCTIC </a:t>
            </a:r>
            <a:r>
              <a:rPr lang="en-US" b="1" dirty="0"/>
              <a:t>SURVEY</a:t>
            </a:r>
            <a:endParaRPr lang="en-US" b="1" dirty="0">
              <a:effectLst/>
            </a:endParaRPr>
          </a:p>
          <a:p>
            <a:pPr algn="ctr"/>
            <a:r>
              <a:rPr lang="en-US" sz="1000" dirty="0">
                <a:effectLst/>
              </a:rPr>
              <a:t>A Cross-line Office Integrated Survey</a:t>
            </a:r>
          </a:p>
        </p:txBody>
      </p:sp>
      <p:sp>
        <p:nvSpPr>
          <p:cNvPr id="283" name="Rectangle 282">
            <a:extLst>
              <a:ext uri="{FF2B5EF4-FFF2-40B4-BE49-F238E27FC236}">
                <a16:creationId xmlns:a16="http://schemas.microsoft.com/office/drawing/2014/main" id="{3CB9B186-05B1-CD4A-A628-F3FE62ED970E}"/>
              </a:ext>
            </a:extLst>
          </p:cNvPr>
          <p:cNvSpPr/>
          <p:nvPr/>
        </p:nvSpPr>
        <p:spPr>
          <a:xfrm>
            <a:off x="94601" y="873582"/>
            <a:ext cx="4044977" cy="523220"/>
          </a:xfrm>
          <a:prstGeom prst="rect">
            <a:avLst/>
          </a:prstGeom>
          <a:noFill/>
        </p:spPr>
        <p:txBody>
          <a:bodyPr wrap="square">
            <a:spAutoFit/>
          </a:bodyPr>
          <a:lstStyle/>
          <a:p>
            <a:pPr algn="ctr"/>
            <a:r>
              <a:rPr lang="en-US" b="1" cap="all" dirty="0">
                <a:effectLst/>
              </a:rPr>
              <a:t>Saildrone Sensor Suite</a:t>
            </a:r>
          </a:p>
          <a:p>
            <a:pPr algn="ctr"/>
            <a:r>
              <a:rPr lang="en-US" sz="1000" dirty="0">
                <a:effectLst/>
              </a:rPr>
              <a:t>A Public Private Partnership</a:t>
            </a:r>
          </a:p>
        </p:txBody>
      </p:sp>
      <p:sp>
        <p:nvSpPr>
          <p:cNvPr id="16" name="Rectangle 15">
            <a:extLst>
              <a:ext uri="{FF2B5EF4-FFF2-40B4-BE49-F238E27FC236}">
                <a16:creationId xmlns:a16="http://schemas.microsoft.com/office/drawing/2014/main" id="{76668D26-B0BD-944C-9AFC-E8EDEFEB900E}"/>
              </a:ext>
            </a:extLst>
          </p:cNvPr>
          <p:cNvSpPr/>
          <p:nvPr/>
        </p:nvSpPr>
        <p:spPr>
          <a:xfrm>
            <a:off x="1035409" y="393011"/>
            <a:ext cx="3958712" cy="307777"/>
          </a:xfrm>
          <a:prstGeom prst="rect">
            <a:avLst/>
          </a:prstGeom>
        </p:spPr>
        <p:txBody>
          <a:bodyPr wrap="none">
            <a:spAutoFit/>
          </a:bodyPr>
          <a:lstStyle/>
          <a:p>
            <a:r>
              <a:rPr lang="en-US" sz="1400" b="1" spc="300" dirty="0"/>
              <a:t>ANTICIPATED RESEARCH MISSIONS </a:t>
            </a:r>
          </a:p>
        </p:txBody>
      </p:sp>
      <p:sp>
        <p:nvSpPr>
          <p:cNvPr id="291" name="TextBox 290">
            <a:extLst>
              <a:ext uri="{FF2B5EF4-FFF2-40B4-BE49-F238E27FC236}">
                <a16:creationId xmlns:a16="http://schemas.microsoft.com/office/drawing/2014/main" id="{3EADEF3F-5035-7E49-80F2-1DFBEB97202F}"/>
              </a:ext>
            </a:extLst>
          </p:cNvPr>
          <p:cNvSpPr txBox="1"/>
          <p:nvPr/>
        </p:nvSpPr>
        <p:spPr>
          <a:xfrm>
            <a:off x="4106201" y="5234379"/>
            <a:ext cx="4114963" cy="1200329"/>
          </a:xfrm>
          <a:prstGeom prst="rect">
            <a:avLst/>
          </a:prstGeom>
          <a:noFill/>
          <a:ln>
            <a:noFill/>
          </a:ln>
        </p:spPr>
        <p:txBody>
          <a:bodyPr wrap="square" rtlCol="0">
            <a:spAutoFit/>
          </a:bodyPr>
          <a:lstStyle/>
          <a:p>
            <a:pPr marL="285750" indent="-285750">
              <a:buFont typeface="Arial" panose="020B0604020202020204" pitchFamily="34" charset="0"/>
              <a:buChar char="•"/>
            </a:pPr>
            <a:r>
              <a:rPr lang="en-US" sz="1200" dirty="0"/>
              <a:t>April-May: 3-5 Saildrone USVs depart Dutch Harbor, AK. </a:t>
            </a:r>
          </a:p>
          <a:p>
            <a:pPr marL="285750" indent="-285750">
              <a:buFont typeface="Arial" panose="020B0604020202020204" pitchFamily="34" charset="0"/>
              <a:buChar char="•"/>
            </a:pPr>
            <a:r>
              <a:rPr lang="en-US" sz="1200" dirty="0"/>
              <a:t>Upon reaching the ice, USVs begin MIZ-HF pilot study.</a:t>
            </a:r>
          </a:p>
          <a:p>
            <a:pPr marL="285750" indent="-285750">
              <a:buFont typeface="Arial" panose="020B0604020202020204" pitchFamily="34" charset="0"/>
              <a:buChar char="•"/>
            </a:pPr>
            <a:r>
              <a:rPr lang="en-US" sz="1200" dirty="0"/>
              <a:t>USV1 breaks-off to conduct an acoustic fish survey.</a:t>
            </a:r>
          </a:p>
          <a:p>
            <a:pPr marL="285750" indent="-285750">
              <a:buFont typeface="Arial" panose="020B0604020202020204" pitchFamily="34" charset="0"/>
              <a:buChar char="•"/>
            </a:pPr>
            <a:r>
              <a:rPr lang="en-US" sz="1200" dirty="0"/>
              <a:t>Aug: USV2 breaks-off to conduct a CO</a:t>
            </a:r>
            <a:r>
              <a:rPr lang="en-US" sz="1200" baseline="-25000" dirty="0"/>
              <a:t>2</a:t>
            </a:r>
            <a:r>
              <a:rPr lang="en-US" sz="1200" dirty="0"/>
              <a:t> survey the Distributed Biological Observatory (DBO; regions 1, 2 and 6 not shown).</a:t>
            </a:r>
          </a:p>
        </p:txBody>
      </p:sp>
      <p:sp>
        <p:nvSpPr>
          <p:cNvPr id="292" name="TextBox 291">
            <a:extLst>
              <a:ext uri="{FF2B5EF4-FFF2-40B4-BE49-F238E27FC236}">
                <a16:creationId xmlns:a16="http://schemas.microsoft.com/office/drawing/2014/main" id="{BEA9D560-74D2-8149-97A3-6FA127B8F303}"/>
              </a:ext>
            </a:extLst>
          </p:cNvPr>
          <p:cNvSpPr txBox="1"/>
          <p:nvPr/>
        </p:nvSpPr>
        <p:spPr>
          <a:xfrm>
            <a:off x="8331200" y="5182707"/>
            <a:ext cx="3871307" cy="1384995"/>
          </a:xfrm>
          <a:prstGeom prst="rect">
            <a:avLst/>
          </a:prstGeom>
          <a:noFill/>
        </p:spPr>
        <p:txBody>
          <a:bodyPr wrap="square" rtlCol="0">
            <a:spAutoFit/>
          </a:bodyPr>
          <a:lstStyle/>
          <a:p>
            <a:pPr algn="ctr"/>
            <a:r>
              <a:rPr lang="en-US" sz="1200" dirty="0"/>
              <a:t>New Mission Objectives</a:t>
            </a:r>
          </a:p>
          <a:p>
            <a:pPr marL="171450" indent="-171450">
              <a:buFont typeface="Arial" panose="020B0604020202020204" pitchFamily="34" charset="0"/>
              <a:buChar char="•"/>
            </a:pPr>
            <a:r>
              <a:rPr lang="en-US" sz="1200" dirty="0"/>
              <a:t>Continuous measurements in the two 50 x 50 km grid points that are nearest the retreating ice.</a:t>
            </a:r>
          </a:p>
          <a:p>
            <a:pPr marL="171450" indent="-171450">
              <a:buFont typeface="Arial" panose="020B0604020202020204" pitchFamily="34" charset="0"/>
              <a:buChar char="•"/>
            </a:pPr>
            <a:r>
              <a:rPr lang="en-US" sz="1200" dirty="0"/>
              <a:t>Measure gradients normal to the MIZ during ice retreat, ice advance, and when the ice-edge is stable.</a:t>
            </a:r>
          </a:p>
          <a:p>
            <a:pPr marL="171450" indent="-171450">
              <a:buFont typeface="Arial" panose="020B0604020202020204" pitchFamily="34" charset="0"/>
              <a:buChar char="•"/>
            </a:pPr>
            <a:r>
              <a:rPr lang="en-US" sz="1200" dirty="0"/>
              <a:t>Deploy ALAMO floats and other technologies in the MIZ-HF study domain.</a:t>
            </a:r>
          </a:p>
        </p:txBody>
      </p:sp>
      <p:sp>
        <p:nvSpPr>
          <p:cNvPr id="17" name="Rectangle 16">
            <a:extLst>
              <a:ext uri="{FF2B5EF4-FFF2-40B4-BE49-F238E27FC236}">
                <a16:creationId xmlns:a16="http://schemas.microsoft.com/office/drawing/2014/main" id="{8CCF5738-6114-FF41-B2A3-4CA527C0BECA}"/>
              </a:ext>
            </a:extLst>
          </p:cNvPr>
          <p:cNvSpPr/>
          <p:nvPr/>
        </p:nvSpPr>
        <p:spPr>
          <a:xfrm>
            <a:off x="8633897" y="4382354"/>
            <a:ext cx="3286887" cy="800219"/>
          </a:xfrm>
          <a:prstGeom prst="rect">
            <a:avLst/>
          </a:prstGeom>
        </p:spPr>
        <p:txBody>
          <a:bodyPr wrap="square">
            <a:spAutoFit/>
          </a:bodyPr>
          <a:lstStyle/>
          <a:p>
            <a:pPr algn="ctr"/>
            <a:r>
              <a:rPr lang="en-US" sz="1200" b="1" dirty="0"/>
              <a:t>Measure biogeochemical properties and the air-sea flux near the retreating ice edge using multiple SD USVs</a:t>
            </a:r>
          </a:p>
          <a:p>
            <a:pPr algn="ctr"/>
            <a:r>
              <a:rPr lang="en-US" sz="1000" b="1" dirty="0"/>
              <a:t>PI: C. Zhang, OAR/PMEL</a:t>
            </a:r>
          </a:p>
        </p:txBody>
      </p:sp>
      <p:sp>
        <p:nvSpPr>
          <p:cNvPr id="18" name="TextBox 17">
            <a:extLst>
              <a:ext uri="{FF2B5EF4-FFF2-40B4-BE49-F238E27FC236}">
                <a16:creationId xmlns:a16="http://schemas.microsoft.com/office/drawing/2014/main" id="{A186364E-CFF3-B34F-9190-8274F4D36BD9}"/>
              </a:ext>
            </a:extLst>
          </p:cNvPr>
          <p:cNvSpPr txBox="1"/>
          <p:nvPr/>
        </p:nvSpPr>
        <p:spPr>
          <a:xfrm>
            <a:off x="127075" y="6571303"/>
            <a:ext cx="11956678" cy="261610"/>
          </a:xfrm>
          <a:prstGeom prst="rect">
            <a:avLst/>
          </a:prstGeom>
          <a:noFill/>
        </p:spPr>
        <p:txBody>
          <a:bodyPr wrap="square" rtlCol="0">
            <a:spAutoFit/>
          </a:bodyPr>
          <a:lstStyle/>
          <a:p>
            <a:r>
              <a:rPr lang="en-US" sz="1100" dirty="0"/>
              <a:t>December 3, 2018                             FUNDING FOR THE FY19 NOAA ARCTIC SAILDRONE MISSIONS IS PROVIDED BY NOAA PROGRAMS at OMAO, OAR, &amp; </a:t>
            </a:r>
            <a:r>
              <a:rPr lang="en-US" sz="1100"/>
              <a:t>FISHERIES              Contact</a:t>
            </a:r>
            <a:r>
              <a:rPr lang="en-US" sz="1100" dirty="0"/>
              <a:t>: </a:t>
            </a:r>
            <a:r>
              <a:rPr lang="en-US" sz="1100"/>
              <a:t>Calvin Mordy, </a:t>
            </a:r>
            <a:r>
              <a:rPr lang="en-US" sz="1100" dirty="0"/>
              <a:t>mordy@uw.edu</a:t>
            </a:r>
          </a:p>
        </p:txBody>
      </p:sp>
      <p:grpSp>
        <p:nvGrpSpPr>
          <p:cNvPr id="7" name="Group 6"/>
          <p:cNvGrpSpPr/>
          <p:nvPr/>
        </p:nvGrpSpPr>
        <p:grpSpPr>
          <a:xfrm>
            <a:off x="472942" y="1463795"/>
            <a:ext cx="3278966" cy="4994742"/>
            <a:chOff x="472942" y="1463795"/>
            <a:chExt cx="3278966" cy="4994742"/>
          </a:xfrm>
        </p:grpSpPr>
        <p:grpSp>
          <p:nvGrpSpPr>
            <p:cNvPr id="6" name="Group 5"/>
            <p:cNvGrpSpPr/>
            <p:nvPr/>
          </p:nvGrpSpPr>
          <p:grpSpPr>
            <a:xfrm>
              <a:off x="472942" y="1463795"/>
              <a:ext cx="3278966" cy="4994742"/>
              <a:chOff x="472942" y="1463795"/>
              <a:chExt cx="3278966" cy="4994742"/>
            </a:xfrm>
          </p:grpSpPr>
          <p:grpSp>
            <p:nvGrpSpPr>
              <p:cNvPr id="94" name="Group 93"/>
              <p:cNvGrpSpPr>
                <a:grpSpLocks noChangeAspect="1"/>
              </p:cNvGrpSpPr>
              <p:nvPr/>
            </p:nvGrpSpPr>
            <p:grpSpPr>
              <a:xfrm>
                <a:off x="472942" y="1463795"/>
                <a:ext cx="3278966" cy="4994742"/>
                <a:chOff x="0" y="0"/>
                <a:chExt cx="5948045" cy="8129270"/>
              </a:xfrm>
            </p:grpSpPr>
            <p:grpSp>
              <p:nvGrpSpPr>
                <p:cNvPr id="95" name="Group 94"/>
                <p:cNvGrpSpPr/>
                <p:nvPr/>
              </p:nvGrpSpPr>
              <p:grpSpPr>
                <a:xfrm>
                  <a:off x="0" y="0"/>
                  <a:ext cx="5948045" cy="1927097"/>
                  <a:chOff x="0" y="0"/>
                  <a:chExt cx="5948543" cy="1927242"/>
                </a:xfrm>
              </p:grpSpPr>
              <p:pic>
                <p:nvPicPr>
                  <p:cNvPr id="97" name="Picture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943600" cy="1722755"/>
                  </a:xfrm>
                  <a:prstGeom prst="rect">
                    <a:avLst/>
                  </a:prstGeom>
                </p:spPr>
              </p:pic>
              <p:sp>
                <p:nvSpPr>
                  <p:cNvPr id="98" name="Text Box 18"/>
                  <p:cNvSpPr txBox="1"/>
                  <p:nvPr/>
                </p:nvSpPr>
                <p:spPr>
                  <a:xfrm>
                    <a:off x="4943" y="1759602"/>
                    <a:ext cx="5943600" cy="167640"/>
                  </a:xfrm>
                  <a:prstGeom prst="rect">
                    <a:avLst/>
                  </a:prstGeom>
                  <a:solidFill>
                    <a:prstClr val="white"/>
                  </a:solidFill>
                  <a:ln>
                    <a:noFill/>
                  </a:ln>
                  <a:effectLst/>
                  <a:extLst>
                    <a:ext uri="{C572A759-6A51-4108-AA02-DFA0A04FC94B}">
                      <ma14:wrappingTextBoxFlag xmlns:lc="http://schemas.openxmlformats.org/drawingml/2006/lockedCanvas" xmlns:arto="http://schemas.microsoft.com/office/word/2006/arto"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cx1="http://schemas.microsoft.com/office/drawing/2015/9/8/chartex" xmlns:cx="http://schemas.microsoft.com/office/drawing/2014/chartex" xmlns:wpc="http://schemas.microsoft.com/office/word/2010/wordprocessingCanvas"/>
                    </a:ext>
                  </a:extLst>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b="0" i="1">
                        <a:solidFill>
                          <a:srgbClr val="4472C4"/>
                        </a:solidFill>
                        <a:effectLst/>
                        <a:latin typeface="Times New Roman" panose="02020603050405020304" pitchFamily="18" charset="0"/>
                        <a:ea typeface="Calibri" panose="020F0502020204030204" pitchFamily="34" charset="0"/>
                      </a:rPr>
                      <a:t> </a:t>
                    </a:r>
                    <a:endParaRPr lang="en-US" sz="900" b="1">
                      <a:solidFill>
                        <a:srgbClr val="4472C4"/>
                      </a:solidFill>
                      <a:effectLst/>
                      <a:latin typeface="Times New Roman" panose="02020603050405020304" pitchFamily="18" charset="0"/>
                      <a:ea typeface="Calibri" panose="020F0502020204030204" pitchFamily="34" charset="0"/>
                    </a:endParaRPr>
                  </a:p>
                </p:txBody>
              </p:sp>
            </p:grpSp>
            <p:pic>
              <p:nvPicPr>
                <p:cNvPr id="96" name="Picture 95" descr="C:\Users\mordy\Data\Advanced Technology\Saildrone\Saildrone Manuscript\Sensor Suite 2_17.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704975"/>
                  <a:ext cx="5937885" cy="6424295"/>
                </a:xfrm>
                <a:prstGeom prst="rect">
                  <a:avLst/>
                </a:prstGeom>
                <a:noFill/>
                <a:ln>
                  <a:noFill/>
                </a:ln>
              </p:spPr>
            </p:pic>
          </p:grpSp>
          <p:sp>
            <p:nvSpPr>
              <p:cNvPr id="3" name="Rectangle 2"/>
              <p:cNvSpPr/>
              <p:nvPr/>
            </p:nvSpPr>
            <p:spPr>
              <a:xfrm>
                <a:off x="1993900" y="2529345"/>
                <a:ext cx="1752407" cy="328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9" name="Picture 198">
              <a:extLst>
                <a:ext uri="{FF2B5EF4-FFF2-40B4-BE49-F238E27FC236}">
                  <a16:creationId xmlns:a16="http://schemas.microsoft.com/office/drawing/2014/main" id="{1AA75EAE-6E3B-1041-8973-E681C29DFB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3792" y="2578019"/>
              <a:ext cx="277093" cy="277093"/>
            </a:xfrm>
            <a:prstGeom prst="rect">
              <a:avLst/>
            </a:prstGeom>
          </p:spPr>
        </p:pic>
      </p:grpSp>
      <p:pic>
        <p:nvPicPr>
          <p:cNvPr id="102" name="Picture 10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260370" y="2897879"/>
            <a:ext cx="483200" cy="483200"/>
          </a:xfrm>
          <a:prstGeom prst="rect">
            <a:avLst/>
          </a:prstGeom>
        </p:spPr>
      </p:pic>
      <p:pic>
        <p:nvPicPr>
          <p:cNvPr id="103" name="Picture 10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72539" y="3797413"/>
            <a:ext cx="458862" cy="315884"/>
          </a:xfrm>
          <a:prstGeom prst="rect">
            <a:avLst/>
          </a:prstGeom>
          <a:solidFill>
            <a:schemeClr val="bg1"/>
          </a:solidFill>
        </p:spPr>
      </p:pic>
      <p:pic>
        <p:nvPicPr>
          <p:cNvPr id="104" name="Picture 10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86868" y="2568603"/>
            <a:ext cx="430205" cy="249394"/>
          </a:xfrm>
          <a:prstGeom prst="rect">
            <a:avLst/>
          </a:prstGeom>
          <a:noFill/>
        </p:spPr>
      </p:pic>
      <p:pic>
        <p:nvPicPr>
          <p:cNvPr id="105" name="Picture 104" descr="ITAE2.png"/>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3278133" y="3496674"/>
            <a:ext cx="447675" cy="199073"/>
          </a:xfrm>
          <a:prstGeom prst="rect">
            <a:avLst/>
          </a:prstGeom>
        </p:spPr>
      </p:pic>
      <p:sp>
        <p:nvSpPr>
          <p:cNvPr id="133" name="TextBox 132">
            <a:extLst>
              <a:ext uri="{FF2B5EF4-FFF2-40B4-BE49-F238E27FC236}">
                <a16:creationId xmlns:a16="http://schemas.microsoft.com/office/drawing/2014/main" id="{8CAFC74B-C576-2D46-B7EB-E5B1EBA9D020}"/>
              </a:ext>
            </a:extLst>
          </p:cNvPr>
          <p:cNvSpPr txBox="1"/>
          <p:nvPr/>
        </p:nvSpPr>
        <p:spPr>
          <a:xfrm>
            <a:off x="6382603" y="1601532"/>
            <a:ext cx="1331285" cy="400110"/>
          </a:xfrm>
          <a:prstGeom prst="rect">
            <a:avLst/>
          </a:prstGeom>
          <a:noFill/>
        </p:spPr>
        <p:txBody>
          <a:bodyPr wrap="square" rtlCol="0">
            <a:spAutoFit/>
          </a:bodyPr>
          <a:lstStyle/>
          <a:p>
            <a:pPr algn="ctr"/>
            <a:r>
              <a:rPr lang="en-US" sz="1000" b="1" dirty="0">
                <a:solidFill>
                  <a:srgbClr val="5B7C9B"/>
                </a:solidFill>
              </a:rPr>
              <a:t>USV2</a:t>
            </a:r>
          </a:p>
          <a:p>
            <a:pPr algn="ctr"/>
            <a:r>
              <a:rPr lang="en-US" sz="1000" b="1" dirty="0">
                <a:solidFill>
                  <a:srgbClr val="5B7C9B"/>
                </a:solidFill>
              </a:rPr>
              <a:t>DBO Survey</a:t>
            </a:r>
          </a:p>
        </p:txBody>
      </p:sp>
    </p:spTree>
    <p:extLst>
      <p:ext uri="{BB962C8B-B14F-4D97-AF65-F5344CB8AC3E}">
        <p14:creationId xmlns:p14="http://schemas.microsoft.com/office/powerpoint/2010/main" val="4264544953"/>
      </p:ext>
    </p:extLst>
  </p:cSld>
  <p:clrMapOvr>
    <a:masterClrMapping/>
  </p:clrMapOvr>
  <mc:AlternateContent xmlns:mc="http://schemas.openxmlformats.org/markup-compatibility/2006" xmlns:p14="http://schemas.microsoft.com/office/powerpoint/2010/main">
    <mc:Choice Requires="p14">
      <p:transition spd="slow" p14:dur="2000" advTm="1984"/>
    </mc:Choice>
    <mc:Fallback xmlns="">
      <p:transition spd="slow" advTm="19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path" presetSubtype="0" repeatCount="10000" fill="hold" nodeType="clickEffect">
                                  <p:stCondLst>
                                    <p:cond delay="0"/>
                                  </p:stCondLst>
                                  <p:childTnLst>
                                    <p:animMotion origin="layout" path="M -0.01914 -0.21713 C -0.01015 -0.21551 -0.00911 -0.21736 0.00196 -0.21597 L 0.00209 0.03634 C -0.01367 0.02986 -0.02044 0.03472 -0.03528 0.03519 C -0.04023 0.00556 -0.03854 -0.18241 -0.03776 -0.21505 C -0.02825 -0.21343 -0.02669 -0.21574 -0.01914 -0.21713 Z " pathEditMode="relative" rAng="4080000" ptsTypes="AAAAAA">
                                      <p:cBhvr>
                                        <p:cTn id="6" dur="5000" spd="-100000" fill="hold"/>
                                        <p:tgtEl>
                                          <p:spTgt spid="2"/>
                                        </p:tgtEl>
                                        <p:attrNameLst>
                                          <p:attrName>ppt_x</p:attrName>
                                          <p:attrName>ppt_y</p:attrName>
                                        </p:attrNameLst>
                                      </p:cBhvr>
                                      <p:rCtr x="247" y="12685"/>
                                    </p:animMotion>
                                  </p:childTnLst>
                                </p:cTn>
                              </p:par>
                              <p:par>
                                <p:cTn id="7" presetID="31" presetClass="path" presetSubtype="0" repeatCount="10000" fill="hold" nodeType="withEffect">
                                  <p:stCondLst>
                                    <p:cond delay="0"/>
                                  </p:stCondLst>
                                  <p:childTnLst>
                                    <p:animMotion origin="layout" path="M -8.33333E-7 -0.00023 C 0.00156 -0.00278 -8.33333E-7 -0.1169 0.00104 -0.1456 C 0.01341 -0.1456 0.02474 -0.1456 0.03607 -0.14259 C 0.03737 -0.09491 0.0375 0.06204 0.03841 0.10255 L 0.00013 0.10648 C 0.00013 0.0794 0.00156 0.04282 -8.33333E-7 -0.00023 Z " pathEditMode="relative" rAng="0" ptsTypes="AAAAAA">
                                      <p:cBhvr>
                                        <p:cTn id="8" dur="5000" spd="-100000" fill="hold"/>
                                        <p:tgtEl>
                                          <p:spTgt spid="159"/>
                                        </p:tgtEl>
                                        <p:attrNameLst>
                                          <p:attrName>ppt_x</p:attrName>
                                          <p:attrName>ppt_y</p:attrName>
                                        </p:attrNameLst>
                                      </p:cBhvr>
                                      <p:rCtr x="1914" y="-1944"/>
                                    </p:animMotion>
                                  </p:childTnLst>
                                </p:cTn>
                              </p:par>
                              <p:par>
                                <p:cTn id="9" presetID="31" presetClass="path" presetSubtype="0" repeatCount="10000" fill="hold" nodeType="withEffect">
                                  <p:stCondLst>
                                    <p:cond delay="0"/>
                                  </p:stCondLst>
                                  <p:childTnLst>
                                    <p:animMotion origin="layout" path="M -0.00078 0.21273 C 0.00299 0.19213 -0.0013 -0.01273 -0.00039 -0.03796 C -0.01719 -0.03935 -0.025 -0.03542 -0.03685 -0.03472 C -0.03776 -0.00903 -0.03841 0.19352 -0.03737 0.2162 C -0.02292 0.21458 -0.01458 0.21852 -0.00078 0.21273 Z " pathEditMode="relative" rAng="6360000" ptsTypes="AAAAA">
                                      <p:cBhvr>
                                        <p:cTn id="10" dur="5000" fill="hold"/>
                                        <p:tgtEl>
                                          <p:spTgt spid="160"/>
                                        </p:tgtEl>
                                        <p:attrNameLst>
                                          <p:attrName>ppt_x</p:attrName>
                                          <p:attrName>ppt_y</p:attrName>
                                        </p:attrNameLst>
                                      </p:cBhvr>
                                      <p:rCtr x="-1797" y="-1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ubtitle 2">
            <a:extLst>
              <a:ext uri="{FF2B5EF4-FFF2-40B4-BE49-F238E27FC236}">
                <a16:creationId xmlns:a16="http://schemas.microsoft.com/office/drawing/2014/main" id="{16106FD7-C00D-5045-B9C2-A3304EA993A1}"/>
              </a:ext>
            </a:extLst>
          </p:cNvPr>
          <p:cNvSpPr>
            <a:spLocks noGrp="1" noChangeArrowheads="1"/>
          </p:cNvSpPr>
          <p:nvPr>
            <p:ph type="subTitle" idx="1"/>
          </p:nvPr>
        </p:nvSpPr>
        <p:spPr>
          <a:xfrm>
            <a:off x="517525" y="1641475"/>
            <a:ext cx="7038975" cy="4362450"/>
          </a:xfrm>
          <a:ln w="12700"/>
        </p:spPr>
        <p:txBody>
          <a:bodyPr anchor="ctr"/>
          <a:lstStyle/>
          <a:p>
            <a:pPr marL="457200" lvl="2" indent="-320040" algn="l" eaLnBrk="1" hangingPunct="1">
              <a:spcBef>
                <a:spcPts val="600"/>
              </a:spcBef>
              <a:spcAft>
                <a:spcPts val="600"/>
              </a:spcAft>
              <a:buFont typeface="Arial" panose="020B0604020202020204" pitchFamily="34" charset="0"/>
              <a:buChar char="•"/>
              <a:defRPr/>
            </a:pPr>
            <a:r>
              <a:rPr lang="en-US" altLang="en-US" sz="2000" b="1" dirty="0">
                <a:solidFill>
                  <a:schemeClr val="tx2">
                    <a:lumMod val="50000"/>
                  </a:schemeClr>
                </a:solidFill>
              </a:rPr>
              <a:t>The effort </a:t>
            </a:r>
            <a:r>
              <a:rPr lang="en-US" altLang="en-US" sz="2000" dirty="0">
                <a:solidFill>
                  <a:schemeClr val="tx2">
                    <a:lumMod val="50000"/>
                  </a:schemeClr>
                </a:solidFill>
              </a:rPr>
              <a:t>is on improving usability of the dataset by providing evaluation and validation results, and spatial and temporal characterizations (e.g., Meier et al. 2014, </a:t>
            </a:r>
            <a:r>
              <a:rPr lang="en-US" altLang="en-US" sz="2000" i="1" dirty="0">
                <a:solidFill>
                  <a:schemeClr val="tx2">
                    <a:lumMod val="50000"/>
                  </a:schemeClr>
                </a:solidFill>
              </a:rPr>
              <a:t>Polar Research</a:t>
            </a:r>
            <a:r>
              <a:rPr lang="en-US" altLang="en-US" sz="2000" dirty="0">
                <a:solidFill>
                  <a:schemeClr val="tx2">
                    <a:lumMod val="50000"/>
                  </a:schemeClr>
                </a:solidFill>
              </a:rPr>
              <a:t>; Peng and Meier 2017, </a:t>
            </a:r>
            <a:r>
              <a:rPr lang="en-US" altLang="en-US" sz="2000" i="1" dirty="0">
                <a:solidFill>
                  <a:schemeClr val="tx2">
                    <a:lumMod val="50000"/>
                  </a:schemeClr>
                </a:solidFill>
              </a:rPr>
              <a:t>Annals of Glaciology</a:t>
            </a:r>
            <a:r>
              <a:rPr lang="en-US" altLang="en-US" sz="2000" dirty="0">
                <a:solidFill>
                  <a:schemeClr val="tx2">
                    <a:lumMod val="50000"/>
                  </a:schemeClr>
                </a:solidFill>
              </a:rPr>
              <a:t>).</a:t>
            </a:r>
          </a:p>
          <a:p>
            <a:pPr marL="457200" lvl="2" indent="-320040" algn="l" eaLnBrk="1" hangingPunct="1">
              <a:spcBef>
                <a:spcPts val="0"/>
              </a:spcBef>
              <a:spcAft>
                <a:spcPts val="600"/>
              </a:spcAft>
              <a:buFont typeface="Arial" panose="020B0604020202020204" pitchFamily="34" charset="0"/>
              <a:buChar char="•"/>
              <a:defRPr/>
            </a:pPr>
            <a:r>
              <a:rPr lang="en-US" altLang="en-US" sz="2000" b="1" dirty="0">
                <a:solidFill>
                  <a:schemeClr val="accent1">
                    <a:lumMod val="50000"/>
                  </a:schemeClr>
                </a:solidFill>
              </a:rPr>
              <a:t>Key highlight: </a:t>
            </a:r>
            <a:r>
              <a:rPr lang="en-US" altLang="en-US" sz="2000" dirty="0">
                <a:solidFill>
                  <a:schemeClr val="accent1">
                    <a:lumMod val="50000"/>
                  </a:schemeClr>
                </a:solidFill>
              </a:rPr>
              <a:t>NOAA NCEI (National Centers for Environmental Information) has included 16 sub-Arctic regions in its monthly sea ice monitoring services.</a:t>
            </a:r>
          </a:p>
          <a:p>
            <a:pPr marL="457200" lvl="2" indent="-320040" algn="l" eaLnBrk="1" hangingPunct="1">
              <a:spcBef>
                <a:spcPts val="0"/>
              </a:spcBef>
              <a:spcAft>
                <a:spcPts val="600"/>
              </a:spcAft>
              <a:buFont typeface="Arial" panose="020B0604020202020204" pitchFamily="34" charset="0"/>
              <a:buChar char="•"/>
              <a:defRPr/>
            </a:pPr>
            <a:r>
              <a:rPr lang="en-US" altLang="en-US" sz="2000" b="1" dirty="0">
                <a:solidFill>
                  <a:schemeClr val="tx2">
                    <a:lumMod val="50000"/>
                  </a:schemeClr>
                </a:solidFill>
              </a:rPr>
              <a:t>Seeking collaboration</a:t>
            </a:r>
            <a:r>
              <a:rPr lang="en-US" altLang="en-US" sz="2000">
                <a:solidFill>
                  <a:schemeClr val="tx2">
                    <a:lumMod val="50000"/>
                  </a:schemeClr>
                </a:solidFill>
              </a:rPr>
              <a:t>: Times </a:t>
            </a:r>
            <a:r>
              <a:rPr lang="en-US" altLang="en-US" sz="2000" dirty="0">
                <a:solidFill>
                  <a:schemeClr val="tx2">
                    <a:lumMod val="50000"/>
                  </a:schemeClr>
                </a:solidFill>
              </a:rPr>
              <a:t>series of monthly sea ice extent computed from climate model simulations and projections (e.g., Stroeve et al. 2012, </a:t>
            </a:r>
            <a:r>
              <a:rPr lang="en-US" altLang="en-US" sz="2000" i="1" dirty="0">
                <a:solidFill>
                  <a:schemeClr val="tx2">
                    <a:lumMod val="50000"/>
                  </a:schemeClr>
                </a:solidFill>
              </a:rPr>
              <a:t>Geophys. Res. Lett</a:t>
            </a:r>
            <a:r>
              <a:rPr lang="en-US" altLang="en-US" sz="2000" dirty="0">
                <a:solidFill>
                  <a:schemeClr val="tx2">
                    <a:lumMod val="50000"/>
                  </a:schemeClr>
                </a:solidFill>
              </a:rPr>
              <a:t>.) for statisticians to utilize machine learning techniques, building on Peng et al. 2018, </a:t>
            </a:r>
            <a:r>
              <a:rPr lang="en-US" altLang="en-US" sz="2000" i="1" dirty="0">
                <a:solidFill>
                  <a:schemeClr val="tx2">
                    <a:lumMod val="50000"/>
                  </a:schemeClr>
                </a:solidFill>
              </a:rPr>
              <a:t>Remote Sensing</a:t>
            </a:r>
            <a:r>
              <a:rPr lang="en-US" altLang="en-US" sz="2000" dirty="0">
                <a:solidFill>
                  <a:schemeClr val="tx2">
                    <a:lumMod val="50000"/>
                  </a:schemeClr>
                </a:solidFill>
              </a:rPr>
              <a:t>.</a:t>
            </a:r>
          </a:p>
          <a:p>
            <a:pPr marL="457200" lvl="2" indent="-320040" algn="l" eaLnBrk="1" hangingPunct="1">
              <a:spcBef>
                <a:spcPts val="0"/>
              </a:spcBef>
              <a:spcAft>
                <a:spcPts val="600"/>
              </a:spcAft>
              <a:buFont typeface="Arial" panose="020B0604020202020204" pitchFamily="34" charset="0"/>
              <a:buChar char="•"/>
              <a:defRPr/>
            </a:pPr>
            <a:r>
              <a:rPr lang="en-US" altLang="en-US" sz="2000" b="1" dirty="0">
                <a:solidFill>
                  <a:schemeClr val="accent1">
                    <a:lumMod val="50000"/>
                  </a:schemeClr>
                </a:solidFill>
              </a:rPr>
              <a:t>Contact info: </a:t>
            </a:r>
            <a:r>
              <a:rPr lang="en-US" altLang="en-US" sz="2000" dirty="0">
                <a:solidFill>
                  <a:schemeClr val="accent1">
                    <a:lumMod val="50000"/>
                  </a:schemeClr>
                </a:solidFill>
              </a:rPr>
              <a:t>Ge Peng; NC State University/NCEI; </a:t>
            </a:r>
            <a:r>
              <a:rPr lang="en-US" altLang="en-US" sz="2000" dirty="0">
                <a:solidFill>
                  <a:schemeClr val="accent1">
                    <a:lumMod val="50000"/>
                  </a:schemeClr>
                </a:solidFill>
                <a:hlinkClick r:id="rId3"/>
              </a:rPr>
              <a:t>Ge.Peng@noaa.gov</a:t>
            </a:r>
            <a:r>
              <a:rPr lang="en-US" altLang="en-US" sz="2000" dirty="0">
                <a:solidFill>
                  <a:schemeClr val="accent1">
                    <a:lumMod val="50000"/>
                  </a:schemeClr>
                </a:solidFill>
              </a:rPr>
              <a:t>; +1 (828) 257–3009 (o)</a:t>
            </a:r>
          </a:p>
        </p:txBody>
      </p:sp>
      <p:sp>
        <p:nvSpPr>
          <p:cNvPr id="14338" name="TextBox 3">
            <a:extLst>
              <a:ext uri="{FF2B5EF4-FFF2-40B4-BE49-F238E27FC236}">
                <a16:creationId xmlns:a16="http://schemas.microsoft.com/office/drawing/2014/main" id="{6733FB9E-BBA0-A14B-B64F-1745E0F2917D}"/>
              </a:ext>
            </a:extLst>
          </p:cNvPr>
          <p:cNvSpPr txBox="1">
            <a:spLocks noChangeArrowheads="1"/>
          </p:cNvSpPr>
          <p:nvPr/>
        </p:nvSpPr>
        <p:spPr bwMode="auto">
          <a:xfrm>
            <a:off x="1093788" y="157163"/>
            <a:ext cx="10004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sp>
        <p:nvSpPr>
          <p:cNvPr id="14339" name="TextBox 9">
            <a:extLst>
              <a:ext uri="{FF2B5EF4-FFF2-40B4-BE49-F238E27FC236}">
                <a16:creationId xmlns:a16="http://schemas.microsoft.com/office/drawing/2014/main" id="{FADC53A0-DA3B-9F4B-A6EC-987173466975}"/>
              </a:ext>
            </a:extLst>
          </p:cNvPr>
          <p:cNvSpPr txBox="1">
            <a:spLocks noChangeArrowheads="1"/>
          </p:cNvSpPr>
          <p:nvPr/>
        </p:nvSpPr>
        <p:spPr bwMode="auto">
          <a:xfrm>
            <a:off x="0" y="1109663"/>
            <a:ext cx="121920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b="1">
                <a:latin typeface="Verdana" panose="020B0604030504040204" pitchFamily="34" charset="0"/>
                <a:ea typeface="Verdana" panose="020B0604030504040204" pitchFamily="34" charset="0"/>
                <a:cs typeface="Verdana" panose="020B0604030504040204" pitchFamily="34" charset="0"/>
              </a:rPr>
              <a:t>Scientific Stewardship of NOAA/NSIDC Sea Ice Concentration CDR</a:t>
            </a:r>
          </a:p>
        </p:txBody>
      </p:sp>
      <p:pic>
        <p:nvPicPr>
          <p:cNvPr id="14340" name="Picture 15">
            <a:extLst>
              <a:ext uri="{FF2B5EF4-FFF2-40B4-BE49-F238E27FC236}">
                <a16:creationId xmlns:a16="http://schemas.microsoft.com/office/drawing/2014/main" id="{97600E23-851C-DD46-9135-0954C40AB0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AAB687F-15F6-994B-85EC-E0457AFDB31F}"/>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4342" name="Picture 3">
            <a:extLst>
              <a:ext uri="{FF2B5EF4-FFF2-40B4-BE49-F238E27FC236}">
                <a16:creationId xmlns:a16="http://schemas.microsoft.com/office/drawing/2014/main" id="{A99970AD-460F-E74E-BF01-37FB9784F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222" t="2293" r="2383" b="9145"/>
          <a:stretch>
            <a:fillRect/>
          </a:stretch>
        </p:blipFill>
        <p:spPr bwMode="auto">
          <a:xfrm>
            <a:off x="7642225" y="1870075"/>
            <a:ext cx="4529138" cy="324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3" name="TextBox 4">
            <a:extLst>
              <a:ext uri="{FF2B5EF4-FFF2-40B4-BE49-F238E27FC236}">
                <a16:creationId xmlns:a16="http://schemas.microsoft.com/office/drawing/2014/main" id="{689FD8B6-8C94-F047-B0DB-28AFADC8F946}"/>
              </a:ext>
            </a:extLst>
          </p:cNvPr>
          <p:cNvSpPr txBox="1">
            <a:spLocks noChangeArrowheads="1"/>
          </p:cNvSpPr>
          <p:nvPr/>
        </p:nvSpPr>
        <p:spPr bwMode="auto">
          <a:xfrm>
            <a:off x="8710613" y="5159375"/>
            <a:ext cx="26685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1400"/>
              <a:t>(Peng et al. 2016, D-Lib Magazine)</a:t>
            </a:r>
          </a:p>
        </p:txBody>
      </p:sp>
      <p:sp>
        <p:nvSpPr>
          <p:cNvPr id="14344" name="TextBox 5">
            <a:extLst>
              <a:ext uri="{FF2B5EF4-FFF2-40B4-BE49-F238E27FC236}">
                <a16:creationId xmlns:a16="http://schemas.microsoft.com/office/drawing/2014/main" id="{155862D2-932B-A945-9DD2-5096D11A337F}"/>
              </a:ext>
            </a:extLst>
          </p:cNvPr>
          <p:cNvSpPr txBox="1">
            <a:spLocks noChangeArrowheads="1"/>
          </p:cNvSpPr>
          <p:nvPr/>
        </p:nvSpPr>
        <p:spPr bwMode="auto">
          <a:xfrm>
            <a:off x="8005763" y="68580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n-US" altLang="en-US" sz="1800"/>
          </a:p>
        </p:txBody>
      </p:sp>
    </p:spTree>
    <p:extLst>
      <p:ext uri="{BB962C8B-B14F-4D97-AF65-F5344CB8AC3E}">
        <p14:creationId xmlns:p14="http://schemas.microsoft.com/office/powerpoint/2010/main" val="1061289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9">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04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ubtitle 2"/>
          <p:cNvSpPr>
            <a:spLocks noGrp="1" noChangeArrowheads="1"/>
          </p:cNvSpPr>
          <p:nvPr>
            <p:ph type="subTitle" idx="1"/>
          </p:nvPr>
        </p:nvSpPr>
        <p:spPr>
          <a:xfrm>
            <a:off x="1" y="1800583"/>
            <a:ext cx="7467600" cy="4656813"/>
          </a:xfrm>
        </p:spPr>
        <p:txBody>
          <a:bodyPr/>
          <a:lstStyle/>
          <a:p>
            <a:pPr marL="800100" lvl="1" indent="-342900" algn="l">
              <a:buFont typeface="Arial" charset="0"/>
              <a:buChar char="•"/>
            </a:pPr>
            <a:r>
              <a:rPr lang="en-US" sz="2600" dirty="0">
                <a:latin typeface="Calibri" charset="0"/>
              </a:rPr>
              <a:t>The evolution of the annual Arctic sea ice seasonal cycle is summarized for stakeholders</a:t>
            </a:r>
          </a:p>
          <a:p>
            <a:pPr marL="1257300" lvl="2" indent="-342900" algn="l">
              <a:buFont typeface="Arial" charset="0"/>
              <a:buChar char="•"/>
            </a:pPr>
            <a:r>
              <a:rPr lang="en-US" sz="2400" dirty="0">
                <a:latin typeface="Calibri" charset="0"/>
              </a:rPr>
              <a:t>Dates of sea ice opening, retreat, advance, and closing from sea ice concentrations </a:t>
            </a:r>
          </a:p>
          <a:p>
            <a:pPr marL="1257300" lvl="2" indent="-342900" algn="l">
              <a:buFont typeface="Arial" charset="0"/>
              <a:buChar char="•"/>
            </a:pPr>
            <a:r>
              <a:rPr lang="en-US" sz="2400" dirty="0">
                <a:latin typeface="Calibri" charset="0"/>
              </a:rPr>
              <a:t>Melt and freeze onset dates from brightness temperatures</a:t>
            </a:r>
          </a:p>
          <a:p>
            <a:pPr marL="1257300" lvl="2" indent="-342900" algn="l">
              <a:buFont typeface="Arial" charset="0"/>
              <a:buChar char="•"/>
            </a:pPr>
            <a:r>
              <a:rPr lang="en-US" sz="2400" dirty="0">
                <a:latin typeface="Calibri" charset="0"/>
              </a:rPr>
              <a:t>1979 - 2016</a:t>
            </a:r>
          </a:p>
          <a:p>
            <a:pPr marL="800100" lvl="1" indent="-342900" algn="l">
              <a:buFont typeface="Arial" charset="0"/>
              <a:buChar char="•"/>
            </a:pPr>
            <a:r>
              <a:rPr lang="en-US" sz="2800" dirty="0">
                <a:latin typeface="Calibri" charset="0"/>
              </a:rPr>
              <a:t>Dataset coming soon to NSIDC</a:t>
            </a:r>
          </a:p>
          <a:p>
            <a:pPr lvl="3" indent="-228600" algn="l"/>
            <a:r>
              <a:rPr lang="en-US" sz="2400" dirty="0">
                <a:latin typeface="Calibri" charset="0"/>
              </a:rPr>
              <a:t>Steele et al. (2018); </a:t>
            </a:r>
            <a:r>
              <a:rPr lang="en-US" sz="2400" dirty="0" err="1">
                <a:latin typeface="Calibri" charset="0"/>
              </a:rPr>
              <a:t>doi</a:t>
            </a:r>
            <a:r>
              <a:rPr lang="en-US" sz="2400" dirty="0">
                <a:latin typeface="Calibri" charset="0"/>
              </a:rPr>
              <a:t>: 10.5067/KINANQKEZI4T</a:t>
            </a:r>
          </a:p>
          <a:p>
            <a:pPr marL="800100" lvl="1" indent="-342900" algn="l">
              <a:buFont typeface="Arial" charset="0"/>
              <a:buChar char="•"/>
            </a:pPr>
            <a:r>
              <a:rPr lang="en-US" sz="2600" dirty="0">
                <a:latin typeface="Calibri" charset="0"/>
              </a:rPr>
              <a:t>Find out more at posters on Friday AM</a:t>
            </a:r>
            <a:endParaRPr lang="en-US" sz="2400" dirty="0">
              <a:latin typeface="Calibri" charset="0"/>
            </a:endParaRPr>
          </a:p>
          <a:p>
            <a:pPr marL="1257300" lvl="2" indent="-342900" algn="l">
              <a:buFont typeface="Arial" charset="0"/>
              <a:buChar char="•"/>
            </a:pPr>
            <a:r>
              <a:rPr lang="en-US" sz="2400" dirty="0">
                <a:latin typeface="Calibri" charset="0"/>
              </a:rPr>
              <a:t>C51D-1101: Pan-Arctic Analysis (</a:t>
            </a:r>
            <a:r>
              <a:rPr lang="en-US" sz="2400" dirty="0" err="1">
                <a:latin typeface="Calibri" charset="0"/>
              </a:rPr>
              <a:t>Peng</a:t>
            </a:r>
            <a:r>
              <a:rPr lang="en-US" sz="2400" dirty="0">
                <a:latin typeface="Calibri" charset="0"/>
              </a:rPr>
              <a:t>)</a:t>
            </a:r>
          </a:p>
          <a:p>
            <a:pPr marL="1257300" lvl="2" indent="-342900" algn="l">
              <a:buFont typeface="Arial" charset="0"/>
              <a:buChar char="•"/>
            </a:pPr>
            <a:r>
              <a:rPr lang="en-US" sz="2400" dirty="0">
                <a:latin typeface="Calibri" charset="0"/>
              </a:rPr>
              <a:t>C51D-1096: Regional Analysis (Mike)</a:t>
            </a:r>
          </a:p>
          <a:p>
            <a:pPr lvl="2" algn="l"/>
            <a:endParaRPr lang="en-US" sz="2400" dirty="0">
              <a:latin typeface="Calibri" charset="0"/>
            </a:endParaRPr>
          </a:p>
        </p:txBody>
      </p:sp>
      <p:sp>
        <p:nvSpPr>
          <p:cNvPr id="2051" name="TextBox 3"/>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sz="2400" b="1" i="1">
                <a:solidFill>
                  <a:srgbClr val="6983BD"/>
                </a:solidFill>
                <a:latin typeface="Verdana" charset="0"/>
                <a:cs typeface="Verdana" charset="0"/>
              </a:rPr>
              <a:t>SIPN2 AGU Meeting 2018: Community Round-Robin </a:t>
            </a:r>
          </a:p>
        </p:txBody>
      </p:sp>
      <p:sp>
        <p:nvSpPr>
          <p:cNvPr id="2053" name="TextBox 9"/>
          <p:cNvSpPr txBox="1">
            <a:spLocks noChangeArrowheads="1"/>
          </p:cNvSpPr>
          <p:nvPr/>
        </p:nvSpPr>
        <p:spPr bwMode="auto">
          <a:xfrm>
            <a:off x="123825" y="916226"/>
            <a:ext cx="12192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eaLnBrk="1" hangingPunct="1"/>
            <a:r>
              <a:rPr lang="en-US" sz="2300" b="1" dirty="0">
                <a:latin typeface="Verdana" charset="0"/>
                <a:cs typeface="Verdana" charset="0"/>
              </a:rPr>
              <a:t>Arctic sea ice seasonal change and melt/freeze </a:t>
            </a:r>
          </a:p>
          <a:p>
            <a:pPr algn="ctr" eaLnBrk="1" hangingPunct="1"/>
            <a:r>
              <a:rPr lang="en-US" sz="2300" b="1" dirty="0">
                <a:latin typeface="Verdana" charset="0"/>
                <a:cs typeface="Verdana" charset="0"/>
              </a:rPr>
              <a:t>climate indicators from satellite data </a:t>
            </a:r>
          </a:p>
        </p:txBody>
      </p:sp>
      <p:pic>
        <p:nvPicPr>
          <p:cNvPr id="2055"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AAB687F-15F6-994B-85EC-E0457AFDB31F}"/>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10" name="Picture 9" descr="indicators_diagr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1" y="3049945"/>
            <a:ext cx="4495800" cy="2904635"/>
          </a:xfrm>
          <a:prstGeom prst="rect">
            <a:avLst/>
          </a:prstGeom>
        </p:spPr>
      </p:pic>
      <p:sp>
        <p:nvSpPr>
          <p:cNvPr id="12" name="TextBox 9"/>
          <p:cNvSpPr txBox="1">
            <a:spLocks noChangeArrowheads="1"/>
          </p:cNvSpPr>
          <p:nvPr/>
        </p:nvSpPr>
        <p:spPr bwMode="auto">
          <a:xfrm>
            <a:off x="7937500" y="1716445"/>
            <a:ext cx="4152900" cy="1154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sz="2300" dirty="0">
                <a:solidFill>
                  <a:srgbClr val="000000"/>
                </a:solidFill>
                <a:latin typeface="Verdana" charset="0"/>
                <a:cs typeface="Verdana" charset="0"/>
              </a:rPr>
              <a:t>Mike Steele, Angela Bliss*, </a:t>
            </a:r>
            <a:r>
              <a:rPr lang="en-US" sz="2300" dirty="0" err="1">
                <a:solidFill>
                  <a:srgbClr val="000000"/>
                </a:solidFill>
                <a:latin typeface="Verdana" charset="0"/>
                <a:cs typeface="Verdana" charset="0"/>
              </a:rPr>
              <a:t>Ge</a:t>
            </a:r>
            <a:r>
              <a:rPr lang="en-US" sz="2300" dirty="0">
                <a:solidFill>
                  <a:srgbClr val="000000"/>
                </a:solidFill>
                <a:latin typeface="Verdana" charset="0"/>
                <a:cs typeface="Verdana" charset="0"/>
              </a:rPr>
              <a:t> </a:t>
            </a:r>
            <a:r>
              <a:rPr lang="en-US" sz="2300" dirty="0" err="1">
                <a:solidFill>
                  <a:srgbClr val="000000"/>
                </a:solidFill>
                <a:latin typeface="Verdana" charset="0"/>
                <a:cs typeface="Verdana" charset="0"/>
              </a:rPr>
              <a:t>Peng</a:t>
            </a:r>
            <a:r>
              <a:rPr lang="en-US" sz="2300" dirty="0">
                <a:solidFill>
                  <a:srgbClr val="000000"/>
                </a:solidFill>
                <a:latin typeface="Verdana" charset="0"/>
                <a:cs typeface="Verdana" charset="0"/>
              </a:rPr>
              <a:t>, Walt Meier, &amp; Suzanne Dickinson</a:t>
            </a:r>
          </a:p>
        </p:txBody>
      </p:sp>
      <p:sp>
        <p:nvSpPr>
          <p:cNvPr id="13" name="TextBox 9"/>
          <p:cNvSpPr txBox="1">
            <a:spLocks noChangeArrowheads="1"/>
          </p:cNvSpPr>
          <p:nvPr/>
        </p:nvSpPr>
        <p:spPr bwMode="auto">
          <a:xfrm>
            <a:off x="7937500" y="6488668"/>
            <a:ext cx="528002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eaLnBrk="1" hangingPunct="1"/>
            <a:r>
              <a:rPr lang="en-US" dirty="0">
                <a:solidFill>
                  <a:srgbClr val="000000"/>
                </a:solidFill>
                <a:latin typeface="Verdana" charset="0"/>
                <a:cs typeface="Verdana" charset="0"/>
              </a:rPr>
              <a:t>*Contact: </a:t>
            </a:r>
            <a:r>
              <a:rPr lang="en-US" dirty="0" err="1">
                <a:solidFill>
                  <a:srgbClr val="000000"/>
                </a:solidFill>
                <a:latin typeface="Verdana" charset="0"/>
                <a:cs typeface="Verdana" charset="0"/>
              </a:rPr>
              <a:t>blissan@oregonstate.edu</a:t>
            </a:r>
            <a:endParaRPr lang="en-US" dirty="0">
              <a:solidFill>
                <a:srgbClr val="000000"/>
              </a:solidFill>
              <a:latin typeface="Verdana" charset="0"/>
              <a:cs typeface="Verdana" charset="0"/>
            </a:endParaRPr>
          </a:p>
        </p:txBody>
      </p:sp>
      <p:sp>
        <p:nvSpPr>
          <p:cNvPr id="4" name="TextBox 3"/>
          <p:cNvSpPr txBox="1"/>
          <p:nvPr/>
        </p:nvSpPr>
        <p:spPr>
          <a:xfrm>
            <a:off x="10155023" y="5820714"/>
            <a:ext cx="1886379" cy="369332"/>
          </a:xfrm>
          <a:prstGeom prst="rect">
            <a:avLst/>
          </a:prstGeom>
          <a:noFill/>
        </p:spPr>
        <p:txBody>
          <a:bodyPr wrap="none" rtlCol="0">
            <a:spAutoFit/>
          </a:bodyPr>
          <a:lstStyle/>
          <a:p>
            <a:r>
              <a:rPr lang="en-US" dirty="0"/>
              <a:t>[</a:t>
            </a:r>
            <a:r>
              <a:rPr lang="en-US" i="1" dirty="0" err="1"/>
              <a:t>Peng</a:t>
            </a:r>
            <a:r>
              <a:rPr lang="en-US" i="1" dirty="0"/>
              <a:t> et al., 2018</a:t>
            </a:r>
            <a:r>
              <a:rPr lang="en-US" dirty="0"/>
              <a:t>]</a:t>
            </a:r>
          </a:p>
        </p:txBody>
      </p:sp>
    </p:spTree>
    <p:extLst>
      <p:ext uri="{BB962C8B-B14F-4D97-AF65-F5344CB8AC3E}">
        <p14:creationId xmlns:p14="http://schemas.microsoft.com/office/powerpoint/2010/main" val="413548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ubtitle 2">
            <a:extLst>
              <a:ext uri="{FF2B5EF4-FFF2-40B4-BE49-F238E27FC236}">
                <a16:creationId xmlns:a16="http://schemas.microsoft.com/office/drawing/2014/main" id="{3C5C4D37-4838-9743-86B5-4686EDAB6337}"/>
              </a:ext>
            </a:extLst>
          </p:cNvPr>
          <p:cNvSpPr>
            <a:spLocks noGrp="1" noChangeArrowheads="1"/>
          </p:cNvSpPr>
          <p:nvPr>
            <p:ph type="subTitle" idx="1"/>
          </p:nvPr>
        </p:nvSpPr>
        <p:spPr>
          <a:xfrm>
            <a:off x="0" y="1417638"/>
            <a:ext cx="12065000" cy="4778375"/>
          </a:xfrm>
        </p:spPr>
        <p:txBody>
          <a:bodyPr/>
          <a:lstStyle/>
          <a:p>
            <a:pPr marL="1257300" lvl="2" indent="-342900" algn="l" eaLnBrk="1" hangingPunct="1"/>
            <a:r>
              <a:rPr lang="en-US" altLang="en-US" sz="2400" dirty="0">
                <a:ea typeface="ＭＳ Ｐゴシック" panose="020B0600070205080204" pitchFamily="34" charset="-128"/>
              </a:rPr>
              <a:t>			Dmitri </a:t>
            </a:r>
            <a:r>
              <a:rPr lang="en-US" altLang="en-US" sz="2400" dirty="0" err="1">
                <a:ea typeface="ＭＳ Ｐゴシック" panose="020B0600070205080204" pitchFamily="34" charset="-128"/>
              </a:rPr>
              <a:t>Kondrashov</a:t>
            </a:r>
            <a:r>
              <a:rPr lang="en-US" altLang="en-US" sz="2400" dirty="0">
                <a:ea typeface="ＭＳ Ｐゴシック" panose="020B0600070205080204" pitchFamily="34" charset="-128"/>
              </a:rPr>
              <a:t>, </a:t>
            </a:r>
            <a:r>
              <a:rPr lang="en-US" altLang="en-US" sz="2400" dirty="0">
                <a:ea typeface="ＭＳ Ｐゴシック" panose="020B0600070205080204" pitchFamily="34" charset="-128"/>
                <a:hlinkClick r:id="rId3"/>
              </a:rPr>
              <a:t>dkondras@atmos.ucla.edu</a:t>
            </a:r>
            <a:endParaRPr lang="en-US" altLang="en-US" sz="2400" dirty="0">
              <a:ea typeface="ＭＳ Ｐゴシック" panose="020B0600070205080204" pitchFamily="34" charset="-128"/>
            </a:endParaRPr>
          </a:p>
          <a:p>
            <a:pPr marL="1257300" lvl="2" indent="-342900" algn="l" eaLnBrk="1" hangingPunct="1"/>
            <a:r>
              <a:rPr lang="en-US" altLang="en-US" sz="2400" dirty="0">
                <a:ea typeface="ＭＳ Ｐゴシック" panose="020B0600070205080204" pitchFamily="34" charset="-128"/>
              </a:rPr>
              <a:t>                 </a:t>
            </a:r>
            <a:r>
              <a:rPr lang="en-US" altLang="en-US" sz="2400" dirty="0">
                <a:ea typeface="ＭＳ Ｐゴシック" panose="020B0600070205080204" pitchFamily="34" charset="-128"/>
                <a:hlinkClick r:id="rId4"/>
              </a:rPr>
              <a:t>http://research.atmos.ucla.edu/tcd//dkondras/Arctic_Sea_Ice.html</a:t>
            </a:r>
            <a:endParaRPr lang="en-US" altLang="en-US" sz="2400" dirty="0">
              <a:ea typeface="ＭＳ Ｐゴシック" panose="020B0600070205080204" pitchFamily="34" charset="-128"/>
            </a:endParaRPr>
          </a:p>
          <a:p>
            <a:pPr marL="1257300" lvl="2" indent="-342900" algn="l" eaLnBrk="1" hangingPunct="1">
              <a:buFont typeface="Arial" panose="020B0604020202020204" pitchFamily="34" charset="0"/>
              <a:buChar char="•"/>
            </a:pPr>
            <a:endParaRPr lang="en-US" altLang="en-US" sz="2400" dirty="0">
              <a:ea typeface="ＭＳ Ｐゴシック" panose="020B0600070205080204" pitchFamily="34" charset="-128"/>
            </a:endParaRPr>
          </a:p>
          <a:p>
            <a:pPr marL="1257300" lvl="2" indent="-342900" algn="l" eaLnBrk="1" hangingPunct="1">
              <a:buFont typeface="Arial" panose="020B0604020202020204" pitchFamily="34" charset="0"/>
              <a:buChar char="•"/>
            </a:pPr>
            <a:r>
              <a:rPr lang="en-US" altLang="en-US" sz="2400" dirty="0">
                <a:ea typeface="ＭＳ Ｐゴシック" panose="020B0600070205080204" pitchFamily="34" charset="-128"/>
              </a:rPr>
              <a:t>Using advanced statistical modeling techniques and observations to predict sea ice extent over large Arctic regions on </a:t>
            </a:r>
            <a:r>
              <a:rPr lang="en-US" altLang="en-US" sz="2400" dirty="0" err="1">
                <a:ea typeface="ＭＳ Ｐゴシック" panose="020B0600070205080204" pitchFamily="34" charset="-128"/>
              </a:rPr>
              <a:t>subseasonal</a:t>
            </a:r>
            <a:r>
              <a:rPr lang="en-US" altLang="en-US" sz="2400" dirty="0">
                <a:ea typeface="ＭＳ Ｐゴシック" panose="020B0600070205080204" pitchFamily="34" charset="-128"/>
              </a:rPr>
              <a:t>-to-seasonal time scales. </a:t>
            </a:r>
          </a:p>
          <a:p>
            <a:pPr marL="1257300" lvl="2" indent="-342900" algn="l" eaLnBrk="1" hangingPunct="1">
              <a:buFont typeface="Arial" panose="020B0604020202020204" pitchFamily="34" charset="0"/>
              <a:buChar char="•"/>
            </a:pPr>
            <a:r>
              <a:rPr lang="en-US" altLang="en-US" sz="2400" dirty="0">
                <a:ea typeface="ＭＳ Ｐゴシック" panose="020B0600070205080204" pitchFamily="34" charset="-128"/>
              </a:rPr>
              <a:t>The average of real-time summertime (June, July, August) Sea Ice Outlooks was within 0.2M km2 of the observed September pan-Arctic Sea Ice Extent for three years in a row, 2016—2018. </a:t>
            </a:r>
          </a:p>
          <a:p>
            <a:pPr marL="1257300" lvl="2" indent="-342900" algn="l" eaLnBrk="1" hangingPunct="1">
              <a:buFont typeface="Arial" panose="020B0604020202020204" pitchFamily="34" charset="0"/>
              <a:buChar char="•"/>
            </a:pPr>
            <a:r>
              <a:rPr lang="en-US" altLang="en-US" sz="2400" dirty="0">
                <a:ea typeface="ＭＳ Ｐゴシック" panose="020B0600070205080204" pitchFamily="34" charset="-128"/>
              </a:rPr>
              <a:t>Seek partners in/for a project to extend this effort to finer temporal and spatial scales by including relevant atmospheric and oceanic datasets, as well as other sea ice variables. </a:t>
            </a:r>
          </a:p>
          <a:p>
            <a:pPr marL="1257300" lvl="2" indent="-342900" algn="l" eaLnBrk="1" hangingPunct="1">
              <a:buFont typeface="Arial" panose="020B0604020202020204" pitchFamily="34" charset="0"/>
              <a:buChar char="•"/>
            </a:pPr>
            <a:endParaRPr lang="en-US" altLang="en-US" sz="2400" baseline="30000" dirty="0">
              <a:solidFill>
                <a:srgbClr val="000000"/>
              </a:solidFill>
              <a:latin typeface="Helvetica" pitchFamily="2" charset="0"/>
              <a:ea typeface="ＭＳ Ｐゴシック" panose="020B0600070205080204" pitchFamily="34" charset="-128"/>
            </a:endParaRPr>
          </a:p>
          <a:p>
            <a:pPr marL="1257300" lvl="2" indent="-342900" algn="l" eaLnBrk="1" hangingPunct="1">
              <a:buFont typeface="Arial" panose="020B0604020202020204" pitchFamily="34" charset="0"/>
              <a:buChar char="•"/>
            </a:pPr>
            <a:r>
              <a:rPr lang="en-US" altLang="en-US" sz="2400" baseline="30000" dirty="0" err="1">
                <a:solidFill>
                  <a:srgbClr val="000000"/>
                </a:solidFill>
                <a:latin typeface="Helvetica" pitchFamily="2" charset="0"/>
                <a:ea typeface="ＭＳ Ｐゴシック" panose="020B0600070205080204" pitchFamily="34" charset="-128"/>
              </a:rPr>
              <a:t>Kondrashov</a:t>
            </a:r>
            <a:r>
              <a:rPr lang="en-US" altLang="en-US" sz="2400" baseline="30000" dirty="0">
                <a:solidFill>
                  <a:srgbClr val="000000"/>
                </a:solidFill>
                <a:latin typeface="Helvetica" pitchFamily="2" charset="0"/>
                <a:ea typeface="ＭＳ Ｐゴシック" panose="020B0600070205080204" pitchFamily="34" charset="-128"/>
              </a:rPr>
              <a:t>, D., M. D. </a:t>
            </a:r>
            <a:r>
              <a:rPr lang="en-US" altLang="en-US" sz="2400" baseline="30000" dirty="0" err="1">
                <a:solidFill>
                  <a:srgbClr val="000000"/>
                </a:solidFill>
                <a:latin typeface="Helvetica" pitchFamily="2" charset="0"/>
                <a:ea typeface="ＭＳ Ｐゴシック" panose="020B0600070205080204" pitchFamily="34" charset="-128"/>
              </a:rPr>
              <a:t>Chekroun</a:t>
            </a:r>
            <a:r>
              <a:rPr lang="en-US" altLang="en-US" sz="2400" baseline="30000" dirty="0">
                <a:solidFill>
                  <a:srgbClr val="000000"/>
                </a:solidFill>
                <a:latin typeface="Helvetica" pitchFamily="2" charset="0"/>
                <a:ea typeface="ＭＳ Ｐゴシック" panose="020B0600070205080204" pitchFamily="34" charset="-128"/>
              </a:rPr>
              <a:t>, and M. </a:t>
            </a:r>
            <a:r>
              <a:rPr lang="en-US" altLang="en-US" sz="2400" baseline="30000" dirty="0" err="1">
                <a:solidFill>
                  <a:srgbClr val="000000"/>
                </a:solidFill>
                <a:latin typeface="Helvetica" pitchFamily="2" charset="0"/>
                <a:ea typeface="ＭＳ Ｐゴシック" panose="020B0600070205080204" pitchFamily="34" charset="-128"/>
              </a:rPr>
              <a:t>Ghil</a:t>
            </a:r>
            <a:r>
              <a:rPr lang="en-US" altLang="en-US" sz="2400" baseline="30000" dirty="0">
                <a:solidFill>
                  <a:srgbClr val="000000"/>
                </a:solidFill>
                <a:latin typeface="Helvetica" pitchFamily="2" charset="0"/>
                <a:ea typeface="ＭＳ Ｐゴシック" panose="020B0600070205080204" pitchFamily="34" charset="-128"/>
              </a:rPr>
              <a:t>, 2018: Data-adaptive harmonic decomposition and prediction of Arctic sea ice extent, </a:t>
            </a:r>
            <a:r>
              <a:rPr lang="en-US" altLang="en-US" sz="2400" i="1" baseline="30000" dirty="0">
                <a:solidFill>
                  <a:srgbClr val="000000"/>
                </a:solidFill>
                <a:latin typeface="Helvetica" pitchFamily="2" charset="0"/>
                <a:ea typeface="ＭＳ Ｐゴシック" panose="020B0600070205080204" pitchFamily="34" charset="-128"/>
              </a:rPr>
              <a:t>Dynamics and Statistics of the Climate System</a:t>
            </a:r>
            <a:r>
              <a:rPr lang="en-US" altLang="en-US" sz="2400" baseline="30000" dirty="0">
                <a:solidFill>
                  <a:srgbClr val="000000"/>
                </a:solidFill>
                <a:latin typeface="Helvetica" pitchFamily="2" charset="0"/>
                <a:ea typeface="ＭＳ Ｐゴシック" panose="020B0600070205080204" pitchFamily="34" charset="-128"/>
              </a:rPr>
              <a:t>, 3(1), 1, doi:10.1093/</a:t>
            </a:r>
            <a:r>
              <a:rPr lang="en-US" altLang="en-US" sz="2400" baseline="30000" dirty="0" err="1">
                <a:solidFill>
                  <a:srgbClr val="000000"/>
                </a:solidFill>
                <a:latin typeface="Helvetica" pitchFamily="2" charset="0"/>
                <a:ea typeface="ＭＳ Ｐゴシック" panose="020B0600070205080204" pitchFamily="34" charset="-128"/>
              </a:rPr>
              <a:t>climsys</a:t>
            </a:r>
            <a:r>
              <a:rPr lang="en-US" altLang="en-US" sz="2400" baseline="30000" dirty="0">
                <a:solidFill>
                  <a:srgbClr val="000000"/>
                </a:solidFill>
                <a:latin typeface="Helvetica" pitchFamily="2" charset="0"/>
                <a:ea typeface="ＭＳ Ｐゴシック" panose="020B0600070205080204" pitchFamily="34" charset="-128"/>
              </a:rPr>
              <a:t>/dzy001.</a:t>
            </a:r>
            <a:endParaRPr lang="en-US" altLang="en-US" sz="2400" dirty="0">
              <a:ea typeface="ＭＳ Ｐゴシック" panose="020B0600070205080204" pitchFamily="34" charset="-128"/>
            </a:endParaRPr>
          </a:p>
          <a:p>
            <a:pPr marL="1257300" lvl="2" indent="-342900" algn="l" eaLnBrk="1" hangingPunct="1"/>
            <a:endParaRPr lang="en-US" altLang="en-US" sz="2400" dirty="0">
              <a:ea typeface="ＭＳ Ｐゴシック" panose="020B0600070205080204" pitchFamily="34" charset="-128"/>
            </a:endParaRPr>
          </a:p>
          <a:p>
            <a:pPr marL="1257300" lvl="2" indent="-342900" algn="l" eaLnBrk="1" hangingPunct="1"/>
            <a:endParaRPr lang="en-US" altLang="en-US" sz="2400" dirty="0">
              <a:ea typeface="ＭＳ Ｐゴシック" panose="020B0600070205080204" pitchFamily="34" charset="-128"/>
            </a:endParaRPr>
          </a:p>
          <a:p>
            <a:pPr marL="1257300" lvl="2" indent="-342900" algn="l" eaLnBrk="1" hangingPunct="1"/>
            <a:endParaRPr lang="en-US" altLang="en-US" sz="2400" dirty="0">
              <a:ea typeface="ＭＳ Ｐゴシック" panose="020B0600070205080204" pitchFamily="34" charset="-128"/>
            </a:endParaRPr>
          </a:p>
        </p:txBody>
      </p:sp>
      <p:sp>
        <p:nvSpPr>
          <p:cNvPr id="14338" name="Title 1">
            <a:extLst>
              <a:ext uri="{FF2B5EF4-FFF2-40B4-BE49-F238E27FC236}">
                <a16:creationId xmlns:a16="http://schemas.microsoft.com/office/drawing/2014/main" id="{D5550A02-9BD3-DE41-8FE8-48C4BF41676C}"/>
              </a:ext>
            </a:extLst>
          </p:cNvPr>
          <p:cNvSpPr txBox="1">
            <a:spLocks noChangeArrowheads="1"/>
          </p:cNvSpPr>
          <p:nvPr/>
        </p:nvSpPr>
        <p:spPr bwMode="auto">
          <a:xfrm>
            <a:off x="350838" y="4965700"/>
            <a:ext cx="7929562"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lnSpc>
                <a:spcPct val="90000"/>
              </a:lnSpc>
            </a:pPr>
            <a:endParaRPr lang="en-US" altLang="en-US" sz="6000">
              <a:latin typeface="Calibri Light" panose="020F0302020204030204" pitchFamily="34" charset="0"/>
            </a:endParaRPr>
          </a:p>
        </p:txBody>
      </p:sp>
      <p:sp>
        <p:nvSpPr>
          <p:cNvPr id="14339" name="TextBox 3">
            <a:extLst>
              <a:ext uri="{FF2B5EF4-FFF2-40B4-BE49-F238E27FC236}">
                <a16:creationId xmlns:a16="http://schemas.microsoft.com/office/drawing/2014/main" id="{66B4392E-52BB-9845-BA58-E2AF4F487B03}"/>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b="1" i="1">
                <a:solidFill>
                  <a:srgbClr val="6983BD"/>
                </a:solidFill>
                <a:latin typeface="Verdana" panose="020B0604030504040204" pitchFamily="34" charset="0"/>
              </a:rPr>
              <a:t>SIPN2 AGU Meeting 2018: Community Round-Robin </a:t>
            </a:r>
          </a:p>
        </p:txBody>
      </p:sp>
      <p:sp>
        <p:nvSpPr>
          <p:cNvPr id="14340" name="Title 7">
            <a:extLst>
              <a:ext uri="{FF2B5EF4-FFF2-40B4-BE49-F238E27FC236}">
                <a16:creationId xmlns:a16="http://schemas.microsoft.com/office/drawing/2014/main" id="{019B367F-28C7-3045-BA4C-B75D34AE67CE}"/>
              </a:ext>
            </a:extLst>
          </p:cNvPr>
          <p:cNvSpPr>
            <a:spLocks noGrp="1" noChangeArrowheads="1"/>
          </p:cNvSpPr>
          <p:nvPr>
            <p:ph type="ctrTitle"/>
          </p:nvPr>
        </p:nvSpPr>
        <p:spPr>
          <a:xfrm>
            <a:off x="1676400" y="303213"/>
            <a:ext cx="8234363" cy="504825"/>
          </a:xfrm>
        </p:spPr>
        <p:txBody>
          <a:bodyPr/>
          <a:lstStyle/>
          <a:p>
            <a:pPr eaLnBrk="1" hangingPunct="1"/>
            <a:r>
              <a:rPr lang="en-US" altLang="en-US" sz="2000" b="1" i="1">
                <a:solidFill>
                  <a:srgbClr val="FF0000"/>
                </a:solidFill>
                <a:ea typeface="ＭＳ Ｐゴシック" panose="020B0600070205080204" pitchFamily="34" charset="-128"/>
              </a:rPr>
              <a:t>1-slide, 1-minute summary</a:t>
            </a:r>
          </a:p>
        </p:txBody>
      </p:sp>
      <p:sp>
        <p:nvSpPr>
          <p:cNvPr id="14341" name="TextBox 9">
            <a:extLst>
              <a:ext uri="{FF2B5EF4-FFF2-40B4-BE49-F238E27FC236}">
                <a16:creationId xmlns:a16="http://schemas.microsoft.com/office/drawing/2014/main" id="{EF8EECB2-88C7-FD4E-A0F2-E6FC49C57138}"/>
              </a:ext>
            </a:extLst>
          </p:cNvPr>
          <p:cNvSpPr txBox="1">
            <a:spLocks noChangeArrowheads="1"/>
          </p:cNvSpPr>
          <p:nvPr/>
        </p:nvSpPr>
        <p:spPr bwMode="auto">
          <a:xfrm>
            <a:off x="0" y="971550"/>
            <a:ext cx="12192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300" b="1">
                <a:latin typeface="Verdana" panose="020B0604030504040204" pitchFamily="34" charset="0"/>
              </a:rPr>
              <a:t>Data-driven Modeling and Prediction of Arctic Sea Ice</a:t>
            </a:r>
          </a:p>
        </p:txBody>
      </p:sp>
      <p:pic>
        <p:nvPicPr>
          <p:cNvPr id="14342" name="Picture 15">
            <a:extLst>
              <a:ext uri="{FF2B5EF4-FFF2-40B4-BE49-F238E27FC236}">
                <a16:creationId xmlns:a16="http://schemas.microsoft.com/office/drawing/2014/main" id="{BFA0AD14-790D-0642-8A27-F23CD88A94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BB81E815-F9D6-DB4C-852B-F7F384CE735C}"/>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9173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3" name="Group 21">
            <a:extLst>
              <a:ext uri="{FF2B5EF4-FFF2-40B4-BE49-F238E27FC236}">
                <a16:creationId xmlns:a16="http://schemas.microsoft.com/office/drawing/2014/main" id="{614E9C60-9089-0645-82E0-BD51F138797F}"/>
              </a:ext>
            </a:extLst>
          </p:cNvPr>
          <p:cNvGrpSpPr>
            <a:grpSpLocks noChangeAspect="1"/>
          </p:cNvGrpSpPr>
          <p:nvPr/>
        </p:nvGrpSpPr>
        <p:grpSpPr bwMode="auto">
          <a:xfrm>
            <a:off x="7732713" y="1822450"/>
            <a:ext cx="4425950" cy="4133850"/>
            <a:chOff x="3124199" y="1066800"/>
            <a:chExt cx="5385701" cy="5029200"/>
          </a:xfrm>
        </p:grpSpPr>
        <p:grpSp>
          <p:nvGrpSpPr>
            <p:cNvPr id="13320" name="Group 22">
              <a:extLst>
                <a:ext uri="{FF2B5EF4-FFF2-40B4-BE49-F238E27FC236}">
                  <a16:creationId xmlns:a16="http://schemas.microsoft.com/office/drawing/2014/main" id="{E68B440E-4AEF-D043-B84A-99C5189DD2C8}"/>
                </a:ext>
              </a:extLst>
            </p:cNvPr>
            <p:cNvGrpSpPr>
              <a:grpSpLocks noChangeAspect="1"/>
            </p:cNvGrpSpPr>
            <p:nvPr/>
          </p:nvGrpSpPr>
          <p:grpSpPr bwMode="auto">
            <a:xfrm>
              <a:off x="3124199" y="1066800"/>
              <a:ext cx="5385701" cy="5029200"/>
              <a:chOff x="3581400" y="990600"/>
              <a:chExt cx="4896093" cy="4572000"/>
            </a:xfrm>
          </p:grpSpPr>
          <p:grpSp>
            <p:nvGrpSpPr>
              <p:cNvPr id="13322" name="Group 24">
                <a:extLst>
                  <a:ext uri="{FF2B5EF4-FFF2-40B4-BE49-F238E27FC236}">
                    <a16:creationId xmlns:a16="http://schemas.microsoft.com/office/drawing/2014/main" id="{59EC3023-95ED-4E47-B3F5-ACF93D38B465}"/>
                  </a:ext>
                </a:extLst>
              </p:cNvPr>
              <p:cNvGrpSpPr>
                <a:grpSpLocks/>
              </p:cNvGrpSpPr>
              <p:nvPr/>
            </p:nvGrpSpPr>
            <p:grpSpPr bwMode="auto">
              <a:xfrm>
                <a:off x="3581400" y="990600"/>
                <a:ext cx="4896093" cy="4572000"/>
                <a:chOff x="4191000" y="990600"/>
                <a:chExt cx="4896093" cy="4572000"/>
              </a:xfrm>
            </p:grpSpPr>
            <p:pic>
              <p:nvPicPr>
                <p:cNvPr id="13325" name="Picture 27" descr="SIE_bc_July01_v2.pdf">
                  <a:extLst>
                    <a:ext uri="{FF2B5EF4-FFF2-40B4-BE49-F238E27FC236}">
                      <a16:creationId xmlns:a16="http://schemas.microsoft.com/office/drawing/2014/main" id="{501DD191-DCCC-D44D-8DBC-EEAC72E05E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1447800"/>
                  <a:ext cx="489609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6" name="Group 28">
                  <a:extLst>
                    <a:ext uri="{FF2B5EF4-FFF2-40B4-BE49-F238E27FC236}">
                      <a16:creationId xmlns:a16="http://schemas.microsoft.com/office/drawing/2014/main" id="{2B143ED1-A5FE-534F-AFA4-C82D0A4C9FBA}"/>
                    </a:ext>
                  </a:extLst>
                </p:cNvPr>
                <p:cNvGrpSpPr>
                  <a:grpSpLocks noChangeAspect="1"/>
                </p:cNvGrpSpPr>
                <p:nvPr/>
              </p:nvGrpSpPr>
              <p:grpSpPr bwMode="auto">
                <a:xfrm>
                  <a:off x="4799291" y="990600"/>
                  <a:ext cx="3632036" cy="3733800"/>
                  <a:chOff x="5330884" y="2087939"/>
                  <a:chExt cx="3417366" cy="3513123"/>
                </a:xfrm>
              </p:grpSpPr>
              <p:sp>
                <p:nvSpPr>
                  <p:cNvPr id="13327" name="TextBox 29">
                    <a:extLst>
                      <a:ext uri="{FF2B5EF4-FFF2-40B4-BE49-F238E27FC236}">
                        <a16:creationId xmlns:a16="http://schemas.microsoft.com/office/drawing/2014/main" id="{348D67A5-13D2-3C46-8CF6-7D5111F138B0}"/>
                      </a:ext>
                    </a:extLst>
                  </p:cNvPr>
                  <p:cNvSpPr txBox="1">
                    <a:spLocks noChangeArrowheads="1"/>
                  </p:cNvSpPr>
                  <p:nvPr/>
                </p:nvSpPr>
                <p:spPr bwMode="auto">
                  <a:xfrm>
                    <a:off x="5473517" y="2087939"/>
                    <a:ext cx="3274733" cy="347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800" b="1">
                        <a:cs typeface="Calibri" panose="020F0502020204030204" pitchFamily="34" charset="0"/>
                      </a:rPr>
                      <a:t>Target Month: September; Lead: 2</a:t>
                    </a:r>
                  </a:p>
                </p:txBody>
              </p:sp>
              <p:sp>
                <p:nvSpPr>
                  <p:cNvPr id="13328" name="TextBox 30">
                    <a:extLst>
                      <a:ext uri="{FF2B5EF4-FFF2-40B4-BE49-F238E27FC236}">
                        <a16:creationId xmlns:a16="http://schemas.microsoft.com/office/drawing/2014/main" id="{13C1D066-864B-A545-819F-E317AF097CD4}"/>
                      </a:ext>
                    </a:extLst>
                  </p:cNvPr>
                  <p:cNvSpPr txBox="1">
                    <a:spLocks noChangeArrowheads="1"/>
                  </p:cNvSpPr>
                  <p:nvPr/>
                </p:nvSpPr>
                <p:spPr bwMode="auto">
                  <a:xfrm>
                    <a:off x="5330884" y="5050848"/>
                    <a:ext cx="2189069" cy="55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600" b="1">
                        <a:latin typeface="Helvetica" pitchFamily="2" charset="0"/>
                      </a:rPr>
                      <a:t>ACC = 0.90</a:t>
                    </a:r>
                  </a:p>
                  <a:p>
                    <a:r>
                      <a:rPr lang="en-US" altLang="en-US" sz="1600" b="1">
                        <a:latin typeface="Helvetica" pitchFamily="2" charset="0"/>
                      </a:rPr>
                      <a:t>Detrended ACC = 0.63 </a:t>
                    </a:r>
                  </a:p>
                </p:txBody>
              </p:sp>
            </p:grpSp>
          </p:grpSp>
          <p:cxnSp>
            <p:nvCxnSpPr>
              <p:cNvPr id="26" name="Straight Arrow Connector 25">
                <a:extLst>
                  <a:ext uri="{FF2B5EF4-FFF2-40B4-BE49-F238E27FC236}">
                    <a16:creationId xmlns:a16="http://schemas.microsoft.com/office/drawing/2014/main" id="{2C8D19C4-2C0D-4E4D-881D-54EAF65E7661}"/>
                  </a:ext>
                </a:extLst>
              </p:cNvPr>
              <p:cNvCxnSpPr/>
              <p:nvPr/>
            </p:nvCxnSpPr>
            <p:spPr>
              <a:xfrm>
                <a:off x="8113973" y="2964075"/>
                <a:ext cx="129954" cy="111666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324" name="TextBox 26">
                <a:extLst>
                  <a:ext uri="{FF2B5EF4-FFF2-40B4-BE49-F238E27FC236}">
                    <a16:creationId xmlns:a16="http://schemas.microsoft.com/office/drawing/2014/main" id="{5675EFCE-03E6-A440-89E1-A338A0CE886E}"/>
                  </a:ext>
                </a:extLst>
              </p:cNvPr>
              <p:cNvSpPr txBox="1">
                <a:spLocks noChangeArrowheads="1"/>
              </p:cNvSpPr>
              <p:nvPr/>
            </p:nvSpPr>
            <p:spPr bwMode="auto">
              <a:xfrm>
                <a:off x="7026108" y="2666326"/>
                <a:ext cx="12796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200" b="1">
                    <a:latin typeface="Helvetica" pitchFamily="2" charset="0"/>
                  </a:rPr>
                  <a:t>2018 Observed</a:t>
                </a:r>
              </a:p>
            </p:txBody>
          </p:sp>
        </p:grpSp>
        <p:sp>
          <p:nvSpPr>
            <p:cNvPr id="24" name="Oval 23">
              <a:extLst>
                <a:ext uri="{FF2B5EF4-FFF2-40B4-BE49-F238E27FC236}">
                  <a16:creationId xmlns:a16="http://schemas.microsoft.com/office/drawing/2014/main" id="{081DC284-4BFE-7F4F-AF14-88D291C68B3D}"/>
                </a:ext>
              </a:extLst>
            </p:cNvPr>
            <p:cNvSpPr/>
            <p:nvPr/>
          </p:nvSpPr>
          <p:spPr>
            <a:xfrm>
              <a:off x="8229797" y="4572176"/>
              <a:ext cx="75339" cy="75322"/>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13314" name="Subtitle 2">
            <a:extLst>
              <a:ext uri="{FF2B5EF4-FFF2-40B4-BE49-F238E27FC236}">
                <a16:creationId xmlns:a16="http://schemas.microsoft.com/office/drawing/2014/main" id="{7D969197-085C-B947-ABB3-C2D8473B40EC}"/>
              </a:ext>
            </a:extLst>
          </p:cNvPr>
          <p:cNvSpPr>
            <a:spLocks noGrp="1" noChangeArrowheads="1"/>
          </p:cNvSpPr>
          <p:nvPr>
            <p:ph type="subTitle" idx="1"/>
          </p:nvPr>
        </p:nvSpPr>
        <p:spPr>
          <a:xfrm>
            <a:off x="-831850" y="1417638"/>
            <a:ext cx="8848725" cy="3567112"/>
          </a:xfrm>
        </p:spPr>
        <p:txBody>
          <a:bodyPr/>
          <a:lstStyle/>
          <a:p>
            <a:pPr marL="1257300" lvl="2" indent="-342900" algn="l" eaLnBrk="1" hangingPunct="1">
              <a:buFont typeface="Arial" panose="020B0604020202020204" pitchFamily="34" charset="0"/>
              <a:buChar char="•"/>
            </a:pPr>
            <a:endParaRPr lang="en-US" altLang="en-US" sz="2400">
              <a:ea typeface="ＭＳ Ｐゴシック" panose="020B0600070205080204" pitchFamily="34" charset="-128"/>
            </a:endParaRPr>
          </a:p>
          <a:p>
            <a:pPr marL="1257300" lvl="2" indent="-342900" algn="l" eaLnBrk="1" hangingPunct="1">
              <a:buFont typeface="Arial" panose="020B0604020202020204" pitchFamily="34" charset="0"/>
              <a:buChar char="•"/>
            </a:pPr>
            <a:r>
              <a:rPr lang="en-US" altLang="en-US" sz="2400">
                <a:ea typeface="ＭＳ Ｐゴシック" panose="020B0600070205080204" pitchFamily="34" charset="-128"/>
              </a:rPr>
              <a:t>Producing quasi-operational seasonal sea-ice predictions on the first of each month with GFDL-FLOR and GFDL-CM2.1. Submitting predictions each month to the SIPN2 portal as well as the September Sea Ice Outlook.</a:t>
            </a:r>
          </a:p>
          <a:p>
            <a:pPr marL="1257300" lvl="2" indent="-342900" algn="l" eaLnBrk="1" hangingPunct="1">
              <a:buFont typeface="Arial" panose="020B0604020202020204" pitchFamily="34" charset="0"/>
              <a:buChar char="•"/>
            </a:pPr>
            <a:r>
              <a:rPr lang="en-US" altLang="en-US" sz="2400">
                <a:ea typeface="ＭＳ Ｐゴシック" panose="020B0600070205080204" pitchFamily="34" charset="-128"/>
              </a:rPr>
              <a:t>Current research focus on:</a:t>
            </a:r>
          </a:p>
          <a:p>
            <a:pPr marL="1714500" lvl="3" indent="-342900" algn="l" eaLnBrk="1" hangingPunct="1">
              <a:buFont typeface="Arial" panose="020B0604020202020204" pitchFamily="34" charset="0"/>
              <a:buChar char="•"/>
            </a:pPr>
            <a:r>
              <a:rPr lang="en-US" altLang="en-US" sz="2200">
                <a:ea typeface="ＭＳ Ｐゴシック" panose="020B0600070205080204" pitchFamily="34" charset="-128"/>
              </a:rPr>
              <a:t>Regional Arctic sea ice: Inherent predictability and operational prediction skill</a:t>
            </a:r>
          </a:p>
          <a:p>
            <a:pPr marL="1714500" lvl="3" indent="-342900" algn="l" eaLnBrk="1" hangingPunct="1">
              <a:buFont typeface="Arial" panose="020B0604020202020204" pitchFamily="34" charset="0"/>
              <a:buChar char="•"/>
            </a:pPr>
            <a:r>
              <a:rPr lang="en-US" altLang="en-US" sz="2200">
                <a:ea typeface="ＭＳ Ｐゴシック" panose="020B0600070205080204" pitchFamily="34" charset="-128"/>
              </a:rPr>
              <a:t>Ocean and sea ice data assimilation, observing system experiments (</a:t>
            </a:r>
            <a:r>
              <a:rPr lang="en-US" altLang="en-US" sz="2200" b="1">
                <a:ea typeface="ＭＳ Ｐゴシック" panose="020B0600070205080204" pitchFamily="34" charset="-128"/>
              </a:rPr>
              <a:t>Talk: Wed 11:05-11:20am, Salon G, </a:t>
            </a:r>
            <a:r>
              <a:rPr lang="uk-UA" altLang="en-US" sz="2400" b="1">
                <a:ea typeface="ＭＳ Ｐゴシック" panose="020B0600070205080204" pitchFamily="34" charset="-128"/>
              </a:rPr>
              <a:t>399457</a:t>
            </a:r>
            <a:r>
              <a:rPr lang="en-US" altLang="en-US" sz="2200">
                <a:ea typeface="ＭＳ Ｐゴシック" panose="020B0600070205080204" pitchFamily="34" charset="-128"/>
              </a:rPr>
              <a:t>)</a:t>
            </a:r>
          </a:p>
          <a:p>
            <a:pPr marL="1257300" lvl="2" indent="-342900" algn="l" eaLnBrk="1" hangingPunct="1">
              <a:buFont typeface="Arial" panose="020B0604020202020204" pitchFamily="34" charset="0"/>
              <a:buChar char="•"/>
            </a:pPr>
            <a:r>
              <a:rPr lang="en-US" altLang="en-US" sz="2400">
                <a:ea typeface="ＭＳ Ｐゴシック" panose="020B0600070205080204" pitchFamily="34" charset="-128"/>
              </a:rPr>
              <a:t>Currently developing next generation seasonal prediction system based on GFDL-CM4 model components</a:t>
            </a:r>
          </a:p>
          <a:p>
            <a:pPr marL="1257300" lvl="2" indent="-342900" algn="l" eaLnBrk="1" hangingPunct="1">
              <a:buFont typeface="Arial" panose="020B0604020202020204" pitchFamily="34" charset="0"/>
              <a:buChar char="•"/>
            </a:pPr>
            <a:r>
              <a:rPr lang="en-US" altLang="en-US" sz="2400">
                <a:ea typeface="ＭＳ Ｐゴシック" panose="020B0600070205080204" pitchFamily="34" charset="-128"/>
              </a:rPr>
              <a:t>We are interested in doing detailed comparisons with other prediction systems! E-mail: </a:t>
            </a:r>
            <a:r>
              <a:rPr lang="en-US" altLang="en-US" sz="2400">
                <a:ea typeface="ＭＳ Ｐゴシック" panose="020B0600070205080204" pitchFamily="34" charset="-128"/>
                <a:hlinkClick r:id="rId3"/>
              </a:rPr>
              <a:t>mitchell.bushuk@noaa.gov</a:t>
            </a:r>
            <a:endParaRPr lang="en-US" altLang="en-US" sz="2400">
              <a:ea typeface="ＭＳ Ｐゴシック" panose="020B0600070205080204" pitchFamily="34" charset="-128"/>
            </a:endParaRPr>
          </a:p>
        </p:txBody>
      </p:sp>
      <p:sp>
        <p:nvSpPr>
          <p:cNvPr id="13315" name="TextBox 3">
            <a:extLst>
              <a:ext uri="{FF2B5EF4-FFF2-40B4-BE49-F238E27FC236}">
                <a16:creationId xmlns:a16="http://schemas.microsoft.com/office/drawing/2014/main" id="{9611D70F-8006-D343-ABB0-90E50D3F3874}"/>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b="1" i="1">
                <a:solidFill>
                  <a:srgbClr val="6983BD"/>
                </a:solidFill>
                <a:latin typeface="Verdana" panose="020B0604030504040204" pitchFamily="34" charset="0"/>
              </a:rPr>
              <a:t>SIPN2 AGU Meeting 2018: Community Round-Robin </a:t>
            </a:r>
          </a:p>
        </p:txBody>
      </p:sp>
      <p:sp>
        <p:nvSpPr>
          <p:cNvPr id="13316" name="Title 7">
            <a:extLst>
              <a:ext uri="{FF2B5EF4-FFF2-40B4-BE49-F238E27FC236}">
                <a16:creationId xmlns:a16="http://schemas.microsoft.com/office/drawing/2014/main" id="{064F1BF1-05BD-AE4E-9895-BEB314D625A7}"/>
              </a:ext>
            </a:extLst>
          </p:cNvPr>
          <p:cNvSpPr>
            <a:spLocks noGrp="1" noChangeArrowheads="1"/>
          </p:cNvSpPr>
          <p:nvPr>
            <p:ph type="ctrTitle"/>
          </p:nvPr>
        </p:nvSpPr>
        <p:spPr>
          <a:xfrm>
            <a:off x="1676400" y="303213"/>
            <a:ext cx="8234363" cy="504825"/>
          </a:xfrm>
        </p:spPr>
        <p:txBody>
          <a:bodyPr/>
          <a:lstStyle/>
          <a:p>
            <a:pPr eaLnBrk="1" hangingPunct="1"/>
            <a:r>
              <a:rPr lang="en-US" altLang="en-US" sz="2000" b="1" i="1">
                <a:solidFill>
                  <a:srgbClr val="FF0000"/>
                </a:solidFill>
                <a:ea typeface="ＭＳ Ｐゴシック" panose="020B0600070205080204" pitchFamily="34" charset="-128"/>
              </a:rPr>
              <a:t>1-slide, 1-minute summary</a:t>
            </a:r>
          </a:p>
        </p:txBody>
      </p:sp>
      <p:sp>
        <p:nvSpPr>
          <p:cNvPr id="13317" name="TextBox 9">
            <a:extLst>
              <a:ext uri="{FF2B5EF4-FFF2-40B4-BE49-F238E27FC236}">
                <a16:creationId xmlns:a16="http://schemas.microsoft.com/office/drawing/2014/main" id="{A5974DB4-F600-EA47-A862-A3F2969B22CA}"/>
              </a:ext>
            </a:extLst>
          </p:cNvPr>
          <p:cNvSpPr txBox="1">
            <a:spLocks noChangeArrowheads="1"/>
          </p:cNvSpPr>
          <p:nvPr/>
        </p:nvSpPr>
        <p:spPr bwMode="auto">
          <a:xfrm>
            <a:off x="1285875" y="925513"/>
            <a:ext cx="98234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n-US" altLang="en-US" sz="2300" b="1">
                <a:latin typeface="Verdana" panose="020B0604030504040204" pitchFamily="34" charset="0"/>
              </a:rPr>
              <a:t>Seasonal Sea Ice Prediction Efforts at the NOAA Geophysical Fluid Dynamics Laboratory (GFDL)</a:t>
            </a:r>
          </a:p>
        </p:txBody>
      </p:sp>
      <p:pic>
        <p:nvPicPr>
          <p:cNvPr id="13318" name="Picture 15">
            <a:extLst>
              <a:ext uri="{FF2B5EF4-FFF2-40B4-BE49-F238E27FC236}">
                <a16:creationId xmlns:a16="http://schemas.microsoft.com/office/drawing/2014/main" id="{6AC2EE9E-CAB7-BE4D-B941-4E656A94C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A83585B1-F3A9-5C44-9640-8A7BC5C79AA3}"/>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765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a:extLst>
              <a:ext uri="{FF2B5EF4-FFF2-40B4-BE49-F238E27FC236}">
                <a16:creationId xmlns:a16="http://schemas.microsoft.com/office/drawing/2014/main" id="{36435CE0-4D41-6A46-BF47-E2A4F7BA04D0}"/>
              </a:ext>
            </a:extLst>
          </p:cNvPr>
          <p:cNvSpPr>
            <a:spLocks noGrp="1" noChangeArrowheads="1"/>
          </p:cNvSpPr>
          <p:nvPr>
            <p:ph type="subTitle" idx="1"/>
          </p:nvPr>
        </p:nvSpPr>
        <p:spPr>
          <a:xfrm>
            <a:off x="0" y="1693863"/>
            <a:ext cx="9334500" cy="5072062"/>
          </a:xfrm>
        </p:spPr>
        <p:txBody>
          <a:bodyPr/>
          <a:lstStyle/>
          <a:p>
            <a:pPr marL="1257300" lvl="2" indent="-342900" algn="l" eaLnBrk="1" hangingPunct="1">
              <a:buFont typeface="Arial" panose="020B0604020202020204" pitchFamily="34" charset="0"/>
              <a:buChar char="•"/>
            </a:pPr>
            <a:r>
              <a:rPr lang="en-US" altLang="en-US" sz="2400"/>
              <a:t>The GMAO uses coupled Earth-System models and data assimilation techniques to study and predict phenomena that evolve on seasonal to decadal timescales, and to enhance NASA's program of Earth Observations. </a:t>
            </a:r>
          </a:p>
          <a:p>
            <a:pPr marL="1257300" lvl="2" indent="-342900" algn="l" eaLnBrk="1" hangingPunct="1">
              <a:buFont typeface="Arial" panose="020B0604020202020204" pitchFamily="34" charset="0"/>
              <a:buChar char="•"/>
            </a:pPr>
            <a:r>
              <a:rPr lang="en-US" altLang="en-US" sz="2400"/>
              <a:t>A new version of the GEOS system has been developed that includes 2-moment cloud microphysics, a new shallow-convective cloud scheme, a new ocean-atmosphere interface layer, improved bathymetry, sea surface salinity assimilation, and enhanced ensemble generation. </a:t>
            </a:r>
          </a:p>
          <a:p>
            <a:pPr marL="1257300" lvl="2" indent="-342900" algn="l" eaLnBrk="1" hangingPunct="1">
              <a:buFont typeface="Arial" panose="020B0604020202020204" pitchFamily="34" charset="0"/>
              <a:buChar char="•"/>
            </a:pPr>
            <a:r>
              <a:rPr lang="en-US" altLang="en-US" sz="2400"/>
              <a:t>We seek to identify new data sources for forecast initialization, and a characterization of uncertainty in current data sources.</a:t>
            </a:r>
          </a:p>
          <a:p>
            <a:pPr marL="1257300" lvl="2" indent="-342900" algn="l" eaLnBrk="1" hangingPunct="1">
              <a:buFont typeface="Arial" panose="020B0604020202020204" pitchFamily="34" charset="0"/>
              <a:buChar char="•"/>
            </a:pPr>
            <a:r>
              <a:rPr lang="en-US" altLang="en-US" sz="2400"/>
              <a:t>Our website, </a:t>
            </a:r>
            <a:r>
              <a:rPr lang="en-US" altLang="en-US" sz="2400" u="sng">
                <a:solidFill>
                  <a:srgbClr val="0070C0"/>
                </a:solidFill>
              </a:rPr>
              <a:t>https://gmao.gsfc.nasa.gov/seasonal/</a:t>
            </a:r>
            <a:r>
              <a:rPr lang="en-US" altLang="en-US" sz="2400"/>
              <a:t>, </a:t>
            </a:r>
            <a:r>
              <a:rPr lang="en-US" altLang="en-US" sz="2400" i="1"/>
              <a:t>Andrea.Molod@nasa.gov</a:t>
            </a:r>
            <a:r>
              <a:rPr lang="en-US" altLang="en-US" sz="2400"/>
              <a:t>, </a:t>
            </a:r>
            <a:r>
              <a:rPr lang="en-US" altLang="en-US" sz="2400" i="1"/>
              <a:t>Richard.Cullather@nasa.gov</a:t>
            </a:r>
            <a:r>
              <a:rPr lang="en-US" altLang="en-US" sz="2400"/>
              <a:t>, </a:t>
            </a:r>
            <a:r>
              <a:rPr lang="en-US" altLang="en-US" sz="2400" i="1"/>
              <a:t>Bin.Zhao@nasa.gov</a:t>
            </a:r>
          </a:p>
        </p:txBody>
      </p:sp>
      <p:sp>
        <p:nvSpPr>
          <p:cNvPr id="2051" name="TextBox 3">
            <a:extLst>
              <a:ext uri="{FF2B5EF4-FFF2-40B4-BE49-F238E27FC236}">
                <a16:creationId xmlns:a16="http://schemas.microsoft.com/office/drawing/2014/main" id="{D6959500-00B1-EA47-90E8-85F8B9937035}"/>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sp>
        <p:nvSpPr>
          <p:cNvPr id="2052" name="Title 7">
            <a:extLst>
              <a:ext uri="{FF2B5EF4-FFF2-40B4-BE49-F238E27FC236}">
                <a16:creationId xmlns:a16="http://schemas.microsoft.com/office/drawing/2014/main" id="{2ABF4577-B556-A14C-9321-AD418A08A618}"/>
              </a:ext>
            </a:extLst>
          </p:cNvPr>
          <p:cNvSpPr>
            <a:spLocks noGrp="1" noChangeArrowheads="1"/>
          </p:cNvSpPr>
          <p:nvPr>
            <p:ph type="ctrTitle"/>
          </p:nvPr>
        </p:nvSpPr>
        <p:spPr>
          <a:xfrm>
            <a:off x="1676400" y="303213"/>
            <a:ext cx="8234363" cy="504825"/>
          </a:xfrm>
        </p:spPr>
        <p:txBody>
          <a:bodyPr/>
          <a:lstStyle/>
          <a:p>
            <a:pPr eaLnBrk="1" hangingPunct="1"/>
            <a:r>
              <a:rPr lang="en-US" altLang="en-US" sz="2000" b="1" i="1">
                <a:solidFill>
                  <a:srgbClr val="FF0000"/>
                </a:solidFill>
              </a:rPr>
              <a:t>1-slide, 1-minute summary</a:t>
            </a:r>
          </a:p>
        </p:txBody>
      </p:sp>
      <p:sp>
        <p:nvSpPr>
          <p:cNvPr id="2053" name="TextBox 9">
            <a:extLst>
              <a:ext uri="{FF2B5EF4-FFF2-40B4-BE49-F238E27FC236}">
                <a16:creationId xmlns:a16="http://schemas.microsoft.com/office/drawing/2014/main" id="{27416FC3-63E3-5F45-B826-27D90ACE59D1}"/>
              </a:ext>
            </a:extLst>
          </p:cNvPr>
          <p:cNvSpPr txBox="1">
            <a:spLocks noChangeArrowheads="1"/>
          </p:cNvSpPr>
          <p:nvPr/>
        </p:nvSpPr>
        <p:spPr bwMode="auto">
          <a:xfrm>
            <a:off x="0" y="971550"/>
            <a:ext cx="12192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b="1">
                <a:latin typeface="Verdana" panose="020B0604030504040204" pitchFamily="34" charset="0"/>
                <a:ea typeface="Verdana" panose="020B0604030504040204" pitchFamily="34" charset="0"/>
                <a:cs typeface="Verdana" panose="020B0604030504040204" pitchFamily="34" charset="0"/>
              </a:rPr>
              <a:t>NASA Global Modeling and Assimilation Office (GMAO)</a:t>
            </a:r>
          </a:p>
        </p:txBody>
      </p:sp>
      <p:pic>
        <p:nvPicPr>
          <p:cNvPr id="2054" name="Picture 15">
            <a:extLst>
              <a:ext uri="{FF2B5EF4-FFF2-40B4-BE49-F238E27FC236}">
                <a16:creationId xmlns:a16="http://schemas.microsoft.com/office/drawing/2014/main" id="{44BD7683-E6D0-7A4A-B054-75A219DEAA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A3B6FF3E-A703-C94A-A455-C9E8655D3E96}"/>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2056" name="Group 11">
            <a:extLst>
              <a:ext uri="{FF2B5EF4-FFF2-40B4-BE49-F238E27FC236}">
                <a16:creationId xmlns:a16="http://schemas.microsoft.com/office/drawing/2014/main" id="{05E552DE-5843-D24D-9AA9-E4113053007D}"/>
              </a:ext>
            </a:extLst>
          </p:cNvPr>
          <p:cNvGrpSpPr>
            <a:grpSpLocks noChangeAspect="1"/>
          </p:cNvGrpSpPr>
          <p:nvPr/>
        </p:nvGrpSpPr>
        <p:grpSpPr bwMode="auto">
          <a:xfrm>
            <a:off x="9224963" y="5432425"/>
            <a:ext cx="1270000" cy="600075"/>
            <a:chOff x="566380" y="46298"/>
            <a:chExt cx="999096" cy="471323"/>
          </a:xfrm>
        </p:grpSpPr>
        <p:pic>
          <p:nvPicPr>
            <p:cNvPr id="2059" name="Picture 12">
              <a:extLst>
                <a:ext uri="{FF2B5EF4-FFF2-40B4-BE49-F238E27FC236}">
                  <a16:creationId xmlns:a16="http://schemas.microsoft.com/office/drawing/2014/main" id="{2D26D32C-4D9C-E040-867C-4658C9E69C13}"/>
                </a:ext>
              </a:extLst>
            </p:cNvPr>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66380" y="46298"/>
              <a:ext cx="849511" cy="47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F5400254-D7F6-B24E-A018-A434DBA61679}"/>
                </a:ext>
              </a:extLst>
            </p:cNvPr>
            <p:cNvSpPr/>
            <p:nvPr/>
          </p:nvSpPr>
          <p:spPr>
            <a:xfrm>
              <a:off x="566380" y="55027"/>
              <a:ext cx="849232" cy="440150"/>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5" name="Straight Connector 14">
              <a:extLst>
                <a:ext uri="{FF2B5EF4-FFF2-40B4-BE49-F238E27FC236}">
                  <a16:creationId xmlns:a16="http://schemas.microsoft.com/office/drawing/2014/main" id="{0633F5DC-93D1-F446-A40A-7B00B417CDCF}"/>
                </a:ext>
              </a:extLst>
            </p:cNvPr>
            <p:cNvCxnSpPr/>
            <p:nvPr/>
          </p:nvCxnSpPr>
          <p:spPr>
            <a:xfrm>
              <a:off x="566380" y="517621"/>
              <a:ext cx="99909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057" name="Picture 1">
            <a:extLst>
              <a:ext uri="{FF2B5EF4-FFF2-40B4-BE49-F238E27FC236}">
                <a16:creationId xmlns:a16="http://schemas.microsoft.com/office/drawing/2014/main" id="{9DEB1EE2-8EF5-5D47-8093-D994AF5D273E}"/>
              </a:ext>
            </a:extLst>
          </p:cNvPr>
          <p:cNvPicPr>
            <a:picLocks noChangeAspect="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10207625" y="5465763"/>
            <a:ext cx="1643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3">
            <a:extLst>
              <a:ext uri="{FF2B5EF4-FFF2-40B4-BE49-F238E27FC236}">
                <a16:creationId xmlns:a16="http://schemas.microsoft.com/office/drawing/2014/main" id="{1938CE01-7C2C-BF41-AB9F-EE933474CC0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569450" y="2301875"/>
            <a:ext cx="2286000" cy="28622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754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a:extLst>
              <a:ext uri="{FF2B5EF4-FFF2-40B4-BE49-F238E27FC236}">
                <a16:creationId xmlns:a16="http://schemas.microsoft.com/office/drawing/2014/main" id="{E8831006-69C7-9B4E-9877-8EBD0CC0F609}"/>
              </a:ext>
            </a:extLst>
          </p:cNvPr>
          <p:cNvSpPr>
            <a:spLocks noGrp="1" noChangeArrowheads="1"/>
          </p:cNvSpPr>
          <p:nvPr>
            <p:ph type="subTitle" idx="1"/>
          </p:nvPr>
        </p:nvSpPr>
        <p:spPr>
          <a:xfrm>
            <a:off x="0" y="1693863"/>
            <a:ext cx="9334500" cy="3567112"/>
          </a:xfrm>
        </p:spPr>
        <p:txBody>
          <a:bodyPr/>
          <a:lstStyle/>
          <a:p>
            <a:pPr marL="1257300" lvl="2" indent="-342900" algn="l" eaLnBrk="1" hangingPunct="1">
              <a:buFont typeface="Arial" panose="020B0604020202020204" pitchFamily="34" charset="0"/>
              <a:buChar char="•"/>
            </a:pPr>
            <a:endParaRPr lang="en-US" altLang="en-US" sz="2400" dirty="0"/>
          </a:p>
          <a:p>
            <a:pPr marL="1257300" lvl="2" indent="-342900" algn="l" eaLnBrk="1" hangingPunct="1">
              <a:buFont typeface="Arial" panose="020B0604020202020204" pitchFamily="34" charset="0"/>
              <a:buChar char="•"/>
            </a:pPr>
            <a:r>
              <a:rPr lang="en-US" altLang="en-US" sz="2400" dirty="0"/>
              <a:t>Sea ice melt pond fraction is predicted in the late winter period (~April) using satellite synthetic aperture radar (SAR).  </a:t>
            </a:r>
          </a:p>
          <a:p>
            <a:pPr marL="1257300" lvl="2" indent="-342900" algn="l" eaLnBrk="1" hangingPunct="1">
              <a:buFont typeface="Arial" panose="020B0604020202020204" pitchFamily="34" charset="0"/>
              <a:buChar char="•"/>
            </a:pPr>
            <a:r>
              <a:rPr lang="en-US" altLang="en-US" sz="2400" dirty="0"/>
              <a:t>Strong correlation between predicted pond fraction and detrended summer sea ice area in the Canadian Arctic Archipelago (2009-2017) when 2013 is left out (R=-0.74). Improvement over spring SAT.  </a:t>
            </a:r>
          </a:p>
          <a:p>
            <a:pPr marL="1257300" lvl="2" indent="-342900" algn="l" eaLnBrk="1" hangingPunct="1">
              <a:buFont typeface="Arial" panose="020B0604020202020204" pitchFamily="34" charset="0"/>
              <a:buChar char="•"/>
            </a:pPr>
            <a:r>
              <a:rPr lang="en-US" altLang="en-US" sz="2400" dirty="0"/>
              <a:t>Feedback and opportunities for testing welcomed, e.g. comparisons to a melt pond model, regional studies, etc.</a:t>
            </a:r>
          </a:p>
          <a:p>
            <a:pPr marL="1257300" lvl="2" indent="-342900" algn="l" eaLnBrk="1" hangingPunct="1">
              <a:buFont typeface="Arial" panose="020B0604020202020204" pitchFamily="34" charset="0"/>
              <a:buChar char="•"/>
            </a:pPr>
            <a:r>
              <a:rPr lang="en-US" altLang="en-US" sz="2400" dirty="0"/>
              <a:t>Contact Randy </a:t>
            </a:r>
            <a:r>
              <a:rPr lang="en-US" altLang="en-US" sz="2400" dirty="0" err="1"/>
              <a:t>Scharien</a:t>
            </a:r>
            <a:r>
              <a:rPr lang="en-US" altLang="en-US" sz="2400" dirty="0"/>
              <a:t> (</a:t>
            </a:r>
            <a:r>
              <a:rPr lang="en-US" altLang="en-US" sz="2400" dirty="0">
                <a:hlinkClick r:id="rId2"/>
              </a:rPr>
              <a:t>randy@uvic.ca</a:t>
            </a:r>
            <a:r>
              <a:rPr lang="en-US" altLang="en-US" sz="2400" dirty="0"/>
              <a:t>); poster on Wednesday, 13:40 - 18:00, </a:t>
            </a:r>
            <a:r>
              <a:rPr lang="en-US" altLang="en-US" sz="2400" i="1" dirty="0"/>
              <a:t>Session C33F: Integrating Observations and Models to Better Understand a Changing Arctic System Posters</a:t>
            </a:r>
          </a:p>
          <a:p>
            <a:pPr marL="1257300" lvl="2" indent="-342900" algn="l" eaLnBrk="1" hangingPunct="1">
              <a:buFont typeface="Arial" panose="020B0604020202020204" pitchFamily="34" charset="0"/>
              <a:buChar char="•"/>
            </a:pPr>
            <a:endParaRPr lang="en-US" altLang="en-US" sz="2400" dirty="0"/>
          </a:p>
        </p:txBody>
      </p:sp>
      <p:sp>
        <p:nvSpPr>
          <p:cNvPr id="2051" name="Title 1">
            <a:extLst>
              <a:ext uri="{FF2B5EF4-FFF2-40B4-BE49-F238E27FC236}">
                <a16:creationId xmlns:a16="http://schemas.microsoft.com/office/drawing/2014/main" id="{7F0BECC9-8615-DD4C-A11F-919D131FCF57}"/>
              </a:ext>
            </a:extLst>
          </p:cNvPr>
          <p:cNvSpPr txBox="1">
            <a:spLocks noChangeArrowheads="1"/>
          </p:cNvSpPr>
          <p:nvPr/>
        </p:nvSpPr>
        <p:spPr bwMode="auto">
          <a:xfrm>
            <a:off x="1828800" y="1443038"/>
            <a:ext cx="7929563" cy="301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spcBef>
                <a:spcPct val="0"/>
              </a:spcBef>
              <a:buFontTx/>
              <a:buNone/>
            </a:pPr>
            <a:endParaRPr lang="en-US" altLang="en-US" sz="6000">
              <a:latin typeface="Calibri Light" panose="020F0302020204030204" pitchFamily="34" charset="0"/>
            </a:endParaRPr>
          </a:p>
        </p:txBody>
      </p:sp>
      <p:sp>
        <p:nvSpPr>
          <p:cNvPr id="2052" name="TextBox 3">
            <a:extLst>
              <a:ext uri="{FF2B5EF4-FFF2-40B4-BE49-F238E27FC236}">
                <a16:creationId xmlns:a16="http://schemas.microsoft.com/office/drawing/2014/main" id="{58D09E70-8C7D-F947-86CC-2FBECB838DB1}"/>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sp>
        <p:nvSpPr>
          <p:cNvPr id="2053" name="Title 7">
            <a:extLst>
              <a:ext uri="{FF2B5EF4-FFF2-40B4-BE49-F238E27FC236}">
                <a16:creationId xmlns:a16="http://schemas.microsoft.com/office/drawing/2014/main" id="{33B1FF50-553C-894B-B4FD-6379A549585D}"/>
              </a:ext>
            </a:extLst>
          </p:cNvPr>
          <p:cNvSpPr>
            <a:spLocks noGrp="1" noChangeArrowheads="1"/>
          </p:cNvSpPr>
          <p:nvPr>
            <p:ph type="ctrTitle"/>
          </p:nvPr>
        </p:nvSpPr>
        <p:spPr>
          <a:xfrm>
            <a:off x="1676400" y="303213"/>
            <a:ext cx="8234363" cy="504825"/>
          </a:xfrm>
        </p:spPr>
        <p:txBody>
          <a:bodyPr/>
          <a:lstStyle/>
          <a:p>
            <a:pPr eaLnBrk="1" hangingPunct="1"/>
            <a:r>
              <a:rPr lang="en-US" altLang="en-US" sz="2000" b="1" i="1">
                <a:solidFill>
                  <a:srgbClr val="FF0000"/>
                </a:solidFill>
              </a:rPr>
              <a:t>1-slide, 1-minute summary</a:t>
            </a:r>
          </a:p>
        </p:txBody>
      </p:sp>
      <p:sp>
        <p:nvSpPr>
          <p:cNvPr id="2054" name="TextBox 9">
            <a:extLst>
              <a:ext uri="{FF2B5EF4-FFF2-40B4-BE49-F238E27FC236}">
                <a16:creationId xmlns:a16="http://schemas.microsoft.com/office/drawing/2014/main" id="{8FB8C820-39F2-3D4A-9EBF-7C9858B837E3}"/>
              </a:ext>
            </a:extLst>
          </p:cNvPr>
          <p:cNvSpPr txBox="1">
            <a:spLocks noChangeArrowheads="1"/>
          </p:cNvSpPr>
          <p:nvPr/>
        </p:nvSpPr>
        <p:spPr bwMode="auto">
          <a:xfrm>
            <a:off x="0" y="971550"/>
            <a:ext cx="121920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300" b="1">
                <a:latin typeface="Verdana" panose="020B0604030504040204" pitchFamily="34" charset="0"/>
                <a:ea typeface="Verdana" panose="020B0604030504040204" pitchFamily="34" charset="0"/>
                <a:cs typeface="Verdana" panose="020B0604030504040204" pitchFamily="34" charset="0"/>
              </a:rPr>
              <a:t>Arctic sea ice melt pond fraction prediction</a:t>
            </a:r>
          </a:p>
        </p:txBody>
      </p:sp>
      <p:sp>
        <p:nvSpPr>
          <p:cNvPr id="2055" name="TextBox 12">
            <a:extLst>
              <a:ext uri="{FF2B5EF4-FFF2-40B4-BE49-F238E27FC236}">
                <a16:creationId xmlns:a16="http://schemas.microsoft.com/office/drawing/2014/main" id="{0BCEB748-76B6-C74A-A09A-EAF5DFFC7497}"/>
              </a:ext>
            </a:extLst>
          </p:cNvPr>
          <p:cNvSpPr txBox="1">
            <a:spLocks noChangeArrowheads="1"/>
          </p:cNvSpPr>
          <p:nvPr/>
        </p:nvSpPr>
        <p:spPr bwMode="auto">
          <a:xfrm>
            <a:off x="9537700" y="2416175"/>
            <a:ext cx="2478088" cy="2308225"/>
          </a:xfrm>
          <a:prstGeom prst="rect">
            <a:avLst/>
          </a:prstGeom>
          <a:noFill/>
          <a:ln w="31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a:p>
            <a:pPr eaLnBrk="1" hangingPunct="1">
              <a:lnSpc>
                <a:spcPct val="100000"/>
              </a:lnSpc>
              <a:spcBef>
                <a:spcPct val="0"/>
              </a:spcBef>
              <a:buFontTx/>
              <a:buNone/>
            </a:pPr>
            <a:endParaRPr lang="en-US" altLang="en-US" sz="1800"/>
          </a:p>
        </p:txBody>
      </p:sp>
      <p:pic>
        <p:nvPicPr>
          <p:cNvPr id="2056" name="Picture 15">
            <a:extLst>
              <a:ext uri="{FF2B5EF4-FFF2-40B4-BE49-F238E27FC236}">
                <a16:creationId xmlns:a16="http://schemas.microsoft.com/office/drawing/2014/main" id="{F0AC3D0E-EEB9-FF45-A3FC-FE4262C98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AAB687F-15F6-994B-85EC-E0457AFDB31F}"/>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2058" name="Picture 2">
            <a:extLst>
              <a:ext uri="{FF2B5EF4-FFF2-40B4-BE49-F238E27FC236}">
                <a16:creationId xmlns:a16="http://schemas.microsoft.com/office/drawing/2014/main" id="{FB74D55F-77F4-E443-982B-AF5314B29E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2788" y="2587625"/>
            <a:ext cx="234791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254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050" name="TextBox 3">
            <a:extLst>
              <a:ext uri="{FF2B5EF4-FFF2-40B4-BE49-F238E27FC236}">
                <a16:creationId xmlns:a16="http://schemas.microsoft.com/office/drawing/2014/main" id="{477AB5A1-EB38-D64B-AAD9-EEE51F57C417}"/>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pic>
        <p:nvPicPr>
          <p:cNvPr id="2051" name="Picture 15">
            <a:extLst>
              <a:ext uri="{FF2B5EF4-FFF2-40B4-BE49-F238E27FC236}">
                <a16:creationId xmlns:a16="http://schemas.microsoft.com/office/drawing/2014/main" id="{2E95E486-AB3A-EA4C-B175-81B0EDBC8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99F6934D-099F-F143-9F26-CBBC66E71E2F}"/>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pic>
        <p:nvPicPr>
          <p:cNvPr id="2053" name="Google Shape;54;p13">
            <a:extLst>
              <a:ext uri="{FF2B5EF4-FFF2-40B4-BE49-F238E27FC236}">
                <a16:creationId xmlns:a16="http://schemas.microsoft.com/office/drawing/2014/main" id="{29E6E27E-DE08-4444-BE40-8052ECAA586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5" y="1782763"/>
            <a:ext cx="5680075" cy="419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Google Shape;55;p13">
            <a:extLst>
              <a:ext uri="{FF2B5EF4-FFF2-40B4-BE49-F238E27FC236}">
                <a16:creationId xmlns:a16="http://schemas.microsoft.com/office/drawing/2014/main" id="{F1E8FD49-786E-2044-AC74-B6209C5C474B}"/>
              </a:ext>
            </a:extLst>
          </p:cNvPr>
          <p:cNvSpPr txBox="1">
            <a:spLocks noChangeArrowheads="1"/>
          </p:cNvSpPr>
          <p:nvPr/>
        </p:nvSpPr>
        <p:spPr bwMode="auto">
          <a:xfrm>
            <a:off x="1481138" y="877888"/>
            <a:ext cx="8008937"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800">
                <a:solidFill>
                  <a:srgbClr val="FFFFFF"/>
                </a:solidFill>
                <a:latin typeface="Comfortaa" charset="0"/>
                <a:ea typeface="Comfortaa" charset="0"/>
                <a:cs typeface="Comfortaa" charset="0"/>
                <a:sym typeface="Comfortaa" charset="0"/>
              </a:rPr>
              <a:t>atmos.uw.edu/sipn</a:t>
            </a:r>
          </a:p>
        </p:txBody>
      </p:sp>
      <p:sp>
        <p:nvSpPr>
          <p:cNvPr id="19" name="Google Shape;56;p13">
            <a:extLst>
              <a:ext uri="{FF2B5EF4-FFF2-40B4-BE49-F238E27FC236}">
                <a16:creationId xmlns:a16="http://schemas.microsoft.com/office/drawing/2014/main" id="{27814278-C7C2-294D-8ECA-D1EBA1859063}"/>
              </a:ext>
            </a:extLst>
          </p:cNvPr>
          <p:cNvSpPr txBox="1"/>
          <p:nvPr/>
        </p:nvSpPr>
        <p:spPr>
          <a:xfrm>
            <a:off x="5967413" y="1782763"/>
            <a:ext cx="4687887" cy="3978275"/>
          </a:xfrm>
          <a:prstGeom prst="rect">
            <a:avLst/>
          </a:prstGeom>
          <a:noFill/>
          <a:ln>
            <a:noFill/>
          </a:ln>
        </p:spPr>
        <p:txBody>
          <a:bodyPr spcFirstLastPara="1" lIns="91425" tIns="91425" rIns="91425" bIns="91425"/>
          <a:lstStyle/>
          <a:p>
            <a:pPr>
              <a:spcBef>
                <a:spcPts val="0"/>
              </a:spcBef>
              <a:spcAft>
                <a:spcPts val="0"/>
              </a:spcAft>
              <a:defRPr/>
            </a:pPr>
            <a:r>
              <a:rPr lang="en" sz="2800" dirty="0">
                <a:solidFill>
                  <a:schemeClr val="bg1"/>
                </a:solidFill>
              </a:rPr>
              <a:t>Public Sea Ice Forecast Database</a:t>
            </a:r>
            <a:endParaRPr sz="2800" dirty="0">
              <a:solidFill>
                <a:schemeClr val="bg1"/>
              </a:solidFill>
            </a:endParaRPr>
          </a:p>
          <a:p>
            <a:pPr marL="457200" indent="-381000">
              <a:spcBef>
                <a:spcPts val="0"/>
              </a:spcBef>
              <a:spcAft>
                <a:spcPts val="0"/>
              </a:spcAft>
              <a:buClr>
                <a:srgbClr val="FFFFFF"/>
              </a:buClr>
              <a:buSzPts val="2400"/>
              <a:buFontTx/>
              <a:buChar char="●"/>
              <a:defRPr/>
            </a:pPr>
            <a:r>
              <a:rPr lang="en" sz="2800" dirty="0">
                <a:solidFill>
                  <a:schemeClr val="bg1"/>
                </a:solidFill>
              </a:rPr>
              <a:t>15 Dynamical models</a:t>
            </a:r>
            <a:endParaRPr sz="2800" dirty="0">
              <a:solidFill>
                <a:schemeClr val="bg1"/>
              </a:solidFill>
            </a:endParaRPr>
          </a:p>
          <a:p>
            <a:pPr marL="457200" indent="-381000">
              <a:spcBef>
                <a:spcPts val="0"/>
              </a:spcBef>
              <a:spcAft>
                <a:spcPts val="0"/>
              </a:spcAft>
              <a:buClr>
                <a:srgbClr val="FFFFFF"/>
              </a:buClr>
              <a:buSzPts val="2400"/>
              <a:buFontTx/>
              <a:buChar char="●"/>
              <a:defRPr/>
            </a:pPr>
            <a:r>
              <a:rPr lang="en" sz="2800" dirty="0">
                <a:solidFill>
                  <a:schemeClr val="bg1"/>
                </a:solidFill>
              </a:rPr>
              <a:t>4 Statistical models</a:t>
            </a:r>
            <a:endParaRPr sz="2800" dirty="0">
              <a:solidFill>
                <a:schemeClr val="bg1"/>
              </a:solidFill>
            </a:endParaRPr>
          </a:p>
          <a:p>
            <a:pPr marL="457200" indent="-381000">
              <a:spcBef>
                <a:spcPts val="0"/>
              </a:spcBef>
              <a:spcAft>
                <a:spcPts val="0"/>
              </a:spcAft>
              <a:buClr>
                <a:srgbClr val="FFFFFF"/>
              </a:buClr>
              <a:buSzPts val="2400"/>
              <a:buFontTx/>
              <a:buChar char="●"/>
              <a:defRPr/>
            </a:pPr>
            <a:r>
              <a:rPr lang="en" sz="2800" dirty="0">
                <a:solidFill>
                  <a:schemeClr val="bg1"/>
                </a:solidFill>
              </a:rPr>
              <a:t>Updated daily</a:t>
            </a:r>
            <a:endParaRPr sz="2800" dirty="0">
              <a:solidFill>
                <a:schemeClr val="bg1"/>
              </a:solidFill>
            </a:endParaRPr>
          </a:p>
          <a:p>
            <a:pPr marL="457200" indent="-381000">
              <a:spcBef>
                <a:spcPts val="0"/>
              </a:spcBef>
              <a:spcAft>
                <a:spcPts val="0"/>
              </a:spcAft>
              <a:buClr>
                <a:srgbClr val="FFFFFF"/>
              </a:buClr>
              <a:buSzPts val="2400"/>
              <a:buFontTx/>
              <a:buChar char="●"/>
              <a:defRPr/>
            </a:pPr>
            <a:r>
              <a:rPr lang="en" sz="2800" dirty="0">
                <a:solidFill>
                  <a:schemeClr val="bg1"/>
                </a:solidFill>
              </a:rPr>
              <a:t>SIC and SIT</a:t>
            </a:r>
            <a:endParaRPr sz="2800" dirty="0">
              <a:solidFill>
                <a:schemeClr val="bg1"/>
              </a:solidFill>
            </a:endParaRPr>
          </a:p>
          <a:p>
            <a:pPr>
              <a:spcBef>
                <a:spcPts val="0"/>
              </a:spcBef>
              <a:spcAft>
                <a:spcPts val="0"/>
              </a:spcAft>
              <a:defRPr/>
            </a:pPr>
            <a:endParaRPr sz="2800" dirty="0">
              <a:solidFill>
                <a:schemeClr val="bg1"/>
              </a:solidFill>
            </a:endParaRPr>
          </a:p>
          <a:p>
            <a:pPr>
              <a:spcBef>
                <a:spcPts val="0"/>
              </a:spcBef>
              <a:spcAft>
                <a:spcPts val="0"/>
              </a:spcAft>
              <a:defRPr/>
            </a:pPr>
            <a:r>
              <a:rPr lang="en" sz="2800" dirty="0">
                <a:solidFill>
                  <a:schemeClr val="bg1"/>
                </a:solidFill>
              </a:rPr>
              <a:t>Available through </a:t>
            </a:r>
            <a:endParaRPr sz="2800" dirty="0">
              <a:solidFill>
                <a:schemeClr val="bg1"/>
              </a:solidFill>
            </a:endParaRPr>
          </a:p>
          <a:p>
            <a:pPr>
              <a:spcBef>
                <a:spcPts val="0"/>
              </a:spcBef>
              <a:spcAft>
                <a:spcPts val="0"/>
              </a:spcAft>
              <a:defRPr/>
            </a:pPr>
            <a:r>
              <a:rPr lang="en" sz="2800" dirty="0">
                <a:solidFill>
                  <a:schemeClr val="bg1"/>
                </a:solidFill>
              </a:rPr>
              <a:t>Polar Pangeo...</a:t>
            </a:r>
            <a:endParaRPr sz="2800" dirty="0">
              <a:solidFill>
                <a:schemeClr val="bg1"/>
              </a:solidFill>
            </a:endParaRPr>
          </a:p>
        </p:txBody>
      </p:sp>
    </p:spTree>
    <p:extLst>
      <p:ext uri="{BB962C8B-B14F-4D97-AF65-F5344CB8AC3E}">
        <p14:creationId xmlns:p14="http://schemas.microsoft.com/office/powerpoint/2010/main" val="2385610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074" name="TextBox 3">
            <a:extLst>
              <a:ext uri="{FF2B5EF4-FFF2-40B4-BE49-F238E27FC236}">
                <a16:creationId xmlns:a16="http://schemas.microsoft.com/office/drawing/2014/main" id="{218DDC68-21AB-584A-BC08-C276C8F46E79}"/>
              </a:ext>
            </a:extLst>
          </p:cNvPr>
          <p:cNvSpPr txBox="1">
            <a:spLocks noChangeArrowheads="1"/>
          </p:cNvSpPr>
          <p:nvPr/>
        </p:nvSpPr>
        <p:spPr bwMode="auto">
          <a:xfrm>
            <a:off x="1093788" y="19050"/>
            <a:ext cx="10004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2400" b="1" i="1">
                <a:solidFill>
                  <a:srgbClr val="6983BD"/>
                </a:solidFill>
                <a:latin typeface="Verdana" panose="020B0604030504040204" pitchFamily="34" charset="0"/>
                <a:ea typeface="Verdana" panose="020B0604030504040204" pitchFamily="34" charset="0"/>
                <a:cs typeface="Verdana" panose="020B0604030504040204" pitchFamily="34" charset="0"/>
              </a:rPr>
              <a:t>SIPN2 AGU Meeting 2018: Community Round-Robin </a:t>
            </a:r>
          </a:p>
        </p:txBody>
      </p:sp>
      <p:pic>
        <p:nvPicPr>
          <p:cNvPr id="3075" name="Picture 15">
            <a:extLst>
              <a:ext uri="{FF2B5EF4-FFF2-40B4-BE49-F238E27FC236}">
                <a16:creationId xmlns:a16="http://schemas.microsoft.com/office/drawing/2014/main" id="{AC787D11-9DD5-1A4C-917B-77B14EE162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 y="39688"/>
            <a:ext cx="68897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Straight Connector 17">
            <a:extLst>
              <a:ext uri="{FF2B5EF4-FFF2-40B4-BE49-F238E27FC236}">
                <a16:creationId xmlns:a16="http://schemas.microsoft.com/office/drawing/2014/main" id="{2048DD40-D566-2D42-9F2B-D7C60EA06D94}"/>
              </a:ext>
            </a:extLst>
          </p:cNvPr>
          <p:cNvCxnSpPr/>
          <p:nvPr/>
        </p:nvCxnSpPr>
        <p:spPr>
          <a:xfrm flipV="1">
            <a:off x="0" y="877888"/>
            <a:ext cx="12192000" cy="9525"/>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3077" name="Google Shape;61;p14">
            <a:extLst>
              <a:ext uri="{FF2B5EF4-FFF2-40B4-BE49-F238E27FC236}">
                <a16:creationId xmlns:a16="http://schemas.microsoft.com/office/drawing/2014/main" id="{06FCFDDF-BA5E-184A-B8A2-CB0B0709E71E}"/>
              </a:ext>
            </a:extLst>
          </p:cNvPr>
          <p:cNvSpPr txBox="1">
            <a:spLocks noChangeArrowheads="1"/>
          </p:cNvSpPr>
          <p:nvPr/>
        </p:nvSpPr>
        <p:spPr bwMode="auto">
          <a:xfrm>
            <a:off x="2076450" y="901700"/>
            <a:ext cx="80073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4800">
                <a:solidFill>
                  <a:srgbClr val="FFFFFF"/>
                </a:solidFill>
                <a:latin typeface="Comfortaa" charset="0"/>
                <a:ea typeface="Comfortaa" charset="0"/>
                <a:cs typeface="Comfortaa" charset="0"/>
                <a:sym typeface="Comfortaa" charset="0"/>
              </a:rPr>
              <a:t>Polar.Pangeo.io</a:t>
            </a:r>
          </a:p>
        </p:txBody>
      </p:sp>
      <p:pic>
        <p:nvPicPr>
          <p:cNvPr id="3078" name="Google Shape;62;p14">
            <a:extLst>
              <a:ext uri="{FF2B5EF4-FFF2-40B4-BE49-F238E27FC236}">
                <a16:creationId xmlns:a16="http://schemas.microsoft.com/office/drawing/2014/main" id="{18224358-457D-FD43-92C4-457BE4B88A2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85938"/>
            <a:ext cx="7292975"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Google Shape;63;p14">
            <a:extLst>
              <a:ext uri="{FF2B5EF4-FFF2-40B4-BE49-F238E27FC236}">
                <a16:creationId xmlns:a16="http://schemas.microsoft.com/office/drawing/2014/main" id="{47DFE899-F073-6246-A972-4205B1340C1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0988" y="887413"/>
            <a:ext cx="1173162"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Google Shape;64;p14">
            <a:extLst>
              <a:ext uri="{FF2B5EF4-FFF2-40B4-BE49-F238E27FC236}">
                <a16:creationId xmlns:a16="http://schemas.microsoft.com/office/drawing/2014/main" id="{1E4A93C0-DD97-9640-BF9D-539682DA50B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50488" y="2020888"/>
            <a:ext cx="1449387"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65;p14">
            <a:extLst>
              <a:ext uri="{FF2B5EF4-FFF2-40B4-BE49-F238E27FC236}">
                <a16:creationId xmlns:a16="http://schemas.microsoft.com/office/drawing/2014/main" id="{0B15C060-7178-8B43-BB43-D36986C484D9}"/>
              </a:ext>
            </a:extLst>
          </p:cNvPr>
          <p:cNvSpPr txBox="1"/>
          <p:nvPr/>
        </p:nvSpPr>
        <p:spPr>
          <a:xfrm>
            <a:off x="7292975" y="2020888"/>
            <a:ext cx="4683125" cy="3656012"/>
          </a:xfrm>
          <a:prstGeom prst="rect">
            <a:avLst/>
          </a:prstGeom>
          <a:noFill/>
          <a:ln>
            <a:noFill/>
          </a:ln>
        </p:spPr>
        <p:txBody>
          <a:bodyPr spcFirstLastPara="1" lIns="91425" tIns="91425" rIns="91425" bIns="91425"/>
          <a:lstStyle/>
          <a:p>
            <a:pPr>
              <a:spcBef>
                <a:spcPts val="0"/>
              </a:spcBef>
              <a:spcAft>
                <a:spcPts val="0"/>
              </a:spcAft>
              <a:defRPr/>
            </a:pPr>
            <a:r>
              <a:rPr lang="en" sz="2400" u="sng">
                <a:solidFill>
                  <a:srgbClr val="FFFFFF"/>
                </a:solidFill>
              </a:rPr>
              <a:t>What is Pangeo?</a:t>
            </a:r>
            <a:endParaRPr sz="2400" u="sng">
              <a:solidFill>
                <a:srgbClr val="FFFFFF"/>
              </a:solidFill>
            </a:endParaRPr>
          </a:p>
          <a:p>
            <a:pPr marL="457200" indent="-381000">
              <a:spcBef>
                <a:spcPts val="0"/>
              </a:spcBef>
              <a:spcAft>
                <a:spcPts val="0"/>
              </a:spcAft>
              <a:buClr>
                <a:srgbClr val="FFFFFF"/>
              </a:buClr>
              <a:buSzPts val="2400"/>
              <a:buFontTx/>
              <a:buChar char="-"/>
              <a:defRPr/>
            </a:pPr>
            <a:r>
              <a:rPr lang="en" sz="2400">
                <a:solidFill>
                  <a:srgbClr val="FFFFFF"/>
                </a:solidFill>
              </a:rPr>
              <a:t>Cloud computing simplified</a:t>
            </a:r>
            <a:endParaRPr sz="2400">
              <a:solidFill>
                <a:srgbClr val="FFFFFF"/>
              </a:solidFill>
            </a:endParaRPr>
          </a:p>
          <a:p>
            <a:pPr>
              <a:spcBef>
                <a:spcPts val="0"/>
              </a:spcBef>
              <a:spcAft>
                <a:spcPts val="0"/>
              </a:spcAft>
              <a:defRPr/>
            </a:pPr>
            <a:r>
              <a:rPr lang="en" sz="2400" u="sng">
                <a:solidFill>
                  <a:srgbClr val="FFFFFF"/>
                </a:solidFill>
              </a:rPr>
              <a:t>What does it provide?</a:t>
            </a:r>
            <a:endParaRPr sz="2400" u="sng">
              <a:solidFill>
                <a:srgbClr val="FFFFFF"/>
              </a:solidFill>
            </a:endParaRPr>
          </a:p>
          <a:p>
            <a:pPr marL="457200" indent="-381000">
              <a:spcBef>
                <a:spcPts val="0"/>
              </a:spcBef>
              <a:spcAft>
                <a:spcPts val="0"/>
              </a:spcAft>
              <a:buClr>
                <a:srgbClr val="FFFFFF"/>
              </a:buClr>
              <a:buSzPts val="2400"/>
              <a:buFontTx/>
              <a:buChar char="-"/>
              <a:defRPr/>
            </a:pPr>
            <a:r>
              <a:rPr lang="en" sz="2400">
                <a:solidFill>
                  <a:srgbClr val="FFFFFF"/>
                </a:solidFill>
              </a:rPr>
              <a:t>Jupyter Python Browser access to cloud computing</a:t>
            </a:r>
            <a:endParaRPr sz="2400">
              <a:solidFill>
                <a:srgbClr val="FFFFFF"/>
              </a:solidFill>
            </a:endParaRPr>
          </a:p>
          <a:p>
            <a:pPr>
              <a:spcBef>
                <a:spcPts val="0"/>
              </a:spcBef>
              <a:spcAft>
                <a:spcPts val="0"/>
              </a:spcAft>
              <a:defRPr/>
            </a:pPr>
            <a:r>
              <a:rPr lang="en" sz="2400" u="sng">
                <a:solidFill>
                  <a:srgbClr val="FFFFFF"/>
                </a:solidFill>
              </a:rPr>
              <a:t>What is Polar Pangeo?</a:t>
            </a:r>
            <a:endParaRPr sz="2400" u="sng">
              <a:solidFill>
                <a:srgbClr val="FFFFFF"/>
              </a:solidFill>
            </a:endParaRPr>
          </a:p>
          <a:p>
            <a:pPr marL="457200" indent="-381000">
              <a:spcBef>
                <a:spcPts val="0"/>
              </a:spcBef>
              <a:spcAft>
                <a:spcPts val="0"/>
              </a:spcAft>
              <a:buClr>
                <a:srgbClr val="FFFFFF"/>
              </a:buClr>
              <a:buSzPts val="2400"/>
              <a:buFontTx/>
              <a:buChar char="-"/>
              <a:defRPr/>
            </a:pPr>
            <a:r>
              <a:rPr lang="en" sz="2400">
                <a:solidFill>
                  <a:srgbClr val="FFFFFF"/>
                </a:solidFill>
              </a:rPr>
              <a:t>Growing Community of Polar researchers, sharing Polar data and cloud support</a:t>
            </a:r>
            <a:endParaRPr sz="2400">
              <a:solidFill>
                <a:srgbClr val="FFFFFF"/>
              </a:solidFill>
            </a:endParaRPr>
          </a:p>
        </p:txBody>
      </p:sp>
    </p:spTree>
    <p:extLst>
      <p:ext uri="{BB962C8B-B14F-4D97-AF65-F5344CB8AC3E}">
        <p14:creationId xmlns:p14="http://schemas.microsoft.com/office/powerpoint/2010/main" val="2332852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TotalTime>
  <Words>1277</Words>
  <Application>Microsoft Macintosh PowerPoint</Application>
  <PresentationFormat>Widescreen</PresentationFormat>
  <Paragraphs>171</Paragraphs>
  <Slides>13</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vt:i4>
      </vt:variant>
    </vt:vector>
  </HeadingPairs>
  <TitlesOfParts>
    <vt:vector size="27" baseType="lpstr">
      <vt:lpstr>Comfortaa</vt:lpstr>
      <vt:lpstr>FreeSans</vt:lpstr>
      <vt:lpstr>Liberation Sans</vt:lpstr>
      <vt:lpstr>ＭＳ Ｐゴシック</vt:lpstr>
      <vt:lpstr>Noto Sans CJK SC Regular</vt:lpstr>
      <vt:lpstr>Arial</vt:lpstr>
      <vt:lpstr>Avenir Black</vt:lpstr>
      <vt:lpstr>Calibri</vt:lpstr>
      <vt:lpstr>Calibri Light</vt:lpstr>
      <vt:lpstr>Helvetica</vt:lpstr>
      <vt:lpstr>Mangal</vt:lpstr>
      <vt:lpstr>Times New Roman</vt:lpstr>
      <vt:lpstr>Verdana</vt:lpstr>
      <vt:lpstr>Office Theme</vt:lpstr>
      <vt:lpstr>PowerPoint Presentation</vt:lpstr>
      <vt:lpstr>PowerPoint Presentation</vt:lpstr>
      <vt:lpstr>PowerPoint Presentation</vt:lpstr>
      <vt:lpstr>1-slide, 1-minute summary</vt:lpstr>
      <vt:lpstr>1-slide, 1-minute summary</vt:lpstr>
      <vt:lpstr>1-slide, 1-minute summary</vt:lpstr>
      <vt:lpstr>1-slide, 1-minute summary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Provide 1 slide here  </dc:title>
  <dc:creator>betsy@arcus.org</dc:creator>
  <cp:lastModifiedBy>Muyin Wang</cp:lastModifiedBy>
  <cp:revision>44</cp:revision>
  <cp:lastPrinted>2018-12-03T19:28:19Z</cp:lastPrinted>
  <dcterms:created xsi:type="dcterms:W3CDTF">2018-11-09T22:06:53Z</dcterms:created>
  <dcterms:modified xsi:type="dcterms:W3CDTF">2018-12-10T20:37:46Z</dcterms:modified>
</cp:coreProperties>
</file>