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455" r:id="rId2"/>
    <p:sldId id="439" r:id="rId3"/>
    <p:sldId id="440" r:id="rId4"/>
    <p:sldId id="458" r:id="rId5"/>
    <p:sldId id="459" r:id="rId6"/>
    <p:sldId id="461" r:id="rId7"/>
    <p:sldId id="450" r:id="rId8"/>
    <p:sldId id="449" r:id="rId9"/>
    <p:sldId id="452" r:id="rId10"/>
    <p:sldId id="453" r:id="rId11"/>
    <p:sldId id="454" r:id="rId12"/>
    <p:sldId id="451" r:id="rId13"/>
    <p:sldId id="44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F98C"/>
    <a:srgbClr val="97F97D"/>
    <a:srgbClr val="080346"/>
    <a:srgbClr val="040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93" autoAdjust="0"/>
    <p:restoredTop sz="94599" autoAdjust="0"/>
  </p:normalViewPr>
  <p:slideViewPr>
    <p:cSldViewPr snapToGrid="0" snapToObjects="1">
      <p:cViewPr>
        <p:scale>
          <a:sx n="100" d="100"/>
          <a:sy n="100" d="100"/>
        </p:scale>
        <p:origin x="-1064" y="-7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87A3A-8A6E-5040-9BEC-E722D7C83C7D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A4964-27D7-CD41-A25D-7E6FFC562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655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168FB-87DE-1E4D-8EB5-9369C381053D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E7466-46DF-3942-B03E-60CAB06EA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935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31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OIropelogoWhite.png"/>
          <p:cNvPicPr>
            <a:picLocks noChangeAspect="1"/>
          </p:cNvPicPr>
          <p:nvPr/>
        </p:nvPicPr>
        <p:blipFill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003" y="127000"/>
            <a:ext cx="6922547" cy="68869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rgbClr val="4980A7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rgbClr val="CDD74C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E7BBE3A-DFEF-D14F-AFA1-58289D1E1248}" type="datetime1">
              <a:rPr lang="en-US" smtClean="0"/>
              <a:t>11/19/15</a:t>
            </a:fld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668F"/>
                </a:solidFill>
              </a:defRPr>
            </a:lvl1pPr>
          </a:lstStyle>
          <a:p>
            <a:fld id="{8D2F6ADE-5DC0-5648-A3BB-DB5F8B46B9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rgbClr val="031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rgbClr val="27668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83EB625A-1D64-6946-B25C-380247631823}" type="datetime1">
              <a:rPr lang="en-US" smtClean="0"/>
              <a:t>11/19/15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fld id="{8D2F6ADE-5DC0-5648-A3BB-DB5F8B46B93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356484"/>
            <a:ext cx="2667000" cy="365125"/>
          </a:xfrm>
          <a:prstGeom prst="rect">
            <a:avLst/>
          </a:prstGeom>
        </p:spPr>
        <p:txBody>
          <a:bodyPr/>
          <a:lstStyle/>
          <a:p>
            <a:fld id="{37AB3C11-7404-184E-91CC-132A23135EAF}" type="datetime1">
              <a:rPr lang="en-US" smtClean="0"/>
              <a:t>11/19/15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/>
          <a:p>
            <a:fld id="{8D2F6ADE-5DC0-5648-A3BB-DB5F8B46B9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rgbClr val="031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18607"/>
            <a:ext cx="2057400" cy="5516563"/>
          </a:xfrm>
        </p:spPr>
        <p:txBody>
          <a:bodyPr vert="eaVert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F9C80F92-DE2E-4846-97F1-C81DEE53EFE3}" type="datetime1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rgbClr val="27668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8D2F6ADE-5DC0-5648-A3BB-DB5F8B46B9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356484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668F"/>
                </a:solidFill>
              </a:defRPr>
            </a:lvl1pPr>
          </a:lstStyle>
          <a:p>
            <a:fld id="{2E71A783-1CE4-B141-A5BE-82BB87BEB72B}" type="datetime1">
              <a:rPr lang="en-US" smtClean="0"/>
              <a:t>11/19/15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rgbClr val="031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rgbClr val="17365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356484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668F"/>
                </a:solidFill>
              </a:defRPr>
            </a:lvl1pPr>
          </a:lstStyle>
          <a:p>
            <a:fld id="{DDB8B0FB-1EAD-1246-AF9D-74233F742FCF}" type="datetime1">
              <a:rPr lang="en-US" smtClean="0"/>
              <a:t>11/19/15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D2F6ADE-5DC0-5648-A3BB-DB5F8B46B93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356484"/>
            <a:ext cx="26670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rgbClr val="27668F"/>
                </a:solidFill>
              </a:defRPr>
            </a:lvl1pPr>
          </a:lstStyle>
          <a:p>
            <a:fld id="{CDDCEC2E-9A6E-6B4B-BFA9-4E851BB95423}" type="datetime1">
              <a:rPr lang="en-US" smtClean="0"/>
              <a:t>11/19/15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fld id="{8D2F6ADE-5DC0-5648-A3BB-DB5F8B46B9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>
                <a:solidFill>
                  <a:srgbClr val="CDD74C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356484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9E4DD558-CC1C-1546-A5EF-29134CAFFE5D}" type="datetime1">
              <a:rPr lang="en-US" smtClean="0"/>
              <a:t>11/19/15</a:t>
            </a:fld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356484"/>
            <a:ext cx="2667000" cy="365125"/>
          </a:xfrm>
          <a:prstGeom prst="rect">
            <a:avLst/>
          </a:prstGeom>
        </p:spPr>
        <p:txBody>
          <a:bodyPr/>
          <a:lstStyle/>
          <a:p>
            <a:fld id="{E11AF8E5-84E5-AB41-B5F3-5F32D7E83D1D}" type="datetime1">
              <a:rPr lang="en-US" smtClean="0"/>
              <a:t>11/19/15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356484"/>
            <a:ext cx="2667000" cy="365125"/>
          </a:xfrm>
          <a:prstGeom prst="rect">
            <a:avLst/>
          </a:prstGeom>
        </p:spPr>
        <p:txBody>
          <a:bodyPr/>
          <a:lstStyle/>
          <a:p>
            <a:fld id="{12927E67-EC26-F648-B0B2-3F2E3D078D99}" type="datetime1">
              <a:rPr lang="en-US" smtClean="0"/>
              <a:t>11/19/15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/>
          <a:p>
            <a:fld id="{8D2F6ADE-5DC0-5648-A3BB-DB5F8B46B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73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356484"/>
            <a:ext cx="2667000" cy="365125"/>
          </a:xfrm>
          <a:prstGeom prst="rect">
            <a:avLst/>
          </a:prstGeom>
        </p:spPr>
        <p:txBody>
          <a:bodyPr/>
          <a:lstStyle/>
          <a:p>
            <a:fld id="{A06E71E0-EF5E-E645-86FD-6C79CE7D3488}" type="datetime1">
              <a:rPr lang="en-US" smtClean="0"/>
              <a:t>11/19/15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2F6ADE-5DC0-5648-A3BB-DB5F8B46B9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solidFill>
                  <a:schemeClr val="accent3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356484"/>
            <a:ext cx="2667000" cy="365125"/>
          </a:xfrm>
          <a:prstGeom prst="rect">
            <a:avLst/>
          </a:prstGeom>
        </p:spPr>
        <p:txBody>
          <a:bodyPr/>
          <a:lstStyle/>
          <a:p>
            <a:fld id="{B2C9FCE7-73C3-3A48-9441-EF9E19490E96}" type="datetime1">
              <a:rPr lang="en-US" smtClean="0"/>
              <a:t>11/19/15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2F6ADE-5DC0-5648-A3BB-DB5F8B46B93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1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52520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pic>
        <p:nvPicPr>
          <p:cNvPr id="5" name="Picture 4" descr="wordmark-onelineLB.png"/>
          <p:cNvPicPr>
            <a:picLocks noChangeAspect="1"/>
          </p:cNvPicPr>
          <p:nvPr/>
        </p:nvPicPr>
        <p:blipFill>
          <a:blip r:embed="rId14" cstate="print">
            <a:alphaModFix amt="3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2709" y="6553687"/>
            <a:ext cx="3084041" cy="2114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rgbClr val="CDD74C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bg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Relationship Id="rId3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498600" y="0"/>
            <a:ext cx="6026355" cy="102442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800" b="1" dirty="0">
                <a:latin typeface="Candara" charset="0"/>
                <a:ea typeface="ＭＳ Ｐゴシック" charset="0"/>
                <a:cs typeface="ＭＳ Ｐゴシック" charset="0"/>
              </a:rPr>
              <a:t>Understanding </a:t>
            </a:r>
            <a:r>
              <a:rPr lang="en-US" sz="2800" b="1" dirty="0" smtClean="0">
                <a:latin typeface="Candara" charset="0"/>
                <a:ea typeface="ＭＳ Ｐゴシック" charset="0"/>
                <a:cs typeface="ＭＳ Ｐゴシック" charset="0"/>
              </a:rPr>
              <a:t>and Predicting </a:t>
            </a:r>
            <a:br>
              <a:rPr lang="en-US" sz="2800" b="1" dirty="0" smtClean="0">
                <a:latin typeface="Candara" charset="0"/>
                <a:ea typeface="ＭＳ Ｐゴシック" charset="0"/>
                <a:cs typeface="ＭＳ Ｐゴシック" charset="0"/>
              </a:rPr>
            </a:br>
            <a:r>
              <a:rPr lang="en-US" sz="2800" b="1" dirty="0" smtClean="0">
                <a:latin typeface="Candara" charset="0"/>
                <a:ea typeface="ＭＳ Ｐゴシック" charset="0"/>
                <a:cs typeface="ＭＳ Ｐゴシック" charset="0"/>
              </a:rPr>
              <a:t>Arctic Land-ice Loss and its impacts</a:t>
            </a:r>
            <a:endParaRPr lang="en-US" sz="2800" dirty="0">
              <a:solidFill>
                <a:schemeClr val="accent3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98600" y="1018121"/>
            <a:ext cx="5748592" cy="612739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 smtClean="0">
                <a:solidFill>
                  <a:schemeClr val="accent3"/>
                </a:solidFill>
                <a:latin typeface="Candara"/>
                <a:ea typeface="ＭＳ Ｐゴシック" charset="0"/>
                <a:cs typeface="Candara"/>
              </a:rPr>
              <a:t>Fiamma Straneo (WHOI), Ted </a:t>
            </a:r>
            <a:r>
              <a:rPr lang="en-GB" sz="2000" dirty="0" err="1" smtClean="0">
                <a:solidFill>
                  <a:schemeClr val="accent3"/>
                </a:solidFill>
                <a:latin typeface="Candara"/>
                <a:ea typeface="ＭＳ Ｐゴシック" charset="0"/>
                <a:cs typeface="Candara"/>
              </a:rPr>
              <a:t>Scambos</a:t>
            </a:r>
            <a:r>
              <a:rPr lang="en-GB" sz="2000" dirty="0" smtClean="0">
                <a:solidFill>
                  <a:schemeClr val="accent3"/>
                </a:solidFill>
                <a:latin typeface="Candara"/>
                <a:ea typeface="ＭＳ Ｐゴシック" charset="0"/>
                <a:cs typeface="Candara"/>
              </a:rPr>
              <a:t> (NSIDC)</a:t>
            </a:r>
          </a:p>
          <a:p>
            <a:endParaRPr lang="en-GB" sz="2000" dirty="0" smtClean="0">
              <a:latin typeface="Candara"/>
              <a:ea typeface="ＭＳ Ｐゴシック" charset="0"/>
              <a:cs typeface="Candara"/>
            </a:endParaRPr>
          </a:p>
        </p:txBody>
      </p:sp>
      <p:pic>
        <p:nvPicPr>
          <p:cNvPr id="10" name="Picture 8" descr="science_truffer_fahnestock_2007_phot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955" y="42863"/>
            <a:ext cx="1547813" cy="673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6ADE-5DC0-5648-A3BB-DB5F8B46B93C}" type="slidenum">
              <a:rPr lang="en-US" smtClean="0"/>
              <a:t>1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8342" y="2683704"/>
            <a:ext cx="2971800" cy="2962656"/>
          </a:xfrm>
          <a:prstGeom prst="ellipse">
            <a:avLst/>
          </a:prstGeom>
          <a:solidFill>
            <a:srgbClr val="0000FF"/>
          </a:solidFill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79576" y="2871052"/>
            <a:ext cx="160020" cy="160020"/>
          </a:xfrm>
          <a:prstGeom prst="ellipse">
            <a:avLst/>
          </a:prstGeom>
          <a:solidFill>
            <a:srgbClr val="3366FF"/>
          </a:solidFill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000" y="1701312"/>
            <a:ext cx="3543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Greenland Ice Sheet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(6.5 m SLR)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1980" y="1735065"/>
            <a:ext cx="3175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Arctic Ice Caps/Glaciers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(0.35 m SLR)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1" y="3403600"/>
            <a:ext cx="27051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Current discharge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1200 </a:t>
            </a:r>
            <a:r>
              <a:rPr lang="en-US" sz="2400" dirty="0" err="1" smtClean="0">
                <a:solidFill>
                  <a:schemeClr val="bg1"/>
                </a:solidFill>
              </a:rPr>
              <a:t>Gt</a:t>
            </a:r>
            <a:r>
              <a:rPr lang="en-US" sz="2400" dirty="0" smtClean="0">
                <a:solidFill>
                  <a:schemeClr val="bg1"/>
                </a:solidFill>
              </a:rPr>
              <a:t>/</a:t>
            </a:r>
            <a:r>
              <a:rPr lang="en-US" sz="2400" dirty="0" err="1" smtClean="0">
                <a:solidFill>
                  <a:schemeClr val="bg1"/>
                </a:solidFill>
              </a:rPr>
              <a:t>yr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(+30% 1960-1990)</a:t>
            </a:r>
          </a:p>
        </p:txBody>
      </p:sp>
      <p:pic>
        <p:nvPicPr>
          <p:cNvPr id="12" name="Picture 11" descr="SEARCH_color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09700" cy="14328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79426" y="3429000"/>
            <a:ext cx="27051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Current discharge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226 </a:t>
            </a:r>
            <a:r>
              <a:rPr lang="en-US" sz="2400" dirty="0" err="1" smtClean="0">
                <a:solidFill>
                  <a:schemeClr val="bg1"/>
                </a:solidFill>
              </a:rPr>
              <a:t>Gt</a:t>
            </a:r>
            <a:r>
              <a:rPr lang="en-US" sz="2400" dirty="0" smtClean="0">
                <a:solidFill>
                  <a:schemeClr val="bg1"/>
                </a:solidFill>
              </a:rPr>
              <a:t>/</a:t>
            </a:r>
            <a:r>
              <a:rPr lang="en-US" sz="2400" dirty="0" err="1" smtClean="0">
                <a:solidFill>
                  <a:schemeClr val="bg1"/>
                </a:solidFill>
              </a:rPr>
              <a:t>yr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(+50% 1960-1990)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248400"/>
            <a:ext cx="778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Candara"/>
                <a:cs typeface="Candara"/>
              </a:rPr>
              <a:t>Bamber</a:t>
            </a:r>
            <a:r>
              <a:rPr lang="en-US" dirty="0" smtClean="0">
                <a:solidFill>
                  <a:schemeClr val="bg1"/>
                </a:solidFill>
                <a:latin typeface="Candara"/>
                <a:cs typeface="Candara"/>
              </a:rPr>
              <a:t> et al 2012; Enderlin et al 2014; </a:t>
            </a:r>
            <a:r>
              <a:rPr lang="en-US" dirty="0" err="1" smtClean="0">
                <a:solidFill>
                  <a:schemeClr val="bg1"/>
                </a:solidFill>
                <a:latin typeface="Candara"/>
                <a:cs typeface="Candara"/>
              </a:rPr>
              <a:t>Dyurgerov</a:t>
            </a:r>
            <a:r>
              <a:rPr lang="en-US" dirty="0" smtClean="0">
                <a:solidFill>
                  <a:schemeClr val="bg1"/>
                </a:solidFill>
                <a:latin typeface="Candara"/>
                <a:cs typeface="Candara"/>
              </a:rPr>
              <a:t> et al 2010; Gardner et al 2013</a:t>
            </a:r>
            <a:endParaRPr lang="en-US" dirty="0">
              <a:solidFill>
                <a:schemeClr val="bg1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409811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25900" y="2108200"/>
            <a:ext cx="453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2271" y="156910"/>
            <a:ext cx="865232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 smtClean="0">
                <a:solidFill>
                  <a:srgbClr val="FFFFFF"/>
                </a:solidFill>
              </a:rPr>
              <a:t>GrIOOS</a:t>
            </a:r>
            <a:r>
              <a:rPr lang="en-US" sz="2800" b="1" dirty="0" smtClean="0">
                <a:solidFill>
                  <a:srgbClr val="FFFFFF"/>
                </a:solidFill>
              </a:rPr>
              <a:t> Workshop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 Dec 12-13</a:t>
            </a:r>
            <a:r>
              <a:rPr lang="en-US" sz="2800" b="1" baseline="30000" dirty="0" smtClean="0">
                <a:solidFill>
                  <a:srgbClr val="FFFFFF"/>
                </a:solidFill>
              </a:rPr>
              <a:t>th</a:t>
            </a:r>
            <a:r>
              <a:rPr lang="en-US" sz="2800" b="1" dirty="0" smtClean="0">
                <a:solidFill>
                  <a:srgbClr val="FFFFFF"/>
                </a:solidFill>
              </a:rPr>
              <a:t> San Francisco</a:t>
            </a:r>
          </a:p>
          <a:p>
            <a:pPr lvl="0"/>
            <a:endParaRPr lang="en-US" b="1" dirty="0">
              <a:solidFill>
                <a:srgbClr val="FFFFFF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Solicited Expression of Interest;</a:t>
            </a:r>
          </a:p>
          <a:p>
            <a:pPr marL="285750" lvl="0" indent="-285750"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50 attendees from 7 countries, including oceanographers, glaciologists, climate modelers, ice sheet modelers, marine biologists, spanning different career stages and balanced gender representation;</a:t>
            </a:r>
          </a:p>
          <a:p>
            <a:pPr marL="285750" lvl="0" indent="-285750"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Invited 7 program managers from US and Danish funding agencies;</a:t>
            </a:r>
          </a:p>
          <a:p>
            <a:pPr marL="285750" lvl="0" indent="-285750"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Invited members of Greenland’s government;</a:t>
            </a:r>
          </a:p>
          <a:p>
            <a:pPr marL="285750" lvl="0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Co</a:t>
            </a:r>
            <a:r>
              <a:rPr lang="en-US" sz="2400" dirty="0">
                <a:solidFill>
                  <a:srgbClr val="FFFFFF"/>
                </a:solidFill>
              </a:rPr>
              <a:t>-organized with Ice Sheet Modeling </a:t>
            </a:r>
            <a:r>
              <a:rPr lang="en-US" sz="2400" dirty="0" err="1">
                <a:solidFill>
                  <a:srgbClr val="FFFFFF"/>
                </a:solidFill>
              </a:rPr>
              <a:t>Intercomparison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Project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5" name="Picture 4" descr="SEARCH_color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7300" y="5453068"/>
            <a:ext cx="1143000" cy="1161775"/>
          </a:xfrm>
          <a:prstGeom prst="rect">
            <a:avLst/>
          </a:prstGeom>
        </p:spPr>
      </p:pic>
      <p:pic>
        <p:nvPicPr>
          <p:cNvPr id="2" name="Picture 1" descr="usarc_logo_larg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3818" y="5453067"/>
            <a:ext cx="1210182" cy="1161775"/>
          </a:xfrm>
          <a:prstGeom prst="rect">
            <a:avLst/>
          </a:prstGeom>
        </p:spPr>
      </p:pic>
      <p:pic>
        <p:nvPicPr>
          <p:cNvPr id="8" name="Picture 7" descr="clic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944" y="5380302"/>
            <a:ext cx="1041645" cy="1234542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48" t="30996" r="20479" b="35064"/>
          <a:stretch/>
        </p:blipFill>
        <p:spPr bwMode="auto">
          <a:xfrm>
            <a:off x="317500" y="5453068"/>
            <a:ext cx="2641600" cy="1143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7377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55600" y="196141"/>
            <a:ext cx="86995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Candara"/>
                <a:cs typeface="Candara"/>
              </a:rPr>
              <a:t>SEARCH Activities to </a:t>
            </a:r>
            <a:r>
              <a:rPr lang="en-US" sz="2800" dirty="0" smtClean="0">
                <a:solidFill>
                  <a:srgbClr val="FFFF00"/>
                </a:solidFill>
                <a:latin typeface="Candara"/>
                <a:cs typeface="Candara"/>
              </a:rPr>
              <a:t>date (beyond </a:t>
            </a:r>
            <a:r>
              <a:rPr lang="en-US" sz="2800" dirty="0" err="1" smtClean="0">
                <a:solidFill>
                  <a:srgbClr val="FFFF00"/>
                </a:solidFill>
                <a:latin typeface="Candara"/>
                <a:cs typeface="Candara"/>
              </a:rPr>
              <a:t>GrIOOS</a:t>
            </a:r>
            <a:r>
              <a:rPr lang="en-US" sz="2800" dirty="0" smtClean="0">
                <a:solidFill>
                  <a:srgbClr val="FFFF00"/>
                </a:solidFill>
                <a:latin typeface="Candara"/>
                <a:cs typeface="Candara"/>
              </a:rPr>
              <a:t>)</a:t>
            </a:r>
            <a:endParaRPr lang="en-US" sz="2800" dirty="0" smtClean="0">
              <a:solidFill>
                <a:srgbClr val="FFFF00"/>
              </a:solidFill>
              <a:latin typeface="Candara"/>
              <a:cs typeface="Candara"/>
            </a:endParaRPr>
          </a:p>
          <a:p>
            <a:r>
              <a:rPr lang="en-US" sz="2800" dirty="0" smtClean="0">
                <a:solidFill>
                  <a:srgbClr val="FFFFFF"/>
                </a:solidFill>
              </a:rPr>
              <a:t>Scientific Coordination – SEARCH Presentations</a:t>
            </a:r>
            <a:endParaRPr lang="en-US" sz="2800" dirty="0">
              <a:solidFill>
                <a:srgbClr val="FFFFFF"/>
              </a:solidFill>
            </a:endParaRPr>
          </a:p>
          <a:p>
            <a:pPr marL="457200" lvl="0" indent="-457200">
              <a:buFont typeface="Arial"/>
              <a:buChar char="•"/>
            </a:pPr>
            <a:r>
              <a:rPr lang="en-US" sz="2800" dirty="0" err="1" smtClean="0">
                <a:solidFill>
                  <a:srgbClr val="FFFFFF"/>
                </a:solidFill>
              </a:rPr>
              <a:t>Townhall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organized at the AGU Fall Meeting, Dec 2014</a:t>
            </a:r>
          </a:p>
          <a:p>
            <a:pPr marL="457200" lvl="0" indent="-457200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Webinar to IARPC Glacier/Fjord group, Jan 2015</a:t>
            </a:r>
          </a:p>
          <a:p>
            <a:pPr marL="457200" lvl="0" indent="-457200">
              <a:buFont typeface="Arial"/>
              <a:buChar char="•"/>
            </a:pPr>
            <a:r>
              <a:rPr lang="en-US" sz="2800" dirty="0" err="1">
                <a:solidFill>
                  <a:srgbClr val="FFFFFF"/>
                </a:solidFill>
              </a:rPr>
              <a:t>CliC</a:t>
            </a:r>
            <a:r>
              <a:rPr lang="en-US" sz="2800" dirty="0">
                <a:solidFill>
                  <a:srgbClr val="FFFFFF"/>
                </a:solidFill>
              </a:rPr>
              <a:t> Steering Committee Meeting in Boulder, Feb 2015</a:t>
            </a:r>
          </a:p>
          <a:p>
            <a:pPr marL="457200" lvl="0" indent="-457200">
              <a:buFont typeface="Arial"/>
              <a:buChar char="•"/>
            </a:pPr>
            <a:r>
              <a:rPr lang="en-US" sz="2800" dirty="0" err="1">
                <a:solidFill>
                  <a:srgbClr val="FFFFFF"/>
                </a:solidFill>
              </a:rPr>
              <a:t>Ilulissat</a:t>
            </a:r>
            <a:r>
              <a:rPr lang="en-US" sz="2800" dirty="0">
                <a:solidFill>
                  <a:srgbClr val="FFFFFF"/>
                </a:solidFill>
              </a:rPr>
              <a:t> Climate Days Meeting, </a:t>
            </a:r>
            <a:r>
              <a:rPr lang="en-US" sz="2800" dirty="0" err="1">
                <a:solidFill>
                  <a:srgbClr val="FFFFFF"/>
                </a:solidFill>
              </a:rPr>
              <a:t>Ilulissat</a:t>
            </a:r>
            <a:r>
              <a:rPr lang="en-US" sz="2800" dirty="0">
                <a:solidFill>
                  <a:srgbClr val="FFFFFF"/>
                </a:solidFill>
              </a:rPr>
              <a:t>, Greenland 2015</a:t>
            </a:r>
          </a:p>
          <a:p>
            <a:r>
              <a:rPr lang="en-US" sz="2800" dirty="0">
                <a:solidFill>
                  <a:srgbClr val="FFFFFF"/>
                </a:solidFill>
              </a:rPr>
              <a:t> </a:t>
            </a:r>
          </a:p>
          <a:p>
            <a:pPr lvl="0"/>
            <a:r>
              <a:rPr lang="en-US" sz="2800" dirty="0">
                <a:solidFill>
                  <a:srgbClr val="FFFFFF"/>
                </a:solidFill>
              </a:rPr>
              <a:t>Engaging </a:t>
            </a:r>
            <a:r>
              <a:rPr lang="en-US" sz="2800" dirty="0" smtClean="0">
                <a:solidFill>
                  <a:srgbClr val="FFFFFF"/>
                </a:solidFill>
              </a:rPr>
              <a:t>Stakeholders – SEARCH Presentations</a:t>
            </a:r>
            <a:endParaRPr lang="en-US" sz="2800" dirty="0">
              <a:solidFill>
                <a:srgbClr val="FFFF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i="1" dirty="0" smtClean="0">
                <a:solidFill>
                  <a:srgbClr val="FFFFFF"/>
                </a:solidFill>
              </a:rPr>
              <a:t>Predicting </a:t>
            </a:r>
            <a:r>
              <a:rPr lang="en-US" sz="2800" i="1" dirty="0">
                <a:solidFill>
                  <a:srgbClr val="FFFFFF"/>
                </a:solidFill>
              </a:rPr>
              <a:t>a changing Arctic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smtClean="0">
                <a:solidFill>
                  <a:srgbClr val="FFFFFF"/>
                </a:solidFill>
              </a:rPr>
              <a:t>– Consortium </a:t>
            </a:r>
            <a:r>
              <a:rPr lang="en-US" sz="2800" dirty="0">
                <a:solidFill>
                  <a:srgbClr val="FFFFFF"/>
                </a:solidFill>
              </a:rPr>
              <a:t>for Ocean </a:t>
            </a:r>
            <a:r>
              <a:rPr lang="en-US" sz="2800" dirty="0" smtClean="0">
                <a:solidFill>
                  <a:srgbClr val="FFFFFF"/>
                </a:solidFill>
              </a:rPr>
              <a:t>Leadership Forum, Washington DC,  </a:t>
            </a:r>
            <a:r>
              <a:rPr lang="en-US" sz="2800" smtClean="0">
                <a:solidFill>
                  <a:srgbClr val="FFFFFF"/>
                </a:solidFill>
              </a:rPr>
              <a:t>March </a:t>
            </a:r>
            <a:r>
              <a:rPr lang="en-US" sz="2800" smtClean="0">
                <a:solidFill>
                  <a:srgbClr val="FFFFFF"/>
                </a:solidFill>
              </a:rPr>
              <a:t>2015</a:t>
            </a:r>
            <a:endParaRPr lang="en-US" sz="2800" dirty="0" smtClean="0">
              <a:solidFill>
                <a:srgbClr val="FFFF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i="1" dirty="0" smtClean="0">
                <a:solidFill>
                  <a:srgbClr val="FFFFFF"/>
                </a:solidFill>
              </a:rPr>
              <a:t>Warming </a:t>
            </a:r>
            <a:r>
              <a:rPr lang="en-US" sz="2800" i="1" dirty="0">
                <a:solidFill>
                  <a:srgbClr val="FFFFFF"/>
                </a:solidFill>
              </a:rPr>
              <a:t>Arctic Conference – ‘Leadership, Diplomacy and Science: Resolving the Arctic Paradox’</a:t>
            </a:r>
            <a:r>
              <a:rPr lang="en-US" sz="2800" dirty="0">
                <a:solidFill>
                  <a:srgbClr val="FFFFFF"/>
                </a:solidFill>
              </a:rPr>
              <a:t>, Fletcher School of Business, Tufts University, April 2015 – attended by representatives of the Arctic Council Nations  </a:t>
            </a:r>
            <a:endParaRPr lang="en-US" sz="2800" dirty="0">
              <a:solidFill>
                <a:srgbClr val="FFFFFF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050841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25900" y="2108200"/>
            <a:ext cx="453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7371" y="169610"/>
            <a:ext cx="8395609" cy="6555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srgbClr val="FFFFFF"/>
                </a:solidFill>
              </a:rPr>
              <a:t>Planned Activities Year 2</a:t>
            </a:r>
          </a:p>
          <a:p>
            <a:pPr lvl="0"/>
            <a:endParaRPr lang="en-US" sz="2800" b="1" dirty="0">
              <a:solidFill>
                <a:srgbClr val="FFFFFF"/>
              </a:solidFill>
            </a:endParaRPr>
          </a:p>
          <a:p>
            <a:pPr marL="514350" lvl="0" indent="-514350">
              <a:buAutoNum type="arabicPeriod"/>
            </a:pPr>
            <a:r>
              <a:rPr lang="en-US" sz="2800" b="1" dirty="0" smtClean="0">
                <a:solidFill>
                  <a:srgbClr val="FFFFFF"/>
                </a:solidFill>
              </a:rPr>
              <a:t>Workshop and Workshop Report </a:t>
            </a:r>
          </a:p>
          <a:p>
            <a:pPr lvl="0"/>
            <a:r>
              <a:rPr lang="en-US" sz="2800" dirty="0" smtClean="0">
                <a:solidFill>
                  <a:srgbClr val="FFFFFF"/>
                </a:solidFill>
              </a:rPr>
              <a:t>Drafted in early winter, circulated for community feedback and publication ~ Spring 2016</a:t>
            </a:r>
          </a:p>
          <a:p>
            <a:pPr lvl="0"/>
            <a:endParaRPr lang="en-US" sz="2800" b="1" dirty="0">
              <a:solidFill>
                <a:srgbClr val="FFFFFF"/>
              </a:solidFill>
            </a:endParaRPr>
          </a:p>
          <a:p>
            <a:pPr lvl="0"/>
            <a:r>
              <a:rPr lang="en-US" sz="2800" b="1" dirty="0" smtClean="0">
                <a:solidFill>
                  <a:srgbClr val="FFFFFF"/>
                </a:solidFill>
              </a:rPr>
              <a:t>2. Follow up on report</a:t>
            </a:r>
          </a:p>
          <a:p>
            <a:pPr marL="457200" lvl="0" indent="-457200">
              <a:buFontTx/>
              <a:buChar char="-"/>
            </a:pPr>
            <a:r>
              <a:rPr lang="en-US" sz="2800" dirty="0" smtClean="0">
                <a:solidFill>
                  <a:srgbClr val="FFFFFF"/>
                </a:solidFill>
              </a:rPr>
              <a:t>National/International Funding Agencies</a:t>
            </a:r>
          </a:p>
          <a:p>
            <a:pPr marL="457200" lvl="0" indent="-457200">
              <a:buFontTx/>
              <a:buChar char="-"/>
            </a:pPr>
            <a:r>
              <a:rPr lang="en-US" sz="2800" dirty="0" smtClean="0">
                <a:solidFill>
                  <a:srgbClr val="FFFFFF"/>
                </a:solidFill>
              </a:rPr>
              <a:t>Coordination with existing networks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endParaRPr lang="en-US" sz="2800" dirty="0">
              <a:solidFill>
                <a:srgbClr val="FFFFFF"/>
              </a:solidFill>
            </a:endParaRPr>
          </a:p>
          <a:p>
            <a:pPr marL="457200" lvl="0" indent="-457200">
              <a:buFontTx/>
              <a:buChar char="-"/>
            </a:pPr>
            <a:r>
              <a:rPr lang="en-US" sz="2800" dirty="0" err="1" smtClean="0">
                <a:solidFill>
                  <a:srgbClr val="FFFFFF"/>
                </a:solidFill>
              </a:rPr>
              <a:t>CliC</a:t>
            </a:r>
            <a:r>
              <a:rPr lang="en-US" sz="2800" dirty="0" smtClean="0">
                <a:solidFill>
                  <a:srgbClr val="FFFFFF"/>
                </a:solidFill>
              </a:rPr>
              <a:t> Steering Meeting (February 2016</a:t>
            </a:r>
            <a:r>
              <a:rPr lang="en-US" sz="2800" dirty="0" smtClean="0">
                <a:solidFill>
                  <a:srgbClr val="FFFFFF"/>
                </a:solidFill>
              </a:rPr>
              <a:t>)</a:t>
            </a:r>
          </a:p>
          <a:p>
            <a:pPr marL="457200" lvl="0" indent="-457200">
              <a:buFontTx/>
              <a:buChar char="-"/>
            </a:pPr>
            <a:endParaRPr lang="en-US" sz="2800" dirty="0">
              <a:solidFill>
                <a:srgbClr val="FFFFFF"/>
              </a:solidFill>
            </a:endParaRPr>
          </a:p>
          <a:p>
            <a:pPr lvl="0"/>
            <a:r>
              <a:rPr lang="en-US" sz="2800" dirty="0" smtClean="0">
                <a:solidFill>
                  <a:srgbClr val="FFFFFF"/>
                </a:solidFill>
              </a:rPr>
              <a:t>3. Arctic Stakeholders</a:t>
            </a:r>
          </a:p>
          <a:p>
            <a:pPr marL="457200" lvl="0" indent="-457200">
              <a:buFontTx/>
              <a:buChar char="-"/>
            </a:pPr>
            <a:r>
              <a:rPr lang="en-US" sz="2800" dirty="0" smtClean="0">
                <a:solidFill>
                  <a:srgbClr val="FFFFFF"/>
                </a:solidFill>
              </a:rPr>
              <a:t>Greenlandic fisheries</a:t>
            </a:r>
          </a:p>
          <a:p>
            <a:pPr marL="457200" lvl="0" indent="-457200">
              <a:buFontTx/>
              <a:buChar char="-"/>
            </a:pPr>
            <a:r>
              <a:rPr lang="en-US" sz="2800" dirty="0" smtClean="0">
                <a:solidFill>
                  <a:srgbClr val="FFFFFF"/>
                </a:solidFill>
              </a:rPr>
              <a:t>Arctic Encounters meeting, January 2016</a:t>
            </a:r>
            <a:endParaRPr lang="en-US" sz="2800" dirty="0"/>
          </a:p>
          <a:p>
            <a:pPr lvl="0"/>
            <a:endParaRPr lang="en-US" sz="28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728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6ADE-5DC0-5648-A3BB-DB5F8B46B93C}" type="slidenum">
              <a:rPr lang="en-US" smtClean="0"/>
              <a:t>13</a:t>
            </a:fld>
            <a:endParaRPr lang="en-US"/>
          </a:p>
        </p:txBody>
      </p:sp>
      <p:pic>
        <p:nvPicPr>
          <p:cNvPr id="11" name="Content Placeholder 6" descr="akorablev_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999" y="911202"/>
            <a:ext cx="8509001" cy="481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01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48" y="0"/>
            <a:ext cx="4019804" cy="1854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ndara"/>
                <a:cs typeface="Candara"/>
              </a:rPr>
              <a:t>Consequences: </a:t>
            </a:r>
            <a:br>
              <a:rPr lang="en-US" dirty="0" smtClean="0">
                <a:latin typeface="Candara"/>
                <a:cs typeface="Candara"/>
              </a:rPr>
            </a:br>
            <a:r>
              <a:rPr lang="en-US" dirty="0" smtClean="0">
                <a:latin typeface="Candara"/>
                <a:cs typeface="Candara"/>
              </a:rPr>
              <a:t>#1 Sea Level Rise</a:t>
            </a:r>
            <a:br>
              <a:rPr lang="en-US" dirty="0" smtClean="0">
                <a:latin typeface="Candara"/>
                <a:cs typeface="Candara"/>
              </a:rPr>
            </a:br>
            <a:r>
              <a:rPr lang="en-US" dirty="0">
                <a:latin typeface="Candara"/>
                <a:cs typeface="Candara"/>
              </a:rPr>
              <a:t/>
            </a:r>
            <a:br>
              <a:rPr lang="en-US" dirty="0">
                <a:latin typeface="Candara"/>
                <a:cs typeface="Candara"/>
              </a:rPr>
            </a:br>
            <a:r>
              <a:rPr lang="en-US" dirty="0" smtClean="0">
                <a:latin typeface="Candara"/>
                <a:cs typeface="Candara"/>
              </a:rPr>
              <a:t>Greenland ~1/4 SLR</a:t>
            </a:r>
            <a:endParaRPr lang="en-US" dirty="0">
              <a:latin typeface="Candara"/>
              <a:cs typeface="Candar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8" y="1960069"/>
            <a:ext cx="4162552" cy="39610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2552" y="127327"/>
            <a:ext cx="4973216" cy="500454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736600" y="4927600"/>
            <a:ext cx="8399168" cy="12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0530" y="6326451"/>
            <a:ext cx="551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Candara"/>
                <a:cs typeface="Candara"/>
              </a:rPr>
              <a:t>Shepherd et al. 2012; IPCC 2013; Scientific American, 2013</a:t>
            </a:r>
            <a:endParaRPr lang="en-US" i="1" dirty="0">
              <a:solidFill>
                <a:schemeClr val="bg1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294781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F6ADE-5DC0-5648-A3BB-DB5F8B46B93C}" type="slidenum">
              <a:rPr lang="en-US" smtClean="0"/>
              <a:t>3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02" y="1628924"/>
            <a:ext cx="2961197" cy="28660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5402" y="697468"/>
            <a:ext cx="35961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ndara"/>
                <a:cs typeface="Candara"/>
              </a:rPr>
              <a:t>Freshwater discharge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ndara"/>
                <a:cs typeface="Candara"/>
              </a:rPr>
              <a:t> into the North Atlantic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5402" y="6248400"/>
            <a:ext cx="8828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chemeClr val="bg1"/>
                </a:solidFill>
                <a:latin typeface="Candara"/>
                <a:cs typeface="Candara"/>
              </a:rPr>
              <a:t>Bamber</a:t>
            </a:r>
            <a:r>
              <a:rPr lang="en-US" sz="2000" i="1" dirty="0" smtClean="0">
                <a:solidFill>
                  <a:schemeClr val="bg1"/>
                </a:solidFill>
                <a:latin typeface="Candara"/>
                <a:cs typeface="Candara"/>
              </a:rPr>
              <a:t> et al. 2012; </a:t>
            </a:r>
            <a:r>
              <a:rPr lang="en-US" sz="2000" i="1" dirty="0" err="1" smtClean="0">
                <a:solidFill>
                  <a:schemeClr val="bg1"/>
                </a:solidFill>
                <a:latin typeface="Candara"/>
                <a:cs typeface="Candara"/>
              </a:rPr>
              <a:t>Juul</a:t>
            </a:r>
            <a:r>
              <a:rPr lang="en-US" sz="2000" i="1" dirty="0" smtClean="0">
                <a:solidFill>
                  <a:schemeClr val="bg1"/>
                </a:solidFill>
                <a:latin typeface="Candara"/>
                <a:cs typeface="Candara"/>
              </a:rPr>
              <a:t>-Pedersen, 2015; Bhatia et al. 2013; Hood et al. 2015 </a:t>
            </a:r>
            <a:endParaRPr lang="en-US" sz="2000" i="1" dirty="0">
              <a:solidFill>
                <a:schemeClr val="bg1"/>
              </a:solidFill>
              <a:latin typeface="Candara"/>
              <a:cs typeface="Candara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124132"/>
            <a:ext cx="9144000" cy="57333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CDD74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Candara"/>
                <a:cs typeface="Candara"/>
              </a:rPr>
              <a:t>Consequences #2  Increased discharge</a:t>
            </a:r>
            <a:endParaRPr lang="en-US" sz="2800" dirty="0">
              <a:latin typeface="Candara"/>
              <a:cs typeface="Candara"/>
            </a:endParaRPr>
          </a:p>
        </p:txBody>
      </p:sp>
      <p:pic>
        <p:nvPicPr>
          <p:cNvPr id="15" name="Picture 14" descr="IMG_401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9874" y="1628924"/>
            <a:ext cx="4304226" cy="286948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71474" y="746432"/>
            <a:ext cx="42026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ndara"/>
                <a:cs typeface="Candara"/>
              </a:rPr>
              <a:t>Material properties – iron, organic carbon …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9702" y="4774168"/>
            <a:ext cx="84094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ndara"/>
                <a:cs typeface="Candara"/>
              </a:rPr>
              <a:t>Impact on dense water formation, AMOC, sea-ice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ndara"/>
                <a:cs typeface="Candara"/>
              </a:rPr>
              <a:t>Ecosystems – stratification, nutrients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05913" y="44524"/>
            <a:ext cx="8817536" cy="94995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CDD74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ndara" charset="0"/>
                <a:ea typeface="ＭＳ Ｐゴシック" charset="0"/>
                <a:cs typeface="ＭＳ Ｐゴシック" charset="0"/>
              </a:rPr>
              <a:t>How do we predict future ice sheet changes and </a:t>
            </a:r>
          </a:p>
          <a:p>
            <a:r>
              <a:rPr lang="en-US" dirty="0" smtClean="0">
                <a:latin typeface="Candara" charset="0"/>
                <a:ea typeface="ＭＳ Ｐゴシック" charset="0"/>
                <a:cs typeface="ＭＳ Ｐゴシック" charset="0"/>
              </a:rPr>
              <a:t>their impact on the ocean ? </a:t>
            </a:r>
          </a:p>
          <a:p>
            <a:endParaRPr lang="en-US" sz="2800" dirty="0">
              <a:latin typeface="Candara" charset="0"/>
              <a:ea typeface="ＭＳ Ｐゴシック" charset="0"/>
              <a:cs typeface="ＭＳ Ｐゴシック" charset="0"/>
            </a:endParaRPr>
          </a:p>
          <a:p>
            <a:endParaRPr lang="en-US" sz="2800" dirty="0" smtClean="0">
              <a:latin typeface="Candara" charset="0"/>
              <a:ea typeface="ＭＳ Ｐゴシック" charset="0"/>
              <a:cs typeface="ＭＳ Ｐゴシック" charset="0"/>
            </a:endParaRPr>
          </a:p>
          <a:p>
            <a:endParaRPr lang="en-US" sz="2800" dirty="0" smtClean="0">
              <a:latin typeface="Candara" charset="0"/>
              <a:ea typeface="ＭＳ Ｐゴシック" charset="0"/>
              <a:cs typeface="ＭＳ Ｐゴシック" charset="0"/>
            </a:endParaRPr>
          </a:p>
          <a:p>
            <a:endParaRPr lang="en-US" sz="2800" dirty="0">
              <a:latin typeface="Candara" charset="0"/>
              <a:ea typeface="ＭＳ Ｐゴシック" charset="0"/>
              <a:cs typeface="ＭＳ Ｐゴシック" charset="0"/>
            </a:endParaRPr>
          </a:p>
          <a:p>
            <a:endParaRPr lang="en-US" sz="2800" dirty="0">
              <a:latin typeface="Candar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" name="Picture 25" descr="ecco2-highres-spg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39882" y="1156326"/>
            <a:ext cx="1597815" cy="2125986"/>
          </a:xfrm>
          <a:prstGeom prst="rect">
            <a:avLst/>
          </a:prstGeom>
          <a:noFill/>
          <a:ln w="88900">
            <a:noFill/>
            <a:round/>
            <a:headEnd/>
            <a:tailEnd/>
          </a:ln>
        </p:spPr>
      </p:pic>
      <p:pic>
        <p:nvPicPr>
          <p:cNvPr id="17" name="Picture 16" descr="larour_2012_fig2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9157" y="1156326"/>
            <a:ext cx="1992537" cy="2125986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5112580" y="2163519"/>
            <a:ext cx="1169738" cy="0"/>
          </a:xfrm>
          <a:prstGeom prst="straightConnector1">
            <a:avLst/>
          </a:prstGeom>
          <a:ln w="76200" cmpd="sng">
            <a:solidFill>
              <a:schemeClr val="accent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7490" y="1563847"/>
            <a:ext cx="23988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E0E88C"/>
                </a:solidFill>
                <a:latin typeface="Candara"/>
                <a:cs typeface="Candara"/>
              </a:rPr>
              <a:t>Wire</a:t>
            </a:r>
            <a:r>
              <a:rPr lang="en-US" sz="2800" dirty="0" smtClean="0">
                <a:solidFill>
                  <a:schemeClr val="accent6"/>
                </a:solidFill>
                <a:latin typeface="Candara"/>
                <a:cs typeface="Candara"/>
              </a:rPr>
              <a:t> ice sheet and ocean models</a:t>
            </a:r>
            <a:endParaRPr lang="en-US" sz="2800" dirty="0">
              <a:solidFill>
                <a:schemeClr val="accent6"/>
              </a:solidFill>
              <a:latin typeface="Candara"/>
              <a:cs typeface="Candar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9889" y="3409435"/>
            <a:ext cx="8266959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E0E88C"/>
                </a:solidFill>
                <a:latin typeface="Candara"/>
                <a:cs typeface="Candara"/>
              </a:rPr>
              <a:t>The challenges: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E0E88C"/>
                </a:solidFill>
                <a:latin typeface="Candara"/>
                <a:cs typeface="Candara"/>
              </a:rPr>
              <a:t>Limited understanding of glacier/ocean interaction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E0E88C"/>
                </a:solidFill>
                <a:latin typeface="Candara"/>
                <a:cs typeface="Candara"/>
              </a:rPr>
              <a:t>No data to inform understanding and models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E0E88C"/>
                </a:solidFill>
                <a:latin typeface="Candara"/>
                <a:cs typeface="Candara"/>
              </a:rPr>
              <a:t>Complex, multidisciplinary problem (oceanography, glaciology, climatology, paleo, atmospheric science, observationalists and modelers).</a:t>
            </a:r>
          </a:p>
        </p:txBody>
      </p:sp>
    </p:spTree>
    <p:extLst>
      <p:ext uri="{BB962C8B-B14F-4D97-AF65-F5344CB8AC3E}">
        <p14:creationId xmlns:p14="http://schemas.microsoft.com/office/powerpoint/2010/main" val="190295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1960104" y="185739"/>
            <a:ext cx="5802172" cy="1320800"/>
          </a:xfrm>
        </p:spPr>
        <p:txBody>
          <a:bodyPr>
            <a:normAutofit fontScale="92500"/>
          </a:bodyPr>
          <a:lstStyle/>
          <a:p>
            <a:pPr marL="0" indent="0">
              <a:buFontTx/>
              <a:buNone/>
            </a:pP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2011-2014 WORKING GROUP on </a:t>
            </a:r>
          </a:p>
          <a:p>
            <a:pPr marL="0" indent="0">
              <a:buFontTx/>
              <a:buNone/>
            </a:pP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Greenland 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Ice Sheet/Ocean </a:t>
            </a:r>
            <a:r>
              <a:rPr lang="en-US" dirty="0" smtClean="0">
                <a:latin typeface="+mj-lt"/>
                <a:ea typeface="ＭＳ Ｐゴシック" charset="0"/>
                <a:cs typeface="ＭＳ Ｐゴシック" charset="0"/>
              </a:rPr>
              <a:t>Interactions</a:t>
            </a: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4694238" y="7413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800"/>
          </a:p>
        </p:txBody>
      </p:sp>
      <p:pic>
        <p:nvPicPr>
          <p:cNvPr id="8" name="Picture 7" descr="logo-US CLIVAR-1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85737"/>
            <a:ext cx="1905001" cy="1320801"/>
          </a:xfrm>
          <a:prstGeom prst="rect">
            <a:avLst/>
          </a:prstGeom>
        </p:spPr>
      </p:pic>
      <p:pic>
        <p:nvPicPr>
          <p:cNvPr id="6" name="Picture 8" descr="science_truffer_fahnestock_2007_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7" y="42863"/>
            <a:ext cx="1547813" cy="673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2220" y="1857376"/>
            <a:ext cx="734538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1. Summarized </a:t>
            </a:r>
            <a:r>
              <a:rPr lang="en-US" sz="2400" dirty="0">
                <a:solidFill>
                  <a:srgbClr val="FFFF00"/>
                </a:solidFill>
              </a:rPr>
              <a:t>the State of </a:t>
            </a:r>
            <a:r>
              <a:rPr lang="en-US" sz="2400" dirty="0" smtClean="0">
                <a:solidFill>
                  <a:srgbClr val="FFFF00"/>
                </a:solidFill>
              </a:rPr>
              <a:t>knowledge (integrating community feedback)  </a:t>
            </a:r>
            <a:endParaRPr lang="en-US" sz="2400" dirty="0">
              <a:solidFill>
                <a:srgbClr val="FFFF00"/>
              </a:solidFill>
            </a:endParaRPr>
          </a:p>
          <a:p>
            <a:pPr lvl="0"/>
            <a:r>
              <a:rPr lang="en-US" sz="2400" dirty="0" smtClean="0">
                <a:solidFill>
                  <a:schemeClr val="bg1"/>
                </a:solidFill>
              </a:rPr>
              <a:t>US CLIVAR Report 2012-2; BAMS Article 2013</a:t>
            </a:r>
          </a:p>
          <a:p>
            <a:pPr lvl="0"/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en-US" sz="2400" dirty="0" smtClean="0">
                <a:solidFill>
                  <a:srgbClr val="FFFF00"/>
                </a:solidFill>
                <a:latin typeface="Candara"/>
                <a:cs typeface="Candara"/>
              </a:rPr>
              <a:t>2. </a:t>
            </a:r>
            <a:r>
              <a:rPr lang="en-US" sz="2400" dirty="0">
                <a:solidFill>
                  <a:srgbClr val="FFFF00"/>
                </a:solidFill>
                <a:latin typeface="Candara"/>
                <a:cs typeface="Candara"/>
              </a:rPr>
              <a:t>A open, international </a:t>
            </a:r>
            <a:r>
              <a:rPr lang="en-US" sz="2400" dirty="0" smtClean="0">
                <a:solidFill>
                  <a:srgbClr val="FFFF00"/>
                </a:solidFill>
                <a:latin typeface="Candara"/>
                <a:cs typeface="Candara"/>
              </a:rPr>
              <a:t>workshop, June 2013</a:t>
            </a:r>
            <a:endParaRPr lang="en-US" sz="2400" dirty="0">
              <a:solidFill>
                <a:srgbClr val="FFFF00"/>
              </a:solidFill>
              <a:latin typeface="Candara"/>
              <a:cs typeface="Candara"/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Brought together the communities, identified the scientific priorities (100 participants, 11 nations, 1/3 early career)</a:t>
            </a:r>
            <a:endParaRPr lang="en-US" sz="2400" dirty="0">
              <a:solidFill>
                <a:schemeClr val="bg1"/>
              </a:solidFill>
            </a:endParaRPr>
          </a:p>
          <a:p>
            <a:pPr lvl="0"/>
            <a:endParaRPr lang="en-US" sz="2400" dirty="0">
              <a:solidFill>
                <a:srgbClr val="FFFF00"/>
              </a:solidFill>
              <a:latin typeface="Candara"/>
              <a:cs typeface="Candara"/>
            </a:endParaRPr>
          </a:p>
          <a:p>
            <a:pPr lvl="0"/>
            <a:endParaRPr lang="en-US" sz="2400" dirty="0" smtClean="0">
              <a:solidFill>
                <a:schemeClr val="bg1"/>
              </a:solidFill>
            </a:endParaRPr>
          </a:p>
          <a:p>
            <a:pPr lvl="0"/>
            <a:endParaRPr lang="en-US" sz="2400" dirty="0" smtClean="0">
              <a:solidFill>
                <a:schemeClr val="bg1"/>
              </a:solidFill>
            </a:endParaRPr>
          </a:p>
          <a:p>
            <a:pPr lvl="0"/>
            <a:endParaRPr lang="en-US" sz="2400" dirty="0" smtClean="0">
              <a:solidFill>
                <a:schemeClr val="bg1"/>
              </a:solidFill>
            </a:endParaRPr>
          </a:p>
          <a:p>
            <a:pPr lvl="0"/>
            <a:endParaRPr lang="en-US" dirty="0"/>
          </a:p>
        </p:txBody>
      </p:sp>
      <p:pic>
        <p:nvPicPr>
          <p:cNvPr id="11" name="Picture 10" descr="GRISO_participant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220" y="4831926"/>
            <a:ext cx="5379860" cy="194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20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>
          <a:xfrm>
            <a:off x="310653" y="6038409"/>
            <a:ext cx="3771345" cy="621982"/>
          </a:xfrm>
        </p:spPr>
        <p:txBody>
          <a:bodyPr>
            <a:noAutofit/>
          </a:bodyPr>
          <a:lstStyle/>
          <a:p>
            <a:pPr algn="l"/>
            <a:r>
              <a:rPr lang="en-US" sz="2400" i="1" dirty="0" err="1" smtClean="0">
                <a:solidFill>
                  <a:srgbClr val="FFFFFF"/>
                </a:solidFill>
                <a:latin typeface="Candara"/>
                <a:ea typeface="ＭＳ Ｐゴシック" charset="0"/>
                <a:cs typeface="Candara"/>
              </a:rPr>
              <a:t>Heimbach</a:t>
            </a:r>
            <a:r>
              <a:rPr lang="en-US" sz="2400" i="1" dirty="0" smtClean="0">
                <a:solidFill>
                  <a:srgbClr val="FFFFFF"/>
                </a:solidFill>
                <a:latin typeface="Candara"/>
                <a:ea typeface="ＭＳ Ｐゴシック" charset="0"/>
                <a:cs typeface="Candara"/>
              </a:rPr>
              <a:t> et al. 2014</a:t>
            </a:r>
            <a:endParaRPr lang="en-US" sz="2400" i="1" dirty="0">
              <a:solidFill>
                <a:srgbClr val="FFFFFF"/>
              </a:solidFill>
              <a:latin typeface="Candara"/>
              <a:ea typeface="ＭＳ Ｐゴシック" charset="0"/>
              <a:cs typeface="Candara"/>
            </a:endParaRPr>
          </a:p>
        </p:txBody>
      </p:sp>
      <p:pic>
        <p:nvPicPr>
          <p:cNvPr id="10242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652" y="891226"/>
            <a:ext cx="3628799" cy="468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5812" y="91007"/>
            <a:ext cx="86555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solidFill>
                  <a:srgbClr val="FFFF00"/>
                </a:solidFill>
                <a:latin typeface="Candara"/>
                <a:cs typeface="Candara"/>
              </a:rPr>
              <a:t>3. Scientific priorities from workshop</a:t>
            </a:r>
            <a:endParaRPr lang="en-US" sz="3200" dirty="0">
              <a:solidFill>
                <a:srgbClr val="FFFF00"/>
              </a:solidFill>
              <a:latin typeface="Candara"/>
              <a:cs typeface="Candara"/>
            </a:endParaRPr>
          </a:p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176695" y="891226"/>
            <a:ext cx="4844944" cy="5147183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Candara" charset="0"/>
                <a:ea typeface="ＭＳ Ｐゴシック" charset="0"/>
                <a:cs typeface="ＭＳ Ｐゴシック" charset="0"/>
              </a:rPr>
              <a:t>Greenland Ice Ocean Observing System (</a:t>
            </a:r>
            <a:r>
              <a:rPr lang="en-US" sz="2400" dirty="0" err="1">
                <a:latin typeface="Candara" charset="0"/>
                <a:ea typeface="ＭＳ Ｐゴシック" charset="0"/>
                <a:cs typeface="ＭＳ Ｐゴシック" charset="0"/>
              </a:rPr>
              <a:t>GrIOOS</a:t>
            </a:r>
            <a:r>
              <a:rPr lang="en-US" sz="2400" dirty="0">
                <a:latin typeface="Candara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Candara" charset="0"/>
                <a:ea typeface="ＭＳ Ｐゴシック" charset="0"/>
                <a:cs typeface="ＭＳ Ｐゴシック" charset="0"/>
              </a:rPr>
              <a:t>Data Compilation and Sharing (including bathymetry</a:t>
            </a:r>
            <a:r>
              <a:rPr lang="en-US" sz="2400" dirty="0" smtClean="0">
                <a:latin typeface="Candara" charset="0"/>
                <a:ea typeface="ＭＳ Ｐゴシック" charset="0"/>
                <a:cs typeface="ＭＳ Ｐゴシック" charset="0"/>
              </a:rPr>
              <a:t>)</a:t>
            </a:r>
            <a:endParaRPr lang="en-US" sz="2400" dirty="0">
              <a:latin typeface="Candar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Candara" charset="0"/>
                <a:ea typeface="ＭＳ Ｐゴシック" charset="0"/>
                <a:cs typeface="ＭＳ Ｐゴシック" charset="0"/>
              </a:rPr>
              <a:t>Targeted </a:t>
            </a:r>
            <a:r>
              <a:rPr lang="en-US" sz="2400" dirty="0">
                <a:latin typeface="Candara" charset="0"/>
                <a:ea typeface="ＭＳ Ｐゴシック" charset="0"/>
                <a:cs typeface="ＭＳ Ｐゴシック" charset="0"/>
              </a:rPr>
              <a:t>process studies </a:t>
            </a:r>
            <a:endParaRPr lang="en-US" sz="2400" dirty="0" smtClean="0">
              <a:latin typeface="Candar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200000"/>
              </a:lnSpc>
            </a:pPr>
            <a:r>
              <a:rPr lang="en-US" sz="2400" dirty="0" err="1" smtClean="0">
                <a:latin typeface="Candara" charset="0"/>
                <a:ea typeface="ＭＳ Ｐゴシック" charset="0"/>
                <a:cs typeface="ＭＳ Ｐゴシック" charset="0"/>
              </a:rPr>
              <a:t>Megasites</a:t>
            </a:r>
            <a:r>
              <a:rPr lang="en-US" sz="2400" dirty="0" smtClean="0">
                <a:latin typeface="Candara" charset="0"/>
                <a:ea typeface="ＭＳ Ｐゴシック" charset="0"/>
                <a:cs typeface="ＭＳ Ｐゴシック" charset="0"/>
              </a:rPr>
              <a:t> experiment</a:t>
            </a:r>
            <a:endParaRPr lang="en-US" sz="2400" dirty="0">
              <a:latin typeface="Candar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260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03200" y="69141"/>
            <a:ext cx="8699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Candara"/>
                <a:cs typeface="Candara"/>
              </a:rPr>
              <a:t>Primary SEARCH Land Ice Action Team Activity years 1,2</a:t>
            </a:r>
          </a:p>
          <a:p>
            <a:endParaRPr lang="en-US" sz="2800" dirty="0">
              <a:solidFill>
                <a:srgbClr val="FFFF00"/>
              </a:solidFill>
              <a:latin typeface="Candara"/>
              <a:cs typeface="Candar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25900" y="2108200"/>
            <a:ext cx="453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3200" y="762000"/>
            <a:ext cx="86995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andara"/>
                <a:cs typeface="Candara"/>
              </a:rPr>
              <a:t>	Greenland Ice/Ocean Observing System (</a:t>
            </a:r>
            <a:r>
              <a:rPr lang="en-US" sz="2400" dirty="0" err="1">
                <a:solidFill>
                  <a:srgbClr val="FFFFFF"/>
                </a:solidFill>
                <a:latin typeface="Candara"/>
                <a:cs typeface="Candara"/>
              </a:rPr>
              <a:t>GrIOOS</a:t>
            </a:r>
            <a:r>
              <a:rPr lang="en-US" sz="2400" dirty="0">
                <a:solidFill>
                  <a:srgbClr val="FFFFFF"/>
                </a:solidFill>
                <a:latin typeface="Candara"/>
                <a:cs typeface="Candara"/>
              </a:rPr>
              <a:t>) 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Long</a:t>
            </a:r>
            <a:r>
              <a:rPr lang="en-US" sz="2400" dirty="0">
                <a:solidFill>
                  <a:srgbClr val="FFFFFF"/>
                </a:solidFill>
              </a:rPr>
              <a:t>-term </a:t>
            </a:r>
            <a:r>
              <a:rPr lang="en-US" sz="2400" dirty="0" smtClean="0">
                <a:solidFill>
                  <a:srgbClr val="FFFFFF"/>
                </a:solidFill>
              </a:rPr>
              <a:t>glaciological</a:t>
            </a:r>
            <a:r>
              <a:rPr lang="en-US" sz="2400" dirty="0">
                <a:solidFill>
                  <a:srgbClr val="FFFFFF"/>
                </a:solidFill>
              </a:rPr>
              <a:t>, oceanographic, and atmospheric </a:t>
            </a:r>
            <a:r>
              <a:rPr lang="en-US" sz="2400" dirty="0" smtClean="0">
                <a:solidFill>
                  <a:srgbClr val="FFFFFF"/>
                </a:solidFill>
              </a:rPr>
              <a:t>measurements at key sites around Greenland.</a:t>
            </a:r>
          </a:p>
          <a:p>
            <a:pPr marL="400050" indent="-400050">
              <a:buAutoNum type="romanLcParenR"/>
            </a:pPr>
            <a:r>
              <a:rPr lang="en-US" sz="2400" dirty="0" smtClean="0">
                <a:solidFill>
                  <a:srgbClr val="FFFFFF"/>
                </a:solidFill>
              </a:rPr>
              <a:t>Understand time</a:t>
            </a:r>
            <a:r>
              <a:rPr lang="en-US" sz="2400" dirty="0">
                <a:solidFill>
                  <a:srgbClr val="FFFFFF"/>
                </a:solidFill>
              </a:rPr>
              <a:t>-evolving relationships between </a:t>
            </a:r>
            <a:r>
              <a:rPr lang="en-US" sz="2400" dirty="0" smtClean="0">
                <a:solidFill>
                  <a:srgbClr val="FFFFFF"/>
                </a:solidFill>
              </a:rPr>
              <a:t>the ocean/glacier/atmosphere</a:t>
            </a:r>
          </a:p>
          <a:p>
            <a:pPr marL="400050" indent="-400050">
              <a:buAutoNum type="romanLcParenR"/>
            </a:pPr>
            <a:r>
              <a:rPr lang="en-US" sz="2400" dirty="0" smtClean="0">
                <a:solidFill>
                  <a:srgbClr val="FFFFFF"/>
                </a:solidFill>
              </a:rPr>
              <a:t>Provide data to validate and force models.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77979" y="3999918"/>
            <a:ext cx="3295841" cy="269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6" descr="Greenland-123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53" y="3999918"/>
            <a:ext cx="2110947" cy="269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rift_low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6599" y="3999917"/>
            <a:ext cx="3238501" cy="269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00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55600" y="196141"/>
            <a:ext cx="869950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Candara"/>
                <a:cs typeface="Candara"/>
              </a:rPr>
              <a:t>Why SEARCH ?</a:t>
            </a:r>
          </a:p>
          <a:p>
            <a:endParaRPr lang="en-US" sz="2800" dirty="0">
              <a:solidFill>
                <a:srgbClr val="FFFF00"/>
              </a:solidFill>
              <a:latin typeface="Candara"/>
              <a:cs typeface="Candara"/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Candara"/>
                <a:cs typeface="Candara"/>
              </a:rPr>
              <a:t>Improved predictions required a coordinated effort that is beyond what a single individual, group, nation can achieve.</a:t>
            </a:r>
          </a:p>
          <a:p>
            <a:endParaRPr lang="en-US" sz="2800" dirty="0">
              <a:solidFill>
                <a:srgbClr val="FFFF00"/>
              </a:solidFill>
              <a:latin typeface="Candara"/>
              <a:cs typeface="Candara"/>
            </a:endParaRPr>
          </a:p>
          <a:p>
            <a:r>
              <a:rPr lang="en-US" sz="2800" dirty="0" err="1" smtClean="0">
                <a:solidFill>
                  <a:srgbClr val="FFFF00"/>
                </a:solidFill>
                <a:latin typeface="Candara"/>
                <a:cs typeface="Candara"/>
              </a:rPr>
              <a:t>GrIOOS</a:t>
            </a:r>
            <a:r>
              <a:rPr lang="en-US" sz="2800" dirty="0" smtClean="0">
                <a:solidFill>
                  <a:srgbClr val="FFFF00"/>
                </a:solidFill>
                <a:latin typeface="Candara"/>
                <a:cs typeface="Candara"/>
              </a:rPr>
              <a:t> requires an effort that spans across</a:t>
            </a:r>
            <a:endParaRPr lang="en-US" sz="2800" dirty="0">
              <a:solidFill>
                <a:srgbClr val="FFFF00"/>
              </a:solidFill>
              <a:latin typeface="Candara"/>
              <a:cs typeface="Candara"/>
            </a:endParaRPr>
          </a:p>
          <a:p>
            <a:pPr marL="571500" indent="-571500">
              <a:buAutoNum type="romanLcParenR"/>
            </a:pPr>
            <a:r>
              <a:rPr lang="en-US" sz="2800" dirty="0" smtClean="0">
                <a:solidFill>
                  <a:srgbClr val="FFFF00"/>
                </a:solidFill>
                <a:latin typeface="Candara"/>
                <a:cs typeface="Candara"/>
              </a:rPr>
              <a:t>International boundaries</a:t>
            </a:r>
          </a:p>
          <a:p>
            <a:pPr marL="571500" indent="-571500">
              <a:buAutoNum type="romanLcParenR"/>
            </a:pPr>
            <a:r>
              <a:rPr lang="en-US" sz="2800" dirty="0" smtClean="0">
                <a:solidFill>
                  <a:srgbClr val="FFFF00"/>
                </a:solidFill>
                <a:latin typeface="Candara"/>
                <a:cs typeface="Candara"/>
              </a:rPr>
              <a:t>Disciplines</a:t>
            </a:r>
          </a:p>
          <a:p>
            <a:pPr marL="571500" indent="-571500">
              <a:buAutoNum type="romanLcParenR"/>
            </a:pPr>
            <a:r>
              <a:rPr lang="en-US" sz="2800" dirty="0" smtClean="0">
                <a:solidFill>
                  <a:srgbClr val="FFFF00"/>
                </a:solidFill>
                <a:latin typeface="Candara"/>
                <a:cs typeface="Candara"/>
              </a:rPr>
              <a:t>Methodology (from field to climate models)</a:t>
            </a:r>
            <a:endParaRPr lang="en-US" sz="2800" dirty="0">
              <a:solidFill>
                <a:srgbClr val="FFFF00"/>
              </a:solidFill>
              <a:latin typeface="Candara"/>
              <a:cs typeface="Candara"/>
            </a:endParaRPr>
          </a:p>
          <a:p>
            <a:r>
              <a:rPr lang="en-US" sz="2800" dirty="0" smtClean="0">
                <a:solidFill>
                  <a:srgbClr val="FFFFFF"/>
                </a:solidFill>
                <a:latin typeface="Candara"/>
                <a:cs typeface="Candara"/>
              </a:rPr>
              <a:t>	</a:t>
            </a:r>
          </a:p>
        </p:txBody>
      </p:sp>
      <p:pic>
        <p:nvPicPr>
          <p:cNvPr id="3" name="Picture 2" descr="SEARCH_color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130800"/>
            <a:ext cx="1409700" cy="143285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48" t="30996" r="20479" b="35064"/>
          <a:stretch/>
        </p:blipFill>
        <p:spPr bwMode="auto">
          <a:xfrm>
            <a:off x="2968171" y="5130800"/>
            <a:ext cx="3318329" cy="14328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0993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25900" y="2108200"/>
            <a:ext cx="453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7371" y="182310"/>
            <a:ext cx="8395609" cy="5509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 smtClean="0">
                <a:solidFill>
                  <a:srgbClr val="FFFFFF"/>
                </a:solidFill>
              </a:rPr>
              <a:t>GrIOOS</a:t>
            </a:r>
            <a:r>
              <a:rPr lang="en-US" sz="2800" b="1" dirty="0" smtClean="0">
                <a:solidFill>
                  <a:srgbClr val="FFFFFF"/>
                </a:solidFill>
              </a:rPr>
              <a:t>  – Workshop Dec 12-13</a:t>
            </a:r>
            <a:r>
              <a:rPr lang="en-US" sz="2800" b="1" baseline="30000" dirty="0" smtClean="0">
                <a:solidFill>
                  <a:srgbClr val="FFFFFF"/>
                </a:solidFill>
              </a:rPr>
              <a:t>th</a:t>
            </a:r>
            <a:r>
              <a:rPr lang="en-US" sz="2800" b="1" dirty="0" smtClean="0">
                <a:solidFill>
                  <a:srgbClr val="FFFFFF"/>
                </a:solidFill>
              </a:rPr>
              <a:t> San Francisco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Define the </a:t>
            </a:r>
            <a:r>
              <a:rPr lang="en-US" sz="2400" dirty="0">
                <a:solidFill>
                  <a:srgbClr val="FFFFFF"/>
                </a:solidFill>
              </a:rPr>
              <a:t>d</a:t>
            </a:r>
            <a:r>
              <a:rPr lang="en-US" sz="2400" dirty="0" smtClean="0">
                <a:solidFill>
                  <a:srgbClr val="FFFFFF"/>
                </a:solidFill>
              </a:rPr>
              <a:t>esign and implementation plan for </a:t>
            </a:r>
            <a:r>
              <a:rPr lang="en-US" sz="2400" dirty="0" err="1" smtClean="0">
                <a:solidFill>
                  <a:srgbClr val="FFFFFF"/>
                </a:solidFill>
              </a:rPr>
              <a:t>GrIOOS</a:t>
            </a:r>
            <a:r>
              <a:rPr lang="en-US" sz="2400" dirty="0" smtClean="0">
                <a:solidFill>
                  <a:srgbClr val="FFFFFF"/>
                </a:solidFill>
              </a:rPr>
              <a:t> including description of key measurements, identification of sites and instrumentation; integration with existing networks. 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lvl="0"/>
            <a:endParaRPr lang="en-US" b="1" dirty="0">
              <a:solidFill>
                <a:srgbClr val="FFFFFF"/>
              </a:solidFill>
            </a:endParaRPr>
          </a:p>
          <a:p>
            <a:pPr lvl="0"/>
            <a:r>
              <a:rPr lang="en-US" u="sng" dirty="0" smtClean="0">
                <a:solidFill>
                  <a:srgbClr val="FFFFFF"/>
                </a:solidFill>
              </a:rPr>
              <a:t>ACTION TEAM/Steering Committee</a:t>
            </a:r>
          </a:p>
          <a:p>
            <a:pPr lvl="0"/>
            <a:r>
              <a:rPr lang="en-US" dirty="0" smtClean="0">
                <a:solidFill>
                  <a:srgbClr val="FFFFFF"/>
                </a:solidFill>
              </a:rPr>
              <a:t>J. </a:t>
            </a:r>
            <a:r>
              <a:rPr lang="en-US" dirty="0" err="1" smtClean="0">
                <a:solidFill>
                  <a:srgbClr val="FFFFFF"/>
                </a:solidFill>
              </a:rPr>
              <a:t>Abermann</a:t>
            </a:r>
            <a:r>
              <a:rPr lang="en-US" dirty="0" smtClean="0">
                <a:solidFill>
                  <a:srgbClr val="FFFFFF"/>
                </a:solidFill>
              </a:rPr>
              <a:t> (</a:t>
            </a:r>
            <a:r>
              <a:rPr lang="en-US" dirty="0" err="1" smtClean="0">
                <a:solidFill>
                  <a:srgbClr val="FFFFFF"/>
                </a:solidFill>
              </a:rPr>
              <a:t>Asiaq</a:t>
            </a:r>
            <a:r>
              <a:rPr lang="en-US" dirty="0" smtClean="0">
                <a:solidFill>
                  <a:srgbClr val="FFFFFF"/>
                </a:solidFill>
              </a:rPr>
              <a:t>, Greenland), </a:t>
            </a:r>
          </a:p>
          <a:p>
            <a:pPr lvl="0"/>
            <a:r>
              <a:rPr lang="en-US" dirty="0" smtClean="0">
                <a:solidFill>
                  <a:srgbClr val="FFFFFF"/>
                </a:solidFill>
              </a:rPr>
              <a:t>A. </a:t>
            </a:r>
            <a:r>
              <a:rPr lang="en-US" dirty="0" err="1" smtClean="0">
                <a:solidFill>
                  <a:srgbClr val="FFFFFF"/>
                </a:solidFill>
              </a:rPr>
              <a:t>Ahlstrøm</a:t>
            </a:r>
            <a:r>
              <a:rPr lang="en-US" dirty="0" smtClean="0">
                <a:solidFill>
                  <a:srgbClr val="FFFFFF"/>
                </a:solidFill>
              </a:rPr>
              <a:t> (GEUS, DK), </a:t>
            </a:r>
          </a:p>
          <a:p>
            <a:pPr lvl="0"/>
            <a:r>
              <a:rPr lang="en-US" dirty="0" smtClean="0">
                <a:solidFill>
                  <a:srgbClr val="FFFFFF"/>
                </a:solidFill>
              </a:rPr>
              <a:t>G. Hamilton (U Maine, USA), </a:t>
            </a:r>
          </a:p>
          <a:p>
            <a:pPr lvl="0"/>
            <a:r>
              <a:rPr lang="en-US" dirty="0" smtClean="0">
                <a:solidFill>
                  <a:srgbClr val="FFFFFF"/>
                </a:solidFill>
              </a:rPr>
              <a:t>P. </a:t>
            </a:r>
            <a:r>
              <a:rPr lang="en-US" dirty="0" err="1" smtClean="0">
                <a:solidFill>
                  <a:srgbClr val="FFFFFF"/>
                </a:solidFill>
              </a:rPr>
              <a:t>Heimbach</a:t>
            </a:r>
            <a:r>
              <a:rPr lang="en-US" dirty="0" smtClean="0">
                <a:solidFill>
                  <a:srgbClr val="FFFFFF"/>
                </a:solidFill>
              </a:rPr>
              <a:t> (UT Austin &amp; MIT, USA), </a:t>
            </a:r>
            <a:endParaRPr lang="en-US" dirty="0">
              <a:solidFill>
                <a:srgbClr val="FFFFFF"/>
              </a:solidFill>
            </a:endParaRPr>
          </a:p>
          <a:p>
            <a:pPr lvl="0"/>
            <a:r>
              <a:rPr lang="en-US" dirty="0" smtClean="0">
                <a:solidFill>
                  <a:srgbClr val="FFFFFF"/>
                </a:solidFill>
              </a:rPr>
              <a:t>R. </a:t>
            </a:r>
            <a:r>
              <a:rPr lang="en-US" dirty="0" err="1" smtClean="0">
                <a:solidFill>
                  <a:srgbClr val="FFFFFF"/>
                </a:solidFill>
              </a:rPr>
              <a:t>Mottram</a:t>
            </a:r>
            <a:r>
              <a:rPr lang="en-US" dirty="0" smtClean="0">
                <a:solidFill>
                  <a:srgbClr val="FFFFFF"/>
                </a:solidFill>
              </a:rPr>
              <a:t> (DMI, DK), </a:t>
            </a:r>
          </a:p>
          <a:p>
            <a:pPr lvl="0"/>
            <a:r>
              <a:rPr lang="en-US" dirty="0" smtClean="0">
                <a:solidFill>
                  <a:srgbClr val="FFFFFF"/>
                </a:solidFill>
              </a:rPr>
              <a:t>S. </a:t>
            </a:r>
            <a:r>
              <a:rPr lang="en-US" dirty="0" err="1" smtClean="0">
                <a:solidFill>
                  <a:srgbClr val="FFFFFF"/>
                </a:solidFill>
              </a:rPr>
              <a:t>Nowicki</a:t>
            </a:r>
            <a:r>
              <a:rPr lang="en-US" dirty="0" smtClean="0">
                <a:solidFill>
                  <a:srgbClr val="FFFFFF"/>
                </a:solidFill>
              </a:rPr>
              <a:t> (NASA Goddard, USA), </a:t>
            </a:r>
          </a:p>
          <a:p>
            <a:pPr lvl="0"/>
            <a:r>
              <a:rPr lang="en-US" dirty="0" smtClean="0">
                <a:solidFill>
                  <a:srgbClr val="FFFFFF"/>
                </a:solidFill>
              </a:rPr>
              <a:t>T. </a:t>
            </a:r>
            <a:r>
              <a:rPr lang="en-US" dirty="0" err="1" smtClean="0">
                <a:solidFill>
                  <a:srgbClr val="FFFFFF"/>
                </a:solidFill>
              </a:rPr>
              <a:t>Scambos</a:t>
            </a:r>
            <a:r>
              <a:rPr lang="en-US" dirty="0" smtClean="0">
                <a:solidFill>
                  <a:srgbClr val="FFFFFF"/>
                </a:solidFill>
              </a:rPr>
              <a:t> (NSIDC, USA), </a:t>
            </a:r>
          </a:p>
          <a:p>
            <a:pPr lvl="0"/>
            <a:r>
              <a:rPr lang="en-US" dirty="0" smtClean="0">
                <a:solidFill>
                  <a:srgbClr val="FFFFFF"/>
                </a:solidFill>
              </a:rPr>
              <a:t>F. Straneo (WHOI, USA), </a:t>
            </a:r>
          </a:p>
          <a:p>
            <a:pPr lvl="0"/>
            <a:r>
              <a:rPr lang="en-US" dirty="0" smtClean="0">
                <a:solidFill>
                  <a:srgbClr val="FFFFFF"/>
                </a:solidFill>
              </a:rPr>
              <a:t>D. Sutherland (U Oregon, USA), </a:t>
            </a:r>
          </a:p>
          <a:p>
            <a:pPr lvl="0"/>
            <a:r>
              <a:rPr lang="en-US" dirty="0" smtClean="0">
                <a:solidFill>
                  <a:srgbClr val="FFFFFF"/>
                </a:solidFill>
              </a:rPr>
              <a:t>M. Truffer (U Alaska, USA)</a:t>
            </a:r>
          </a:p>
          <a:p>
            <a:pPr lvl="0"/>
            <a:r>
              <a:rPr lang="en-US" dirty="0" smtClean="0">
                <a:solidFill>
                  <a:srgbClr val="FFFFFF"/>
                </a:solidFill>
              </a:rPr>
              <a:t>Bob </a:t>
            </a:r>
            <a:r>
              <a:rPr lang="en-US" dirty="0" err="1" smtClean="0">
                <a:solidFill>
                  <a:srgbClr val="FFFFFF"/>
                </a:solidFill>
              </a:rPr>
              <a:t>Bindschadler</a:t>
            </a:r>
            <a:r>
              <a:rPr lang="en-US" dirty="0" smtClean="0">
                <a:solidFill>
                  <a:srgbClr val="FFFFFF"/>
                </a:solidFill>
              </a:rPr>
              <a:t> – SEARCH SSC</a:t>
            </a:r>
          </a:p>
          <a:p>
            <a:pPr lvl="0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SEARCH_color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7300" y="5453068"/>
            <a:ext cx="1143000" cy="1161775"/>
          </a:xfrm>
          <a:prstGeom prst="rect">
            <a:avLst/>
          </a:prstGeom>
        </p:spPr>
      </p:pic>
      <p:pic>
        <p:nvPicPr>
          <p:cNvPr id="2" name="Picture 1" descr="usarc_logo_larg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3818" y="5453067"/>
            <a:ext cx="1210182" cy="1161775"/>
          </a:xfrm>
          <a:prstGeom prst="rect">
            <a:avLst/>
          </a:prstGeom>
        </p:spPr>
      </p:pic>
      <p:pic>
        <p:nvPicPr>
          <p:cNvPr id="8" name="Picture 7" descr="clic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944" y="5380302"/>
            <a:ext cx="1041645" cy="1234542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48" t="30996" r="20479" b="35064"/>
          <a:stretch/>
        </p:blipFill>
        <p:spPr bwMode="auto">
          <a:xfrm>
            <a:off x="504371" y="5453067"/>
            <a:ext cx="2886529" cy="11617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5961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whoiDARKgeometric">
  <a:themeElements>
    <a:clrScheme name="WHOI colors">
      <a:dk1>
        <a:sysClr val="windowText" lastClr="000000"/>
      </a:dk1>
      <a:lt1>
        <a:sysClr val="window" lastClr="FFFFFF"/>
      </a:lt1>
      <a:dk2>
        <a:srgbClr val="173656"/>
      </a:dk2>
      <a:lt2>
        <a:srgbClr val="27668F"/>
      </a:lt2>
      <a:accent1>
        <a:srgbClr val="8DC7F0"/>
      </a:accent1>
      <a:accent2>
        <a:srgbClr val="A2A939"/>
      </a:accent2>
      <a:accent3>
        <a:srgbClr val="CDD74C"/>
      </a:accent3>
      <a:accent4>
        <a:srgbClr val="031C33"/>
      </a:accent4>
      <a:accent5>
        <a:srgbClr val="173656"/>
      </a:accent5>
      <a:accent6>
        <a:srgbClr val="E0E88C"/>
      </a:accent6>
      <a:hlink>
        <a:srgbClr val="CDD74C"/>
      </a:hlink>
      <a:folHlink>
        <a:srgbClr val="A2A939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1819</TotalTime>
  <Words>679</Words>
  <Application>Microsoft Macintosh PowerPoint</Application>
  <PresentationFormat>On-screen Show (4:3)</PresentationFormat>
  <Paragraphs>111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whoiDARKgeometric</vt:lpstr>
      <vt:lpstr>Understanding and Predicting  Arctic Land-ice Loss and its impacts</vt:lpstr>
      <vt:lpstr>Consequences:  #1 Sea Level Rise  Greenland ~1/4 SLR</vt:lpstr>
      <vt:lpstr>PowerPoint Presentation</vt:lpstr>
      <vt:lpstr>PowerPoint Presentation</vt:lpstr>
      <vt:lpstr>PowerPoint Presentation</vt:lpstr>
      <vt:lpstr>Heimbach et al. 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WHOI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Melting from above Melting from below</dc:title>
  <dc:creator>Katherine Joyce</dc:creator>
  <cp:lastModifiedBy>Fiamma Straneo</cp:lastModifiedBy>
  <cp:revision>368</cp:revision>
  <cp:lastPrinted>2012-05-31T00:47:00Z</cp:lastPrinted>
  <dcterms:created xsi:type="dcterms:W3CDTF">2012-04-30T14:47:34Z</dcterms:created>
  <dcterms:modified xsi:type="dcterms:W3CDTF">2015-11-19T17:44:01Z</dcterms:modified>
</cp:coreProperties>
</file>