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62" r:id="rId3"/>
    <p:sldId id="259" r:id="rId4"/>
    <p:sldId id="258" r:id="rId5"/>
    <p:sldId id="261" r:id="rId6"/>
    <p:sldId id="263" r:id="rId7"/>
    <p:sldId id="260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utgers University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C85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241" autoAdjust="0"/>
  </p:normalViewPr>
  <p:slideViewPr>
    <p:cSldViewPr snapToGrid="0" snapToObjects="1">
      <p:cViewPr varScale="1">
        <p:scale>
          <a:sx n="114" d="100"/>
          <a:sy n="114" d="100"/>
        </p:scale>
        <p:origin x="-13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commentAuthors" Target="commentAuthors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FF5952-569E-564F-964D-708CAFD18AC1}" type="datetimeFigureOut">
              <a:rPr lang="en-US" smtClean="0"/>
              <a:t>11/18/15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5C40D2-FE7D-3845-B0EC-07D4AD406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5157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5C40D2-FE7D-3845-B0EC-07D4AD406E6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8844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5C40D2-FE7D-3845-B0EC-07D4AD406E6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9111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5C40D2-FE7D-3845-B0EC-07D4AD406E6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0968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5C40D2-FE7D-3845-B0EC-07D4AD406E6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8157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5C40D2-FE7D-3845-B0EC-07D4AD406E6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773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A5A50-10A3-7142-807C-F20FB56EE507}" type="datetimeFigureOut">
              <a:rPr lang="en-US" smtClean="0"/>
              <a:t>11/18/15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ADF65-F071-EA4A-98CC-1F9EC6021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48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A5A50-10A3-7142-807C-F20FB56EE507}" type="datetimeFigureOut">
              <a:rPr lang="en-US" smtClean="0"/>
              <a:t>11/18/15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ADF65-F071-EA4A-98CC-1F9EC6021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658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A5A50-10A3-7142-807C-F20FB56EE507}" type="datetimeFigureOut">
              <a:rPr lang="en-US" smtClean="0"/>
              <a:t>11/18/15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ADF65-F071-EA4A-98CC-1F9EC6021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547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A5A50-10A3-7142-807C-F20FB56EE507}" type="datetimeFigureOut">
              <a:rPr lang="en-US" smtClean="0"/>
              <a:t>11/18/15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ADF65-F071-EA4A-98CC-1F9EC6021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916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A5A50-10A3-7142-807C-F20FB56EE507}" type="datetimeFigureOut">
              <a:rPr lang="en-US" smtClean="0"/>
              <a:t>11/18/15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ADF65-F071-EA4A-98CC-1F9EC6021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222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A5A50-10A3-7142-807C-F20FB56EE507}" type="datetimeFigureOut">
              <a:rPr lang="en-US" smtClean="0"/>
              <a:t>11/18/15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ADF65-F071-EA4A-98CC-1F9EC6021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068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A5A50-10A3-7142-807C-F20FB56EE507}" type="datetimeFigureOut">
              <a:rPr lang="en-US" smtClean="0"/>
              <a:t>11/18/15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ADF65-F071-EA4A-98CC-1F9EC6021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42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A5A50-10A3-7142-807C-F20FB56EE507}" type="datetimeFigureOut">
              <a:rPr lang="en-US" smtClean="0"/>
              <a:t>11/18/15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ADF65-F071-EA4A-98CC-1F9EC6021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996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A5A50-10A3-7142-807C-F20FB56EE507}" type="datetimeFigureOut">
              <a:rPr lang="en-US" smtClean="0"/>
              <a:t>11/18/15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ADF65-F071-EA4A-98CC-1F9EC6021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623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A5A50-10A3-7142-807C-F20FB56EE507}" type="datetimeFigureOut">
              <a:rPr lang="en-US" smtClean="0"/>
              <a:t>11/18/15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ADF65-F071-EA4A-98CC-1F9EC6021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989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A5A50-10A3-7142-807C-F20FB56EE507}" type="datetimeFigureOut">
              <a:rPr lang="en-US" smtClean="0"/>
              <a:t>11/18/15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ADF65-F071-EA4A-98CC-1F9EC6021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645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2A5A50-10A3-7142-807C-F20FB56EE507}" type="datetimeFigureOut">
              <a:rPr lang="en-US" smtClean="0"/>
              <a:t>11/18/15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EADF65-F071-EA4A-98CC-1F9EC6021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486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3798339" y="2982921"/>
            <a:ext cx="1777562" cy="1789406"/>
            <a:chOff x="569016" y="4476224"/>
            <a:chExt cx="2263052" cy="2268638"/>
          </a:xfrm>
        </p:grpSpPr>
        <p:sp>
          <p:nvSpPr>
            <p:cNvPr id="6" name="Oval 5"/>
            <p:cNvSpPr/>
            <p:nvPr/>
          </p:nvSpPr>
          <p:spPr>
            <a:xfrm>
              <a:off x="787986" y="4686360"/>
              <a:ext cx="1853988" cy="183950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icture 6" descr="SEARCH Logo.tiff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99015" l="247" r="100000">
                          <a14:foregroundMark x1="85185" y1="27094" x2="85185" y2="27094"/>
                          <a14:foregroundMark x1="80741" y1="22906" x2="80741" y2="22906"/>
                          <a14:foregroundMark x1="68395" y1="12562" x2="68395" y2="12562"/>
                          <a14:foregroundMark x1="73580" y1="14286" x2="73580" y2="14286"/>
                          <a14:foregroundMark x1="58272" y1="11823" x2="58272" y2="11823"/>
                          <a14:foregroundMark x1="53827" y1="9606" x2="53827" y2="9606"/>
                          <a14:foregroundMark x1="44198" y1="10837" x2="44198" y2="10837"/>
                          <a14:foregroundMark x1="39506" y1="11330" x2="39506" y2="11330"/>
                          <a14:foregroundMark x1="25432" y1="17241" x2="25432" y2="17241"/>
                          <a14:foregroundMark x1="20247" y1="25369" x2="20247" y2="25369"/>
                          <a14:foregroundMark x1="14815" y1="26601" x2="14815" y2="26601"/>
                          <a14:backgroundMark x1="88889" y1="88424" x2="88889" y2="88424"/>
                          <a14:backgroundMark x1="8395" y1="94335" x2="8395" y2="94335"/>
                          <a14:backgroundMark x1="8642" y1="10837" x2="8642" y2="10837"/>
                          <a14:backgroundMark x1="90123" y1="7882" x2="90123" y2="7882"/>
                          <a14:backgroundMark x1="69630" y1="38424" x2="69630" y2="38424"/>
                          <a14:backgroundMark x1="60741" y1="24877" x2="60741" y2="24877"/>
                          <a14:backgroundMark x1="54321" y1="74631" x2="54321" y2="74631"/>
                          <a14:backgroundMark x1="23210" y1="57143" x2="23210" y2="57143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9016" y="4476224"/>
              <a:ext cx="2263052" cy="2268638"/>
            </a:xfrm>
            <a:prstGeom prst="rect">
              <a:avLst/>
            </a:prstGeom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</p:pic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94655" y="1259585"/>
            <a:ext cx="7772400" cy="1470025"/>
          </a:xfrm>
        </p:spPr>
        <p:txBody>
          <a:bodyPr/>
          <a:lstStyle/>
          <a:p>
            <a:r>
              <a:rPr lang="en-US" dirty="0" smtClean="0">
                <a:latin typeface="Candara"/>
                <a:cs typeface="Candara"/>
              </a:rPr>
              <a:t>SEARCH Sea Ice Action Team</a:t>
            </a:r>
            <a:br>
              <a:rPr lang="en-US" dirty="0" smtClean="0">
                <a:latin typeface="Candara"/>
                <a:cs typeface="Candara"/>
              </a:rPr>
            </a:br>
            <a:r>
              <a:rPr lang="en-US" dirty="0" smtClean="0">
                <a:latin typeface="Candara"/>
                <a:cs typeface="Candara"/>
              </a:rPr>
              <a:t>Year 2 Plans</a:t>
            </a:r>
            <a:endParaRPr lang="en-US" dirty="0">
              <a:latin typeface="Candara"/>
              <a:cs typeface="Candara"/>
            </a:endParaRPr>
          </a:p>
        </p:txBody>
      </p:sp>
      <p:sp>
        <p:nvSpPr>
          <p:cNvPr id="10" name="Title 8"/>
          <p:cNvSpPr txBox="1">
            <a:spLocks/>
          </p:cNvSpPr>
          <p:nvPr/>
        </p:nvSpPr>
        <p:spPr>
          <a:xfrm>
            <a:off x="792919" y="5107719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>
                <a:latin typeface="Candara"/>
                <a:cs typeface="Candara"/>
              </a:rPr>
              <a:t>SEARCH </a:t>
            </a:r>
            <a:r>
              <a:rPr lang="en-US" sz="1800" dirty="0" smtClean="0">
                <a:latin typeface="Candara"/>
                <a:cs typeface="Candara"/>
              </a:rPr>
              <a:t>Planning </a:t>
            </a:r>
            <a:r>
              <a:rPr lang="en-US" sz="1800" dirty="0" smtClean="0">
                <a:latin typeface="Candara"/>
                <a:cs typeface="Candara"/>
              </a:rPr>
              <a:t>Meeting</a:t>
            </a:r>
          </a:p>
          <a:p>
            <a:r>
              <a:rPr lang="en-US" sz="1800" dirty="0" smtClean="0">
                <a:latin typeface="Candara"/>
                <a:cs typeface="Candara"/>
              </a:rPr>
              <a:t>Seattle, Washingto</a:t>
            </a:r>
            <a:r>
              <a:rPr lang="en-US" sz="1800" dirty="0" smtClean="0">
                <a:latin typeface="Candara"/>
                <a:cs typeface="Candara"/>
              </a:rPr>
              <a:t>n</a:t>
            </a:r>
          </a:p>
          <a:p>
            <a:r>
              <a:rPr lang="en-US" sz="1800" dirty="0" smtClean="0">
                <a:latin typeface="Candara"/>
                <a:cs typeface="Candara"/>
              </a:rPr>
              <a:t>November </a:t>
            </a:r>
            <a:r>
              <a:rPr lang="en-US" sz="1800" dirty="0" smtClean="0">
                <a:latin typeface="Candara"/>
                <a:cs typeface="Candara"/>
              </a:rPr>
              <a:t>19, 2015</a:t>
            </a:r>
            <a:endParaRPr lang="en-US" sz="1800" dirty="0">
              <a:latin typeface="Candara"/>
              <a:cs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22576440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86547" y="1586687"/>
            <a:ext cx="8576080" cy="4939181"/>
          </a:xfrm>
        </p:spPr>
        <p:txBody>
          <a:bodyPr>
            <a:noAutofit/>
          </a:bodyPr>
          <a:lstStyle/>
          <a:p>
            <a:r>
              <a:rPr lang="en-US" sz="2000" b="1" u="sng" dirty="0" smtClean="0"/>
              <a:t>Developing and implementing an effective </a:t>
            </a:r>
            <a:r>
              <a:rPr lang="en-US" sz="2000" b="1" u="sng" dirty="0"/>
              <a:t>communication strategy </a:t>
            </a:r>
            <a:r>
              <a:rPr lang="en-US" sz="2000" dirty="0"/>
              <a:t>in cooperation with the SIAT, key stakeholders, the scientific community, and related organizations</a:t>
            </a:r>
          </a:p>
          <a:p>
            <a:pPr lvl="2"/>
            <a:r>
              <a:rPr lang="en-US" sz="1800" b="1" dirty="0" smtClean="0"/>
              <a:t>Identifying </a:t>
            </a:r>
            <a:r>
              <a:rPr lang="en-US" sz="1800" b="1" dirty="0"/>
              <a:t>promising communication avenues</a:t>
            </a:r>
            <a:r>
              <a:rPr lang="en-US" sz="1800" dirty="0"/>
              <a:t> and assess the needs and interests of various potential audiences </a:t>
            </a:r>
          </a:p>
          <a:p>
            <a:pPr lvl="2"/>
            <a:r>
              <a:rPr lang="en-US" sz="1800" b="1" dirty="0" smtClean="0"/>
              <a:t>Enabling communication and collaboration </a:t>
            </a:r>
            <a:r>
              <a:rPr lang="en-US" sz="1800" dirty="0" smtClean="0"/>
              <a:t>across arctic community (SEARCH, science community, stakeholders, funding agencies, government, etc.)</a:t>
            </a:r>
          </a:p>
          <a:p>
            <a:pPr lvl="2"/>
            <a:r>
              <a:rPr lang="en-US" sz="1800" b="1" dirty="0" smtClean="0"/>
              <a:t>Engaging </a:t>
            </a:r>
            <a:r>
              <a:rPr lang="en-US" sz="1800" b="1" dirty="0"/>
              <a:t>with stakeholders and members of potential audiences </a:t>
            </a:r>
            <a:r>
              <a:rPr lang="en-US" sz="1800" dirty="0"/>
              <a:t>to assess the relevance of information related to Arctic </a:t>
            </a:r>
            <a:r>
              <a:rPr lang="en-US" sz="1800" dirty="0" smtClean="0"/>
              <a:t>change</a:t>
            </a:r>
          </a:p>
          <a:p>
            <a:pPr lvl="2"/>
            <a:endParaRPr lang="en-US" sz="600" dirty="0" smtClean="0"/>
          </a:p>
          <a:p>
            <a:pPr>
              <a:spcAft>
                <a:spcPts val="1200"/>
              </a:spcAft>
            </a:pPr>
            <a:r>
              <a:rPr lang="en-US" sz="2000" dirty="0" smtClean="0"/>
              <a:t>Determining </a:t>
            </a:r>
            <a:r>
              <a:rPr lang="en-US" sz="2000" dirty="0"/>
              <a:t>how these activities might be applied across other SEARCH Action Teams and SEARCH in general</a:t>
            </a:r>
          </a:p>
          <a:p>
            <a:r>
              <a:rPr lang="en-US" sz="2000" dirty="0" smtClean="0"/>
              <a:t>Seeking other opportunities to communicate new Arctic-related research and activities to the general public and to specific audiences</a:t>
            </a: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1145" y="172445"/>
            <a:ext cx="8576079" cy="1143000"/>
          </a:xfrm>
        </p:spPr>
        <p:txBody>
          <a:bodyPr>
            <a:noAutofit/>
          </a:bodyPr>
          <a:lstStyle/>
          <a:p>
            <a:r>
              <a:rPr lang="en-US" sz="3000" b="1" dirty="0" smtClean="0"/>
              <a:t>Key outcome of Year 1:</a:t>
            </a:r>
            <a:br>
              <a:rPr lang="en-US" sz="3000" b="1" dirty="0" smtClean="0"/>
            </a:br>
            <a:r>
              <a:rPr lang="en-US" sz="2600" dirty="0" smtClean="0"/>
              <a:t>Hired a SIAT Communicator/Facilitator -  Matt Druckenmiller</a:t>
            </a:r>
            <a:endParaRPr lang="en-US" sz="26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478021" y="1260714"/>
            <a:ext cx="8208779" cy="9202"/>
          </a:xfrm>
          <a:prstGeom prst="line">
            <a:avLst/>
          </a:prstGeom>
          <a:ln>
            <a:solidFill>
              <a:srgbClr val="2C85C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1415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SIAT Year 2 - Accomplishments to 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77360" cy="5071659"/>
          </a:xfrm>
        </p:spPr>
        <p:txBody>
          <a:bodyPr>
            <a:normAutofit fontScale="85000" lnSpcReduction="20000"/>
          </a:bodyPr>
          <a:lstStyle/>
          <a:p>
            <a:pPr>
              <a:spcAft>
                <a:spcPts val="600"/>
              </a:spcAft>
            </a:pPr>
            <a:r>
              <a:rPr lang="en-US" dirty="0"/>
              <a:t>Strategy Task Force Workshop in Bristol, RI (Sept 9-10, 2015)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Developed a communication strategy for implementation in Years 2-5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Transitioned the Task Force into SIAT </a:t>
            </a:r>
            <a:r>
              <a:rPr lang="en-US" dirty="0" smtClean="0"/>
              <a:t>members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Strategy </a:t>
            </a:r>
            <a:r>
              <a:rPr lang="en-US" dirty="0" smtClean="0"/>
              <a:t>was </a:t>
            </a:r>
            <a:r>
              <a:rPr lang="en-US" dirty="0"/>
              <a:t>circulated to the SEARCH SSC in late-</a:t>
            </a:r>
            <a:r>
              <a:rPr lang="en-US" dirty="0" smtClean="0"/>
              <a:t>Sept</a:t>
            </a:r>
            <a:endParaRPr lang="en-US" dirty="0"/>
          </a:p>
          <a:p>
            <a:pPr>
              <a:spcBef>
                <a:spcPts val="624"/>
              </a:spcBef>
              <a:spcAft>
                <a:spcPts val="600"/>
              </a:spcAft>
            </a:pPr>
            <a:r>
              <a:rPr lang="en-US" dirty="0"/>
              <a:t>Planning for </a:t>
            </a:r>
            <a:r>
              <a:rPr lang="en-US" dirty="0" smtClean="0"/>
              <a:t>recent/upcoming </a:t>
            </a:r>
            <a:r>
              <a:rPr lang="en-US" dirty="0"/>
              <a:t>events: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Forum for Arctic Modeling &amp; Observational Synthesis (FAMOS) Meeting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Arctic </a:t>
            </a:r>
            <a:r>
              <a:rPr lang="en-US" dirty="0"/>
              <a:t>Observing Open Science Meeting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AGU </a:t>
            </a:r>
            <a:r>
              <a:rPr lang="en-US" dirty="0"/>
              <a:t>presentations and a science communication workshop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Arctic Observing Summit (AOS)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478021" y="1260714"/>
            <a:ext cx="8208779" cy="9202"/>
          </a:xfrm>
          <a:prstGeom prst="line">
            <a:avLst/>
          </a:prstGeom>
          <a:ln>
            <a:solidFill>
              <a:srgbClr val="2C85C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7430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SIAT Members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78590" cy="452596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en-US" sz="2800" dirty="0" smtClean="0"/>
              <a:t>Jennifer Francis (co-lead) </a:t>
            </a:r>
            <a:r>
              <a:rPr lang="en-US" sz="2200" dirty="0" smtClean="0"/>
              <a:t>– Rutgers University</a:t>
            </a:r>
          </a:p>
          <a:p>
            <a:pPr>
              <a:lnSpc>
                <a:spcPct val="120000"/>
              </a:lnSpc>
            </a:pPr>
            <a:r>
              <a:rPr lang="en-US" sz="2800" dirty="0" smtClean="0"/>
              <a:t>Henry Huntington (co-lead) </a:t>
            </a:r>
            <a:r>
              <a:rPr lang="en-US" sz="2200" dirty="0" smtClean="0"/>
              <a:t>– Huntington Consulting</a:t>
            </a:r>
          </a:p>
          <a:p>
            <a:pPr indent="-347472">
              <a:lnSpc>
                <a:spcPct val="120000"/>
              </a:lnSpc>
            </a:pPr>
            <a:r>
              <a:rPr lang="en-US" sz="2800" dirty="0" smtClean="0"/>
              <a:t>Matt Druckenmiller (science communicator) </a:t>
            </a:r>
            <a:r>
              <a:rPr lang="en-US" sz="2200" dirty="0" smtClean="0"/>
              <a:t>– Rutgers &amp; NSIDC</a:t>
            </a:r>
          </a:p>
          <a:p>
            <a:pPr>
              <a:lnSpc>
                <a:spcPct val="120000"/>
              </a:lnSpc>
            </a:pPr>
            <a:r>
              <a:rPr lang="en-US" sz="2800" dirty="0" smtClean="0"/>
              <a:t>Lawrence Hamilton </a:t>
            </a:r>
            <a:r>
              <a:rPr lang="en-US" sz="2200" dirty="0" smtClean="0"/>
              <a:t>– University of New Hampshire</a:t>
            </a:r>
          </a:p>
          <a:p>
            <a:pPr>
              <a:lnSpc>
                <a:spcPct val="120000"/>
              </a:lnSpc>
            </a:pPr>
            <a:r>
              <a:rPr lang="en-US" sz="2800" dirty="0" smtClean="0"/>
              <a:t>Bob Henson </a:t>
            </a:r>
            <a:r>
              <a:rPr lang="en-US" sz="2200" dirty="0" smtClean="0"/>
              <a:t>– Weather Underground</a:t>
            </a:r>
          </a:p>
          <a:p>
            <a:pPr>
              <a:lnSpc>
                <a:spcPct val="120000"/>
              </a:lnSpc>
            </a:pPr>
            <a:r>
              <a:rPr lang="en-US" sz="2800" dirty="0" err="1" smtClean="0"/>
              <a:t>Marika</a:t>
            </a:r>
            <a:r>
              <a:rPr lang="en-US" sz="2800" dirty="0" smtClean="0"/>
              <a:t> Holland </a:t>
            </a:r>
            <a:r>
              <a:rPr lang="en-US" sz="2200" dirty="0" smtClean="0"/>
              <a:t>– NCAR</a:t>
            </a:r>
          </a:p>
          <a:p>
            <a:pPr>
              <a:lnSpc>
                <a:spcPct val="120000"/>
              </a:lnSpc>
            </a:pPr>
            <a:r>
              <a:rPr lang="en-US" sz="2800" dirty="0" smtClean="0"/>
              <a:t>Martin Jeffries </a:t>
            </a:r>
            <a:r>
              <a:rPr lang="en-US" sz="2200" dirty="0" smtClean="0"/>
              <a:t>– Office of Naval Research</a:t>
            </a:r>
          </a:p>
          <a:p>
            <a:pPr>
              <a:lnSpc>
                <a:spcPct val="120000"/>
              </a:lnSpc>
            </a:pPr>
            <a:r>
              <a:rPr lang="en-US" sz="2800" dirty="0" smtClean="0"/>
              <a:t>Brendan Kelly </a:t>
            </a:r>
            <a:r>
              <a:rPr lang="en-US" sz="2200" dirty="0" smtClean="0"/>
              <a:t>– SEARCH Program</a:t>
            </a:r>
          </a:p>
          <a:p>
            <a:pPr>
              <a:lnSpc>
                <a:spcPct val="120000"/>
              </a:lnSpc>
            </a:pPr>
            <a:r>
              <a:rPr lang="en-US" sz="2800" dirty="0" smtClean="0"/>
              <a:t>Don </a:t>
            </a:r>
            <a:r>
              <a:rPr lang="en-US" sz="2800" dirty="0" err="1" smtClean="0"/>
              <a:t>Perovich</a:t>
            </a:r>
            <a:r>
              <a:rPr lang="en-US" sz="2800" dirty="0" smtClean="0"/>
              <a:t> </a:t>
            </a:r>
            <a:r>
              <a:rPr lang="en-US" sz="2200" dirty="0" smtClean="0"/>
              <a:t>– Cold Regions Research &amp; Engineering Lab (CRREL)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478021" y="1260714"/>
            <a:ext cx="8208779" cy="9202"/>
          </a:xfrm>
          <a:prstGeom prst="line">
            <a:avLst/>
          </a:prstGeom>
          <a:ln>
            <a:solidFill>
              <a:srgbClr val="2C85C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164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SIAT Communication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2221" y="1520842"/>
            <a:ext cx="8714355" cy="5085817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300" u="sng" dirty="0"/>
              <a:t>Key Elements</a:t>
            </a:r>
            <a:r>
              <a:rPr lang="en-US" sz="2300" dirty="0" smtClean="0"/>
              <a:t>: </a:t>
            </a:r>
            <a:endParaRPr lang="en-US" sz="23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300" dirty="0"/>
              <a:t>Collaboratively </a:t>
            </a:r>
            <a:r>
              <a:rPr lang="en-US" sz="2300" dirty="0" smtClean="0"/>
              <a:t>develop </a:t>
            </a:r>
            <a:r>
              <a:rPr lang="en-US" sz="2300" dirty="0"/>
              <a:t>concise </a:t>
            </a:r>
            <a:r>
              <a:rPr lang="en-US" sz="2300" dirty="0" smtClean="0"/>
              <a:t>and accessible sea </a:t>
            </a:r>
            <a:r>
              <a:rPr lang="en-US" sz="2300" dirty="0"/>
              <a:t>ice information, organized </a:t>
            </a:r>
            <a:r>
              <a:rPr lang="en-US" sz="2300" dirty="0" smtClean="0"/>
              <a:t>across </a:t>
            </a:r>
            <a:r>
              <a:rPr lang="en-US" sz="2300" dirty="0"/>
              <a:t>high-level </a:t>
            </a:r>
            <a:r>
              <a:rPr lang="en-US" sz="2300" dirty="0" smtClean="0"/>
              <a:t>topics (“</a:t>
            </a:r>
            <a:r>
              <a:rPr lang="en-US" sz="2300" dirty="0"/>
              <a:t>Sea Ice and…</a:t>
            </a:r>
            <a:r>
              <a:rPr lang="en-US" sz="2300" dirty="0" smtClean="0"/>
              <a:t>”)</a:t>
            </a:r>
            <a:endParaRPr lang="en-US" sz="23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300" dirty="0"/>
              <a:t>Facilitate guest perspectives </a:t>
            </a:r>
            <a:r>
              <a:rPr lang="en-US" sz="2300" dirty="0" smtClean="0"/>
              <a:t>from </a:t>
            </a:r>
            <a:r>
              <a:rPr lang="en-US" sz="2300" dirty="0"/>
              <a:t>science &amp;</a:t>
            </a:r>
            <a:r>
              <a:rPr lang="en-US" sz="2300" dirty="0" smtClean="0"/>
              <a:t> stakeholder </a:t>
            </a:r>
            <a:r>
              <a:rPr lang="en-US" sz="2300" dirty="0"/>
              <a:t>communities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300" dirty="0"/>
              <a:t>Provide timely scientific information (via Rapid Response Teams) in response to emerging high-interest topics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300" dirty="0" smtClean="0"/>
              <a:t>Provide </a:t>
            </a:r>
            <a:r>
              <a:rPr lang="en-US" sz="2300" dirty="0"/>
              <a:t>tiered access to </a:t>
            </a:r>
            <a:r>
              <a:rPr lang="en-US" sz="2300" dirty="0" smtClean="0"/>
              <a:t>info. </a:t>
            </a:r>
            <a:r>
              <a:rPr lang="en-US" sz="2300" dirty="0"/>
              <a:t>via a hierarchical, pyramid structure</a:t>
            </a:r>
          </a:p>
          <a:p>
            <a:pPr lvl="1">
              <a:spcAft>
                <a:spcPts val="1200"/>
              </a:spcAft>
            </a:pPr>
            <a:r>
              <a:rPr lang="en-US" sz="2300" dirty="0" smtClean="0"/>
              <a:t>Evaluate </a:t>
            </a:r>
            <a:r>
              <a:rPr lang="en-US" sz="2300" dirty="0"/>
              <a:t>the usability and </a:t>
            </a:r>
            <a:r>
              <a:rPr lang="en-US" sz="2300" dirty="0" smtClean="0"/>
              <a:t>usefulness of provided information</a:t>
            </a:r>
            <a:endParaRPr lang="en-US" sz="2300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300" dirty="0" smtClean="0"/>
              <a:t>A web </a:t>
            </a:r>
            <a:r>
              <a:rPr lang="en-US" sz="2300" dirty="0"/>
              <a:t>resource – </a:t>
            </a:r>
            <a:r>
              <a:rPr lang="en-US" sz="2300" i="1" dirty="0" smtClean="0"/>
              <a:t>Sea Ice Matters </a:t>
            </a:r>
            <a:r>
              <a:rPr lang="en-US" sz="2300" dirty="0" smtClean="0"/>
              <a:t>– will provide a platform for multi-media information and a focus for collaboration.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478021" y="1260714"/>
            <a:ext cx="8208779" cy="9202"/>
          </a:xfrm>
          <a:prstGeom prst="line">
            <a:avLst/>
          </a:prstGeom>
          <a:ln>
            <a:solidFill>
              <a:srgbClr val="2C85C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7786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SIAT Year 2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spcAft>
                <a:spcPts val="600"/>
              </a:spcAft>
            </a:pPr>
            <a:r>
              <a:rPr lang="en-US" dirty="0"/>
              <a:t>Seeking science community feedback and </a:t>
            </a:r>
            <a:r>
              <a:rPr lang="en-US" dirty="0" smtClean="0"/>
              <a:t>building </a:t>
            </a:r>
            <a:r>
              <a:rPr lang="en-US" dirty="0"/>
              <a:t>supporting partnerships</a:t>
            </a:r>
          </a:p>
          <a:p>
            <a:pPr lvl="1"/>
            <a:r>
              <a:rPr lang="en-US" dirty="0"/>
              <a:t>FAMOS Meeting # 4 – Nov 4-6, 2015</a:t>
            </a:r>
          </a:p>
          <a:p>
            <a:pPr lvl="1"/>
            <a:r>
              <a:rPr lang="en-US" dirty="0"/>
              <a:t>Arctic Observing Open Science Meeting – Nov 17-19, 2015</a:t>
            </a:r>
          </a:p>
          <a:p>
            <a:pPr lvl="1"/>
            <a:r>
              <a:rPr lang="en-US" dirty="0"/>
              <a:t>SIPN post-2015 Sea Ice Outlook (SIO) Action TEAM</a:t>
            </a:r>
          </a:p>
          <a:p>
            <a:pPr lvl="1"/>
            <a:r>
              <a:rPr lang="en-US" dirty="0"/>
              <a:t>AGU Fall Meeting – Dec 13-18, 2015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Arctic Observing Summit – March 15-18, 2015</a:t>
            </a:r>
          </a:p>
          <a:p>
            <a:r>
              <a:rPr lang="en-US" dirty="0" smtClean="0"/>
              <a:t>Pursuing specific opportunities for supporting partnerships, e.g., </a:t>
            </a:r>
          </a:p>
          <a:p>
            <a:pPr lvl="1"/>
            <a:r>
              <a:rPr lang="en-US" dirty="0" smtClean="0"/>
              <a:t>Potential partnership with NSIDC’s </a:t>
            </a:r>
            <a:r>
              <a:rPr lang="en-US" i="1" dirty="0" err="1" smtClean="0"/>
              <a:t>Icelights</a:t>
            </a:r>
            <a:endParaRPr lang="en-US" i="1" dirty="0" smtClean="0"/>
          </a:p>
          <a:p>
            <a:pPr lvl="1"/>
            <a:r>
              <a:rPr lang="en-US" dirty="0" smtClean="0"/>
              <a:t>Proposal to NSF’s solicitation for “Advancing Informal STEM Learning” from Univ. of Colorado Boulder to produce educational sea ice videos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794651" y="625765"/>
            <a:ext cx="943311" cy="6560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2000" dirty="0" smtClean="0"/>
              <a:t>(1 of 3)</a:t>
            </a:r>
            <a:endParaRPr lang="en-US" sz="20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78021" y="1260714"/>
            <a:ext cx="8208779" cy="9202"/>
          </a:xfrm>
          <a:prstGeom prst="line">
            <a:avLst/>
          </a:prstGeom>
          <a:ln>
            <a:solidFill>
              <a:srgbClr val="2C85C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00480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SIAT Year 2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418415" cy="4525963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2800" dirty="0" smtClean="0"/>
              <a:t>Developing </a:t>
            </a:r>
            <a:r>
              <a:rPr lang="en-US" sz="2800" dirty="0"/>
              <a:t>foundational content and concept maps for </a:t>
            </a:r>
            <a:r>
              <a:rPr lang="en-US" sz="2800" i="1" dirty="0"/>
              <a:t>Sea Ice Matters</a:t>
            </a:r>
          </a:p>
          <a:p>
            <a:pPr>
              <a:spcAft>
                <a:spcPts val="1200"/>
              </a:spcAft>
            </a:pPr>
            <a:r>
              <a:rPr lang="en-US" sz="2800" dirty="0"/>
              <a:t>Demoing </a:t>
            </a:r>
            <a:r>
              <a:rPr lang="en-US" sz="2800" i="1" dirty="0"/>
              <a:t>Sea Ice Matters</a:t>
            </a:r>
            <a:r>
              <a:rPr lang="en-US" sz="2800" dirty="0"/>
              <a:t>, beginning with </a:t>
            </a:r>
            <a:r>
              <a:rPr lang="en-US" sz="2800" i="1" dirty="0"/>
              <a:t>Sea ice and… </a:t>
            </a:r>
            <a:r>
              <a:rPr lang="en-US" sz="2800" dirty="0"/>
              <a:t>(1) ecosystems, (2) society, and (3) your weather</a:t>
            </a:r>
          </a:p>
          <a:p>
            <a:r>
              <a:rPr lang="en-US" sz="2800" dirty="0" smtClean="0"/>
              <a:t>Developing a mock-up of </a:t>
            </a:r>
            <a:r>
              <a:rPr lang="en-US" sz="2800" i="1" dirty="0" smtClean="0"/>
              <a:t>Sea Ice Matters </a:t>
            </a:r>
            <a:r>
              <a:rPr lang="en-US" sz="2800" dirty="0" smtClean="0"/>
              <a:t>website</a:t>
            </a:r>
          </a:p>
          <a:p>
            <a:pPr lvl="1"/>
            <a:r>
              <a:rPr lang="en-US" dirty="0" smtClean="0"/>
              <a:t>Seeking developer feedback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Creating a plan for development support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794651" y="625765"/>
            <a:ext cx="943311" cy="6560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2000" dirty="0" smtClean="0"/>
              <a:t>(2 of 3)</a:t>
            </a:r>
            <a:endParaRPr lang="en-US" sz="20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78021" y="1260714"/>
            <a:ext cx="8208779" cy="9202"/>
          </a:xfrm>
          <a:prstGeom prst="line">
            <a:avLst/>
          </a:prstGeom>
          <a:ln>
            <a:solidFill>
              <a:srgbClr val="2C85C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16200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63776" cy="4525963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en-US" sz="2800" dirty="0" smtClean="0"/>
              <a:t>Submitted a short statement to the Arctic Observing Summit (AOS), highlighting the SIAT Communication Strategy and metrics for evaluation</a:t>
            </a:r>
          </a:p>
          <a:p>
            <a:pPr>
              <a:spcAft>
                <a:spcPts val="1200"/>
              </a:spcAft>
            </a:pPr>
            <a:r>
              <a:rPr lang="en-US" sz="2800" u="sng" dirty="0" smtClean="0"/>
              <a:t>AGU Event</a:t>
            </a:r>
            <a:r>
              <a:rPr lang="en-US" sz="2800" dirty="0" smtClean="0"/>
              <a:t>: </a:t>
            </a:r>
            <a:r>
              <a:rPr lang="en-US" sz="2800" i="1" dirty="0" smtClean="0"/>
              <a:t>“Revealing the New Arctic: A climate change communication workshop with Andrew </a:t>
            </a:r>
            <a:r>
              <a:rPr lang="en-US" sz="2800" i="1" dirty="0" err="1" smtClean="0"/>
              <a:t>Revkin</a:t>
            </a:r>
            <a:r>
              <a:rPr lang="en-US" sz="2800" i="1" dirty="0" smtClean="0"/>
              <a:t> of the New York Times” – </a:t>
            </a:r>
            <a:r>
              <a:rPr lang="en-US" sz="2800" i="1" dirty="0" smtClean="0">
                <a:solidFill>
                  <a:srgbClr val="FF0000"/>
                </a:solidFill>
              </a:rPr>
              <a:t>Wed, Dec 16, 3:00-4:30 PM</a:t>
            </a:r>
          </a:p>
          <a:p>
            <a:pPr>
              <a:spcAft>
                <a:spcPts val="1200"/>
              </a:spcAft>
            </a:pPr>
            <a:r>
              <a:rPr lang="en-US" sz="2800" dirty="0" smtClean="0"/>
              <a:t>Nominated a candidate for the AAAS Public Engagement Fellows Program 2016-2017</a:t>
            </a:r>
            <a:endParaRPr lang="en-US" sz="28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478021" y="1260714"/>
            <a:ext cx="8208779" cy="9202"/>
          </a:xfrm>
          <a:prstGeom prst="line">
            <a:avLst/>
          </a:prstGeom>
          <a:ln>
            <a:solidFill>
              <a:srgbClr val="2C85C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SIAT Year 2 Activities</a:t>
            </a:r>
            <a:endParaRPr lang="en-US" dirty="0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7794651" y="625765"/>
            <a:ext cx="943311" cy="6560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2000" dirty="0" smtClean="0"/>
              <a:t>(3 of 3)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308624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447</TotalTime>
  <Words>654</Words>
  <Application>Microsoft Macintosh PowerPoint</Application>
  <PresentationFormat>On-screen Show (4:3)</PresentationFormat>
  <Paragraphs>68</Paragraphs>
  <Slides>8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SEARCH Sea Ice Action Team Year 2 Plans</vt:lpstr>
      <vt:lpstr>Key outcome of Year 1: Hired a SIAT Communicator/Facilitator -  Matt Druckenmiller</vt:lpstr>
      <vt:lpstr>SIAT Year 2 - Accomplishments to Date</vt:lpstr>
      <vt:lpstr>SIAT Members</vt:lpstr>
      <vt:lpstr>SIAT Communication Strategy</vt:lpstr>
      <vt:lpstr>SIAT Year 2 Activities</vt:lpstr>
      <vt:lpstr>SIAT Year 2 Activities</vt:lpstr>
      <vt:lpstr>SIAT Year 2 Activities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Sea Ice Action Team Year 2 Plans</dc:title>
  <dc:creator>Rutgers University</dc:creator>
  <cp:lastModifiedBy>Rutgers University</cp:lastModifiedBy>
  <cp:revision>36</cp:revision>
  <dcterms:created xsi:type="dcterms:W3CDTF">2015-10-22T03:42:17Z</dcterms:created>
  <dcterms:modified xsi:type="dcterms:W3CDTF">2015-11-18T17:23:36Z</dcterms:modified>
</cp:coreProperties>
</file>