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6" d="100"/>
          <a:sy n="26" d="100"/>
        </p:scale>
        <p:origin x="-1304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911844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r>
              <a:t>“Type a quote here.”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xfrm>
            <a:off x="952500" y="-342900"/>
            <a:ext cx="11099800" cy="2120900"/>
          </a:xfrm>
          <a:prstGeom prst="rect">
            <a:avLst/>
          </a:prstGeom>
        </p:spPr>
        <p:txBody>
          <a:bodyPr/>
          <a:lstStyle>
            <a:lvl1pPr>
              <a:defRPr sz="4200" b="1">
                <a:solidFill>
                  <a:schemeClr val="accent6">
                    <a:hueOff val="105381"/>
                    <a:satOff val="14341"/>
                    <a:lumOff val="10801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SEARCH Vision / Goals / Activities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xfrm>
            <a:off x="850900" y="1440160"/>
            <a:ext cx="11888937" cy="7997230"/>
          </a:xfrm>
          <a:prstGeom prst="rect">
            <a:avLst/>
          </a:prstGeom>
        </p:spPr>
        <p:txBody>
          <a:bodyPr/>
          <a:lstStyle/>
          <a:p>
            <a:pPr marL="0" marR="457200" indent="0" defTabSz="457200">
              <a:spcBef>
                <a:spcPts val="0"/>
              </a:spcBef>
              <a:buSzTx/>
              <a:buNone/>
              <a:defRPr sz="3300" b="1" u="sng">
                <a:solidFill>
                  <a:srgbClr val="FFB63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/>
              <a:t>SEARCH Vision: </a:t>
            </a:r>
            <a:endParaRPr i="1" u="none"/>
          </a:p>
          <a:p>
            <a:pPr marL="0" marR="457200" lvl="2" indent="457200" defTabSz="457200">
              <a:spcBef>
                <a:spcPts val="0"/>
              </a:spcBef>
              <a:buSzTx/>
              <a:buNone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“Scientific understanding of arctic environmental change to help society understand and respond to a rapidly changing Arctic.” </a:t>
            </a:r>
          </a:p>
          <a:p>
            <a:pPr marL="0" marR="457200" lvl="2" indent="457200" defTabSz="457200">
              <a:spcBef>
                <a:spcPts val="0"/>
              </a:spcBef>
              <a:buSzTx/>
              <a:buNone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marR="457200" lvl="2" indent="457200" defTabSz="457200">
              <a:spcBef>
                <a:spcPts val="0"/>
              </a:spcBef>
              <a:buSzTx/>
              <a:buNone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marR="457200" lvl="2" indent="457200" defTabSz="457200">
              <a:spcBef>
                <a:spcPts val="0"/>
              </a:spcBef>
              <a:buSzTx/>
              <a:buNone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marR="457200" lvl="2" indent="0" defTabSz="457200">
              <a:spcBef>
                <a:spcPts val="0"/>
              </a:spcBef>
              <a:buSzTx/>
              <a:buNone/>
              <a:defRPr sz="3300" b="1">
                <a:solidFill>
                  <a:srgbClr val="FFB63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SEARCH Mission: </a:t>
            </a:r>
          </a:p>
          <a:p>
            <a:pPr marL="0" marR="457200" lvl="2" indent="457200" defTabSz="457200">
              <a:spcBef>
                <a:spcPts val="0"/>
              </a:spcBef>
              <a:buSzTx/>
              <a:buNone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“To provide a foundation of Arctic change science through collaboration with the research community, funding agencies, and other stakeholders.”</a:t>
            </a:r>
          </a:p>
          <a:p>
            <a:pPr marL="0" marR="457200" lvl="2" indent="457200" defTabSz="457200">
              <a:spcBef>
                <a:spcPts val="0"/>
              </a:spcBef>
              <a:buSzTx/>
              <a:buNone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marR="457200" indent="0" defTabSz="457200">
              <a:spcBef>
                <a:spcPts val="0"/>
              </a:spcBef>
              <a:buSzTx/>
              <a:buNone/>
              <a:defRPr sz="33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125" name="pasted-image.pdf"/>
          <p:cNvPicPr>
            <a:picLocks noChangeAspect="1"/>
          </p:cNvPicPr>
          <p:nvPr/>
        </p:nvPicPr>
        <p:blipFill>
          <a:blip r:embed="rId2">
            <a:extLst/>
          </a:blip>
          <a:srcRect l="608" t="2679" r="488" b="2751"/>
          <a:stretch>
            <a:fillRect/>
          </a:stretch>
        </p:blipFill>
        <p:spPr>
          <a:xfrm>
            <a:off x="228203" y="155344"/>
            <a:ext cx="1160860" cy="1124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68" extrusionOk="0">
                <a:moveTo>
                  <a:pt x="11358" y="34"/>
                </a:moveTo>
                <a:cubicBezTo>
                  <a:pt x="9257" y="-61"/>
                  <a:pt x="8517" y="25"/>
                  <a:pt x="7200" y="534"/>
                </a:cubicBezTo>
                <a:cubicBezTo>
                  <a:pt x="4035" y="1758"/>
                  <a:pt x="1786" y="4136"/>
                  <a:pt x="849" y="7240"/>
                </a:cubicBezTo>
                <a:cubicBezTo>
                  <a:pt x="582" y="8127"/>
                  <a:pt x="255" y="9084"/>
                  <a:pt x="118" y="9362"/>
                </a:cubicBezTo>
                <a:cubicBezTo>
                  <a:pt x="74" y="9451"/>
                  <a:pt x="36" y="10169"/>
                  <a:pt x="0" y="10741"/>
                </a:cubicBezTo>
                <a:cubicBezTo>
                  <a:pt x="38" y="11303"/>
                  <a:pt x="79" y="12007"/>
                  <a:pt x="126" y="12037"/>
                </a:cubicBezTo>
                <a:cubicBezTo>
                  <a:pt x="266" y="12126"/>
                  <a:pt x="529" y="12850"/>
                  <a:pt x="716" y="13651"/>
                </a:cubicBezTo>
                <a:cubicBezTo>
                  <a:pt x="1117" y="15365"/>
                  <a:pt x="2843" y="18196"/>
                  <a:pt x="4010" y="19061"/>
                </a:cubicBezTo>
                <a:cubicBezTo>
                  <a:pt x="5157" y="19912"/>
                  <a:pt x="6619" y="20667"/>
                  <a:pt x="7953" y="21100"/>
                </a:cubicBezTo>
                <a:cubicBezTo>
                  <a:pt x="8620" y="21316"/>
                  <a:pt x="9377" y="21438"/>
                  <a:pt x="10176" y="21463"/>
                </a:cubicBezTo>
                <a:cubicBezTo>
                  <a:pt x="12574" y="21539"/>
                  <a:pt x="15344" y="20789"/>
                  <a:pt x="17118" y="19470"/>
                </a:cubicBezTo>
                <a:cubicBezTo>
                  <a:pt x="18653" y="18329"/>
                  <a:pt x="20160" y="16202"/>
                  <a:pt x="20721" y="14378"/>
                </a:cubicBezTo>
                <a:cubicBezTo>
                  <a:pt x="20967" y="13578"/>
                  <a:pt x="21290" y="12694"/>
                  <a:pt x="21438" y="12416"/>
                </a:cubicBezTo>
                <a:cubicBezTo>
                  <a:pt x="21502" y="12295"/>
                  <a:pt x="21554" y="11482"/>
                  <a:pt x="21600" y="10506"/>
                </a:cubicBezTo>
                <a:cubicBezTo>
                  <a:pt x="21552" y="9593"/>
                  <a:pt x="21500" y="8903"/>
                  <a:pt x="21423" y="8854"/>
                </a:cubicBezTo>
                <a:cubicBezTo>
                  <a:pt x="21267" y="8755"/>
                  <a:pt x="21142" y="8450"/>
                  <a:pt x="21142" y="8180"/>
                </a:cubicBezTo>
                <a:cubicBezTo>
                  <a:pt x="21142" y="7184"/>
                  <a:pt x="19472" y="4157"/>
                  <a:pt x="18270" y="2974"/>
                </a:cubicBezTo>
                <a:cubicBezTo>
                  <a:pt x="16230" y="969"/>
                  <a:pt x="14346" y="169"/>
                  <a:pt x="11358" y="34"/>
                </a:cubicBezTo>
                <a:close/>
              </a:path>
            </a:pathLst>
          </a:custGeom>
          <a:ln w="25400">
            <a:miter lim="400000"/>
          </a:ln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952500" y="-342900"/>
            <a:ext cx="11099800" cy="2120900"/>
          </a:xfrm>
          <a:prstGeom prst="rect">
            <a:avLst/>
          </a:prstGeom>
        </p:spPr>
        <p:txBody>
          <a:bodyPr/>
          <a:lstStyle>
            <a:lvl1pPr>
              <a:defRPr sz="4200" b="1">
                <a:solidFill>
                  <a:schemeClr val="accent6">
                    <a:hueOff val="105381"/>
                    <a:satOff val="14341"/>
                    <a:lumOff val="10801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SEARCH Vision / Goals / Activities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850900" y="1440160"/>
            <a:ext cx="11888937" cy="7997230"/>
          </a:xfrm>
          <a:prstGeom prst="rect">
            <a:avLst/>
          </a:prstGeom>
        </p:spPr>
        <p:txBody>
          <a:bodyPr/>
          <a:lstStyle/>
          <a:p>
            <a:pPr marL="0" marR="457200" indent="0" defTabSz="457200">
              <a:spcBef>
                <a:spcPts val="0"/>
              </a:spcBef>
              <a:buSzTx/>
              <a:buNone/>
              <a:defRPr sz="3200" b="1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>
                <a:solidFill>
                  <a:srgbClr val="FFB63D"/>
                </a:solidFill>
              </a:rPr>
              <a:t>SEARCH</a:t>
            </a:r>
            <a:r>
              <a:rPr u="none"/>
              <a:t> </a:t>
            </a:r>
            <a:r>
              <a:rPr u="none">
                <a:solidFill>
                  <a:srgbClr val="FFB63D"/>
                </a:solidFill>
              </a:rPr>
              <a:t>Selected 5yr Goals and Activities:</a:t>
            </a:r>
            <a:endParaRPr sz="2400" b="0" u="none"/>
          </a:p>
          <a:p>
            <a:pPr marL="0" marR="457200" indent="0" defTabSz="457200">
              <a:spcBef>
                <a:spcPts val="0"/>
              </a:spcBef>
              <a:buSzTx/>
              <a:buNone/>
              <a:defRPr sz="2400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Developed with significant input from the broader scientific community to focus on critical gaps in our understanding of and responses to a rapidly changing Arctic.</a:t>
            </a:r>
          </a:p>
          <a:p>
            <a:pPr marL="0" marR="457200" indent="0" defTabSz="457200">
              <a:spcBef>
                <a:spcPts val="0"/>
              </a:spcBef>
              <a:buSzTx/>
              <a:buNone/>
              <a:defRPr sz="2400" i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853016" marR="457200" indent="-370416" defTabSz="457200">
              <a:spcBef>
                <a:spcPts val="600"/>
              </a:spcBef>
              <a:buSzPct val="100000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b="1"/>
              <a:t>Sea Ice Action Team:</a:t>
            </a:r>
            <a:r>
              <a:rPr b="1"/>
              <a:t> </a:t>
            </a:r>
            <a:r>
              <a:t>Improve Understanding, Advance Prediction, and Explore Consequences of Changing Arctic Sea Ice </a:t>
            </a:r>
          </a:p>
          <a:p>
            <a:pPr marL="853016" marR="457200" indent="-370416" defTabSz="457200">
              <a:spcBef>
                <a:spcPts val="600"/>
              </a:spcBef>
              <a:buSzPct val="100000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b="1"/>
              <a:t>Permafrost Action Team</a:t>
            </a:r>
            <a:r>
              <a:rPr sz="2800"/>
              <a:t>: </a:t>
            </a:r>
            <a:r>
              <a:t>Document and Understand How Degradation of Near-Surface Permafrost Will Affect Arctic and Global Systems </a:t>
            </a:r>
          </a:p>
          <a:p>
            <a:pPr marL="853016" marR="457200" indent="-370416" defTabSz="457200">
              <a:spcBef>
                <a:spcPts val="600"/>
              </a:spcBef>
              <a:buSzPct val="100000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800" b="1"/>
              <a:t>Land Ice Team:</a:t>
            </a:r>
            <a:r>
              <a:rPr sz="2800"/>
              <a:t> </a:t>
            </a:r>
            <a:r>
              <a:t>Improve Predictions of Future Land-ice Loss and Impacts on Sea Level </a:t>
            </a:r>
          </a:p>
          <a:p>
            <a:pPr marL="800100" marR="457200" indent="-317500" defTabSz="457200">
              <a:spcBef>
                <a:spcPts val="600"/>
              </a:spcBef>
              <a:buSzPct val="100000"/>
              <a:defRPr sz="2400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folded in: Analyze Societal and Policy Implications of Arctic Environmental Change  </a:t>
            </a:r>
          </a:p>
          <a:p>
            <a:pPr marL="0" marR="457200" indent="0" defTabSz="457200">
              <a:spcBef>
                <a:spcPts val="0"/>
              </a:spcBef>
              <a:buSzTx/>
              <a:buNone/>
              <a:defRPr sz="11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marR="457200" indent="0" defTabSz="457200">
              <a:spcBef>
                <a:spcPts val="0"/>
              </a:spcBef>
              <a:buSzTx/>
              <a:buNone/>
              <a:defRPr sz="11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marR="457200" indent="0" defTabSz="457200">
              <a:spcBef>
                <a:spcPts val="0"/>
              </a:spcBef>
              <a:buSzTx/>
              <a:buNone/>
              <a:defRPr sz="3200" b="1">
                <a:solidFill>
                  <a:srgbClr val="FFB63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Other SEARCH Objectives:</a:t>
            </a:r>
          </a:p>
          <a:p>
            <a:pPr marL="800100" marR="457200" indent="-317500" defTabSz="457200">
              <a:spcBef>
                <a:spcPts val="600"/>
              </a:spcBef>
              <a:buClr>
                <a:srgbClr val="FFFFFF"/>
              </a:buClr>
              <a:buSzPct val="100000"/>
              <a:defRPr sz="28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Arctic Observing: </a:t>
            </a:r>
            <a:r>
              <a:rPr sz="2400" b="0"/>
              <a:t>Observing Change Panel</a:t>
            </a:r>
          </a:p>
          <a:p>
            <a:pPr marL="800100" marR="457200" indent="-317500" defTabSz="457200">
              <a:spcBef>
                <a:spcPts val="0"/>
              </a:spcBef>
              <a:buClr>
                <a:srgbClr val="FFFFFF"/>
              </a:buClr>
              <a:buSzPct val="100000"/>
              <a:defRPr sz="28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Cross-Cutting Activities / Arctic System’s level </a:t>
            </a:r>
          </a:p>
          <a:p>
            <a:pPr marL="1460500" marR="457200" lvl="5" indent="-317500" defTabSz="457200">
              <a:spcBef>
                <a:spcPts val="0"/>
              </a:spcBef>
              <a:buClr>
                <a:srgbClr val="FFFFFF"/>
              </a:buClr>
              <a:buSzPct val="100000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Arctic Futures Scenario</a:t>
            </a:r>
          </a:p>
          <a:p>
            <a:pPr marL="1460500" marR="457200" lvl="5" indent="-317500" defTabSz="457200">
              <a:spcBef>
                <a:spcPts val="0"/>
              </a:spcBef>
              <a:buClr>
                <a:srgbClr val="FFFFFF"/>
              </a:buClr>
              <a:buSzPct val="100000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Knowledge-to-Action</a:t>
            </a:r>
          </a:p>
          <a:p>
            <a:pPr marL="1460500" marR="457200" lvl="5" indent="-317500" defTabSz="457200">
              <a:spcBef>
                <a:spcPts val="0"/>
              </a:spcBef>
              <a:buClr>
                <a:srgbClr val="FFFFFF"/>
              </a:buClr>
              <a:buSzPct val="100000"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…</a:t>
            </a:r>
          </a:p>
        </p:txBody>
      </p:sp>
      <p:pic>
        <p:nvPicPr>
          <p:cNvPr id="129" name="pasted-image.pdf"/>
          <p:cNvPicPr>
            <a:picLocks noChangeAspect="1"/>
          </p:cNvPicPr>
          <p:nvPr/>
        </p:nvPicPr>
        <p:blipFill>
          <a:blip r:embed="rId2">
            <a:extLst/>
          </a:blip>
          <a:srcRect l="608" t="2679" r="488" b="2751"/>
          <a:stretch>
            <a:fillRect/>
          </a:stretch>
        </p:blipFill>
        <p:spPr>
          <a:xfrm>
            <a:off x="228203" y="155344"/>
            <a:ext cx="1160860" cy="1124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68" extrusionOk="0">
                <a:moveTo>
                  <a:pt x="11358" y="34"/>
                </a:moveTo>
                <a:cubicBezTo>
                  <a:pt x="9257" y="-61"/>
                  <a:pt x="8517" y="25"/>
                  <a:pt x="7200" y="534"/>
                </a:cubicBezTo>
                <a:cubicBezTo>
                  <a:pt x="4035" y="1758"/>
                  <a:pt x="1786" y="4136"/>
                  <a:pt x="849" y="7240"/>
                </a:cubicBezTo>
                <a:cubicBezTo>
                  <a:pt x="582" y="8127"/>
                  <a:pt x="255" y="9084"/>
                  <a:pt x="118" y="9362"/>
                </a:cubicBezTo>
                <a:cubicBezTo>
                  <a:pt x="74" y="9451"/>
                  <a:pt x="36" y="10168"/>
                  <a:pt x="0" y="10741"/>
                </a:cubicBezTo>
                <a:cubicBezTo>
                  <a:pt x="38" y="11303"/>
                  <a:pt x="79" y="12007"/>
                  <a:pt x="126" y="12037"/>
                </a:cubicBezTo>
                <a:cubicBezTo>
                  <a:pt x="266" y="12126"/>
                  <a:pt x="529" y="12850"/>
                  <a:pt x="716" y="13651"/>
                </a:cubicBezTo>
                <a:cubicBezTo>
                  <a:pt x="1117" y="15365"/>
                  <a:pt x="2843" y="18196"/>
                  <a:pt x="4010" y="19061"/>
                </a:cubicBezTo>
                <a:cubicBezTo>
                  <a:pt x="5157" y="19912"/>
                  <a:pt x="6619" y="20667"/>
                  <a:pt x="7953" y="21100"/>
                </a:cubicBezTo>
                <a:cubicBezTo>
                  <a:pt x="8620" y="21316"/>
                  <a:pt x="9377" y="21438"/>
                  <a:pt x="10176" y="21463"/>
                </a:cubicBezTo>
                <a:cubicBezTo>
                  <a:pt x="12574" y="21539"/>
                  <a:pt x="15344" y="20789"/>
                  <a:pt x="17118" y="19470"/>
                </a:cubicBezTo>
                <a:cubicBezTo>
                  <a:pt x="18653" y="18329"/>
                  <a:pt x="20160" y="16202"/>
                  <a:pt x="20721" y="14378"/>
                </a:cubicBezTo>
                <a:cubicBezTo>
                  <a:pt x="20967" y="13578"/>
                  <a:pt x="21290" y="12694"/>
                  <a:pt x="21438" y="12416"/>
                </a:cubicBezTo>
                <a:cubicBezTo>
                  <a:pt x="21502" y="12295"/>
                  <a:pt x="21554" y="11482"/>
                  <a:pt x="21600" y="10506"/>
                </a:cubicBezTo>
                <a:cubicBezTo>
                  <a:pt x="21552" y="9593"/>
                  <a:pt x="21500" y="8903"/>
                  <a:pt x="21423" y="8854"/>
                </a:cubicBezTo>
                <a:cubicBezTo>
                  <a:pt x="21267" y="8755"/>
                  <a:pt x="21142" y="8450"/>
                  <a:pt x="21142" y="8180"/>
                </a:cubicBezTo>
                <a:cubicBezTo>
                  <a:pt x="21142" y="7184"/>
                  <a:pt x="19472" y="4157"/>
                  <a:pt x="18270" y="2974"/>
                </a:cubicBezTo>
                <a:cubicBezTo>
                  <a:pt x="16230" y="969"/>
                  <a:pt x="14346" y="169"/>
                  <a:pt x="11358" y="34"/>
                </a:cubicBezTo>
                <a:close/>
              </a:path>
            </a:pathLst>
          </a:custGeom>
          <a:ln w="25400">
            <a:miter lim="400000"/>
          </a:ln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xfrm>
            <a:off x="952500" y="-342901"/>
            <a:ext cx="11099800" cy="2120901"/>
          </a:xfrm>
          <a:prstGeom prst="rect">
            <a:avLst/>
          </a:prstGeom>
        </p:spPr>
        <p:txBody>
          <a:bodyPr/>
          <a:lstStyle>
            <a:lvl1pPr>
              <a:defRPr sz="4200" b="1">
                <a:solidFill>
                  <a:schemeClr val="accent6">
                    <a:hueOff val="105381"/>
                    <a:satOff val="14341"/>
                    <a:lumOff val="10801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Thursday Nov. 18, 2015 - Overview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xfrm>
            <a:off x="533127" y="1123950"/>
            <a:ext cx="11938546" cy="8616504"/>
          </a:xfrm>
          <a:prstGeom prst="rect">
            <a:avLst/>
          </a:prstGeom>
        </p:spPr>
        <p:txBody>
          <a:bodyPr/>
          <a:lstStyle/>
          <a:p>
            <a:pPr>
              <a:defRPr sz="2700" b="1">
                <a:solidFill>
                  <a:srgbClr val="FFB63D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SEARCH : Moving in new directions</a:t>
            </a:r>
          </a:p>
          <a:p>
            <a:pPr lvl="2">
              <a:spcBef>
                <a:spcPts val="1600"/>
              </a:spcBef>
              <a:defRPr sz="2400"/>
            </a:pPr>
            <a:r>
              <a:rPr dirty="0"/>
              <a:t>Overview of SEARCH structure, objectives and approach</a:t>
            </a:r>
          </a:p>
          <a:p>
            <a:pPr lvl="2">
              <a:spcBef>
                <a:spcPts val="1600"/>
              </a:spcBef>
              <a:defRPr sz="2400"/>
            </a:pPr>
            <a:r>
              <a:rPr dirty="0"/>
              <a:t>Arctic Policy &amp; Stakeholder environment</a:t>
            </a:r>
          </a:p>
          <a:p>
            <a:pPr>
              <a:defRPr sz="2700" b="1">
                <a:solidFill>
                  <a:srgbClr val="FFB63D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SEARCH and Arctic Observing Activities</a:t>
            </a:r>
          </a:p>
          <a:p>
            <a:pPr lvl="2">
              <a:spcBef>
                <a:spcPts val="1600"/>
              </a:spcBef>
              <a:defRPr sz="2400"/>
            </a:pPr>
            <a:r>
              <a:rPr dirty="0"/>
              <a:t>Agencies perspectives - How </a:t>
            </a:r>
            <a:r>
              <a:rPr/>
              <a:t>can </a:t>
            </a:r>
            <a:r>
              <a:rPr smtClean="0"/>
              <a:t>SEARCH</a:t>
            </a:r>
            <a:r>
              <a:rPr lang="en-US"/>
              <a:t> </a:t>
            </a:r>
            <a:r>
              <a:rPr lang="en-US" smtClean="0"/>
              <a:t>help?</a:t>
            </a:r>
            <a:endParaRPr dirty="0"/>
          </a:p>
          <a:p>
            <a:pPr lvl="2">
              <a:spcBef>
                <a:spcPts val="1600"/>
              </a:spcBef>
              <a:defRPr sz="2400"/>
            </a:pPr>
            <a:r>
              <a:rPr dirty="0"/>
              <a:t>Discussion on Observing Change Panel</a:t>
            </a:r>
          </a:p>
          <a:p>
            <a:pPr>
              <a:defRPr sz="2700" b="1">
                <a:solidFill>
                  <a:srgbClr val="FFB63D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SEARCH Action Teams - Year 2 plan</a:t>
            </a:r>
          </a:p>
          <a:p>
            <a:pPr lvl="2">
              <a:spcBef>
                <a:spcPts val="1600"/>
              </a:spcBef>
              <a:defRPr sz="2400"/>
            </a:pPr>
            <a:r>
              <a:rPr dirty="0"/>
              <a:t>Objectives, activities, outcomes</a:t>
            </a:r>
          </a:p>
          <a:p>
            <a:pPr lvl="2">
              <a:spcBef>
                <a:spcPts val="1600"/>
              </a:spcBef>
              <a:defRPr sz="2400"/>
            </a:pPr>
            <a:r>
              <a:rPr dirty="0"/>
              <a:t>Approach, and links to Observing &amp; Cross-Cutting themes</a:t>
            </a:r>
          </a:p>
          <a:p>
            <a:pPr>
              <a:defRPr sz="2700"/>
            </a:pPr>
            <a:r>
              <a:rPr b="1" dirty="0">
                <a:solidFill>
                  <a:srgbClr val="FFB63D"/>
                </a:solidFill>
                <a:latin typeface="Helvetica"/>
                <a:ea typeface="Helvetica"/>
                <a:cs typeface="Helvetica"/>
                <a:sym typeface="Helvetica"/>
              </a:rPr>
              <a:t>SEARCH Cross-cutting Activities</a:t>
            </a:r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/>
              <a:t>and Knowledge Exchange</a:t>
            </a:r>
          </a:p>
          <a:p>
            <a:pPr>
              <a:defRPr sz="2700" i="1"/>
            </a:pPr>
            <a:r>
              <a:rPr dirty="0"/>
              <a:t>Summary, plans for next day</a:t>
            </a:r>
          </a:p>
        </p:txBody>
      </p:sp>
      <p:pic>
        <p:nvPicPr>
          <p:cNvPr id="133" name="pasted-image.pdf"/>
          <p:cNvPicPr>
            <a:picLocks noChangeAspect="1"/>
          </p:cNvPicPr>
          <p:nvPr/>
        </p:nvPicPr>
        <p:blipFill>
          <a:blip r:embed="rId2">
            <a:extLst/>
          </a:blip>
          <a:srcRect l="608" t="2679" r="488" b="2751"/>
          <a:stretch>
            <a:fillRect/>
          </a:stretch>
        </p:blipFill>
        <p:spPr>
          <a:xfrm>
            <a:off x="228203" y="155344"/>
            <a:ext cx="1160860" cy="1124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68" extrusionOk="0">
                <a:moveTo>
                  <a:pt x="11358" y="34"/>
                </a:moveTo>
                <a:cubicBezTo>
                  <a:pt x="9257" y="-61"/>
                  <a:pt x="8517" y="25"/>
                  <a:pt x="7200" y="534"/>
                </a:cubicBezTo>
                <a:cubicBezTo>
                  <a:pt x="4035" y="1758"/>
                  <a:pt x="1786" y="4136"/>
                  <a:pt x="849" y="7240"/>
                </a:cubicBezTo>
                <a:cubicBezTo>
                  <a:pt x="582" y="8127"/>
                  <a:pt x="255" y="9084"/>
                  <a:pt x="118" y="9362"/>
                </a:cubicBezTo>
                <a:cubicBezTo>
                  <a:pt x="74" y="9451"/>
                  <a:pt x="36" y="10168"/>
                  <a:pt x="0" y="10741"/>
                </a:cubicBezTo>
                <a:cubicBezTo>
                  <a:pt x="38" y="11303"/>
                  <a:pt x="79" y="12007"/>
                  <a:pt x="126" y="12037"/>
                </a:cubicBezTo>
                <a:cubicBezTo>
                  <a:pt x="266" y="12126"/>
                  <a:pt x="529" y="12850"/>
                  <a:pt x="716" y="13651"/>
                </a:cubicBezTo>
                <a:cubicBezTo>
                  <a:pt x="1117" y="15365"/>
                  <a:pt x="2843" y="18196"/>
                  <a:pt x="4010" y="19061"/>
                </a:cubicBezTo>
                <a:cubicBezTo>
                  <a:pt x="5157" y="19912"/>
                  <a:pt x="6619" y="20667"/>
                  <a:pt x="7953" y="21100"/>
                </a:cubicBezTo>
                <a:cubicBezTo>
                  <a:pt x="8620" y="21316"/>
                  <a:pt x="9377" y="21438"/>
                  <a:pt x="10176" y="21463"/>
                </a:cubicBezTo>
                <a:cubicBezTo>
                  <a:pt x="12574" y="21539"/>
                  <a:pt x="15344" y="20789"/>
                  <a:pt x="17118" y="19470"/>
                </a:cubicBezTo>
                <a:cubicBezTo>
                  <a:pt x="18653" y="18329"/>
                  <a:pt x="20160" y="16202"/>
                  <a:pt x="20721" y="14378"/>
                </a:cubicBezTo>
                <a:cubicBezTo>
                  <a:pt x="20967" y="13578"/>
                  <a:pt x="21290" y="12694"/>
                  <a:pt x="21438" y="12416"/>
                </a:cubicBezTo>
                <a:cubicBezTo>
                  <a:pt x="21502" y="12295"/>
                  <a:pt x="21554" y="11482"/>
                  <a:pt x="21600" y="10506"/>
                </a:cubicBezTo>
                <a:cubicBezTo>
                  <a:pt x="21552" y="9593"/>
                  <a:pt x="21500" y="8903"/>
                  <a:pt x="21423" y="8854"/>
                </a:cubicBezTo>
                <a:cubicBezTo>
                  <a:pt x="21267" y="8755"/>
                  <a:pt x="21142" y="8450"/>
                  <a:pt x="21142" y="8180"/>
                </a:cubicBezTo>
                <a:cubicBezTo>
                  <a:pt x="21142" y="7184"/>
                  <a:pt x="19472" y="4157"/>
                  <a:pt x="18270" y="2974"/>
                </a:cubicBezTo>
                <a:cubicBezTo>
                  <a:pt x="16230" y="969"/>
                  <a:pt x="14346" y="169"/>
                  <a:pt x="11358" y="34"/>
                </a:cubicBezTo>
                <a:close/>
              </a:path>
            </a:pathLst>
          </a:custGeom>
          <a:ln w="25400">
            <a:miter lim="400000"/>
          </a:ln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952500" y="34900"/>
            <a:ext cx="11099800" cy="1365300"/>
          </a:xfrm>
          <a:prstGeom prst="rect">
            <a:avLst/>
          </a:prstGeom>
        </p:spPr>
        <p:txBody>
          <a:bodyPr/>
          <a:lstStyle>
            <a:lvl1pPr>
              <a:defRPr sz="4200" b="1">
                <a:solidFill>
                  <a:schemeClr val="accent6">
                    <a:hueOff val="105381"/>
                    <a:satOff val="14341"/>
                    <a:lumOff val="10801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Friday Nov. 19, 2015 - SSC Topics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438795" y="1358900"/>
            <a:ext cx="12127211" cy="8232627"/>
          </a:xfrm>
          <a:prstGeom prst="rect">
            <a:avLst/>
          </a:prstGeom>
        </p:spPr>
        <p:txBody>
          <a:bodyPr/>
          <a:lstStyle/>
          <a:p>
            <a:pPr marL="429768" indent="-429768" defTabSz="549148">
              <a:spcBef>
                <a:spcPts val="3900"/>
              </a:spcBef>
              <a:defRPr sz="2538"/>
            </a:pPr>
            <a:r>
              <a:rPr b="1">
                <a:solidFill>
                  <a:srgbClr val="FFB63D"/>
                </a:solidFill>
                <a:latin typeface="Helvetica"/>
                <a:ea typeface="Helvetica"/>
                <a:cs typeface="Helvetica"/>
                <a:sym typeface="Helvetica"/>
              </a:rPr>
              <a:t>SEARCH Reaching Out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b="1">
                <a:solidFill>
                  <a:srgbClr val="FFB63D"/>
                </a:solidFill>
                <a:latin typeface="Helvetica"/>
                <a:ea typeface="Helvetica"/>
                <a:cs typeface="Helvetica"/>
                <a:sym typeface="Helvetica"/>
              </a:rPr>
              <a:t>to Science Communities &amp; Agencies/Stakeholders</a:t>
            </a:r>
          </a:p>
          <a:p>
            <a:pPr marL="1289303" lvl="2" indent="-429768" defTabSz="549148">
              <a:spcBef>
                <a:spcPts val="1500"/>
              </a:spcBef>
              <a:defRPr sz="2256"/>
            </a:pPr>
            <a:r>
              <a:t>Newsletter or other ways for reaching research community: provide motivation, advance frameworks, provide platform for system science</a:t>
            </a:r>
          </a:p>
          <a:p>
            <a:pPr marL="1289303" lvl="2" indent="-429768" defTabSz="549148">
              <a:spcBef>
                <a:spcPts val="1500"/>
              </a:spcBef>
              <a:defRPr sz="2256"/>
            </a:pPr>
            <a:r>
              <a:t>Forming a SEARCH Communications Strategy (Matt)</a:t>
            </a:r>
          </a:p>
          <a:p>
            <a:pPr marL="1289303" lvl="2" indent="-429768" defTabSz="549148">
              <a:spcBef>
                <a:spcPts val="1500"/>
              </a:spcBef>
              <a:defRPr sz="2256"/>
            </a:pPr>
            <a:r>
              <a:t>Encourage and coordinate SEARCH contribution/participation in IARPC</a:t>
            </a:r>
          </a:p>
          <a:p>
            <a:pPr marL="429768" indent="-429768" defTabSz="549148">
              <a:spcBef>
                <a:spcPts val="3900"/>
              </a:spcBef>
              <a:defRPr sz="2538" b="1">
                <a:solidFill>
                  <a:srgbClr val="FFB63D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Towards SEARCH Year 2 plan: Enabling Activities</a:t>
            </a:r>
          </a:p>
          <a:p>
            <a:pPr marL="1289303" lvl="2" indent="-429768" defTabSz="549148">
              <a:spcBef>
                <a:spcPts val="1500"/>
              </a:spcBef>
              <a:defRPr sz="2256"/>
            </a:pPr>
            <a:r>
              <a:t>ATs - Support their main focus, facilitate linking to other programs, SSC &amp; Agencies</a:t>
            </a:r>
          </a:p>
          <a:p>
            <a:pPr marL="1289303" lvl="2" indent="-429768" defTabSz="549148">
              <a:spcBef>
                <a:spcPts val="1500"/>
              </a:spcBef>
              <a:defRPr sz="2256"/>
            </a:pPr>
            <a:r>
              <a:t>Creating System-level Syntheses Opportunities through Cross-Cutting Activities - start refining scientific objectives with agencies/stakeholders, find champions, plan </a:t>
            </a:r>
          </a:p>
          <a:p>
            <a:pPr marL="1289303" lvl="2" indent="-429768" defTabSz="549148">
              <a:spcBef>
                <a:spcPts val="1500"/>
              </a:spcBef>
              <a:defRPr sz="2256"/>
            </a:pPr>
            <a:r>
              <a:t>Executive Office - Role and expectations</a:t>
            </a:r>
          </a:p>
          <a:p>
            <a:pPr marL="429768" indent="-429768" defTabSz="549148">
              <a:spcBef>
                <a:spcPts val="3900"/>
              </a:spcBef>
              <a:defRPr sz="2538" b="1">
                <a:solidFill>
                  <a:srgbClr val="FFB63D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Other SEARCH topics</a:t>
            </a:r>
          </a:p>
          <a:p>
            <a:pPr marL="1289303" lvl="2" indent="-429768" defTabSz="549148">
              <a:spcBef>
                <a:spcPts val="1500"/>
              </a:spcBef>
              <a:defRPr sz="2256"/>
            </a:pPr>
            <a:r>
              <a:t>Yr2 Plan - Process for finalizing</a:t>
            </a:r>
          </a:p>
          <a:p>
            <a:pPr marL="1289303" lvl="2" indent="-429768" defTabSz="549148">
              <a:spcBef>
                <a:spcPts val="1500"/>
              </a:spcBef>
              <a:defRPr sz="2256"/>
            </a:pPr>
            <a:r>
              <a:t>Process for forming new, phasing out old activities</a:t>
            </a:r>
          </a:p>
          <a:p>
            <a:pPr marL="1289303" lvl="2" indent="-429768" defTabSz="549148">
              <a:spcBef>
                <a:spcPts val="1500"/>
              </a:spcBef>
              <a:defRPr sz="2256"/>
            </a:pPr>
            <a:r>
              <a:t>SEARCH - ToR, SSC rotation status, disciplinary representations</a:t>
            </a:r>
          </a:p>
        </p:txBody>
      </p:sp>
      <p:pic>
        <p:nvPicPr>
          <p:cNvPr id="137" name="pasted-image.pdf"/>
          <p:cNvPicPr>
            <a:picLocks noChangeAspect="1"/>
          </p:cNvPicPr>
          <p:nvPr/>
        </p:nvPicPr>
        <p:blipFill>
          <a:blip r:embed="rId2">
            <a:extLst/>
          </a:blip>
          <a:srcRect l="608" t="2679" r="488" b="2751"/>
          <a:stretch>
            <a:fillRect/>
          </a:stretch>
        </p:blipFill>
        <p:spPr>
          <a:xfrm>
            <a:off x="228203" y="155344"/>
            <a:ext cx="1160860" cy="1124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68" extrusionOk="0">
                <a:moveTo>
                  <a:pt x="11358" y="34"/>
                </a:moveTo>
                <a:cubicBezTo>
                  <a:pt x="9257" y="-61"/>
                  <a:pt x="8517" y="25"/>
                  <a:pt x="7200" y="534"/>
                </a:cubicBezTo>
                <a:cubicBezTo>
                  <a:pt x="4035" y="1758"/>
                  <a:pt x="1786" y="4136"/>
                  <a:pt x="849" y="7240"/>
                </a:cubicBezTo>
                <a:cubicBezTo>
                  <a:pt x="582" y="8127"/>
                  <a:pt x="255" y="9084"/>
                  <a:pt x="118" y="9362"/>
                </a:cubicBezTo>
                <a:cubicBezTo>
                  <a:pt x="74" y="9451"/>
                  <a:pt x="36" y="10168"/>
                  <a:pt x="0" y="10741"/>
                </a:cubicBezTo>
                <a:cubicBezTo>
                  <a:pt x="38" y="11303"/>
                  <a:pt x="79" y="12007"/>
                  <a:pt x="126" y="12037"/>
                </a:cubicBezTo>
                <a:cubicBezTo>
                  <a:pt x="266" y="12126"/>
                  <a:pt x="529" y="12850"/>
                  <a:pt x="716" y="13651"/>
                </a:cubicBezTo>
                <a:cubicBezTo>
                  <a:pt x="1117" y="15365"/>
                  <a:pt x="2843" y="18196"/>
                  <a:pt x="4010" y="19061"/>
                </a:cubicBezTo>
                <a:cubicBezTo>
                  <a:pt x="5157" y="19912"/>
                  <a:pt x="6619" y="20667"/>
                  <a:pt x="7953" y="21100"/>
                </a:cubicBezTo>
                <a:cubicBezTo>
                  <a:pt x="8620" y="21316"/>
                  <a:pt x="9377" y="21438"/>
                  <a:pt x="10176" y="21463"/>
                </a:cubicBezTo>
                <a:cubicBezTo>
                  <a:pt x="12574" y="21539"/>
                  <a:pt x="15344" y="20789"/>
                  <a:pt x="17118" y="19470"/>
                </a:cubicBezTo>
                <a:cubicBezTo>
                  <a:pt x="18653" y="18329"/>
                  <a:pt x="20160" y="16202"/>
                  <a:pt x="20721" y="14378"/>
                </a:cubicBezTo>
                <a:cubicBezTo>
                  <a:pt x="20967" y="13578"/>
                  <a:pt x="21290" y="12694"/>
                  <a:pt x="21438" y="12416"/>
                </a:cubicBezTo>
                <a:cubicBezTo>
                  <a:pt x="21502" y="12295"/>
                  <a:pt x="21554" y="11482"/>
                  <a:pt x="21600" y="10506"/>
                </a:cubicBezTo>
                <a:cubicBezTo>
                  <a:pt x="21552" y="9593"/>
                  <a:pt x="21500" y="8903"/>
                  <a:pt x="21423" y="8854"/>
                </a:cubicBezTo>
                <a:cubicBezTo>
                  <a:pt x="21267" y="8755"/>
                  <a:pt x="21142" y="8450"/>
                  <a:pt x="21142" y="8180"/>
                </a:cubicBezTo>
                <a:cubicBezTo>
                  <a:pt x="21142" y="7184"/>
                  <a:pt x="19472" y="4157"/>
                  <a:pt x="18270" y="2974"/>
                </a:cubicBezTo>
                <a:cubicBezTo>
                  <a:pt x="16230" y="969"/>
                  <a:pt x="14346" y="169"/>
                  <a:pt x="11358" y="34"/>
                </a:cubicBezTo>
                <a:close/>
              </a:path>
            </a:pathLst>
          </a:custGeom>
          <a:ln w="25400">
            <a:miter lim="400000"/>
          </a:ln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slow"/>
</p:sld>
</file>

<file path=ppt/theme/theme1.xml><?xml version="1.0" encoding="utf-8"?>
<a:theme xmlns:a="http://schemas.openxmlformats.org/drawingml/2006/main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412</Words>
  <Application>Microsoft Macintosh PowerPoint</Application>
  <PresentationFormat>Custom</PresentationFormat>
  <Paragraphs>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Gradient</vt:lpstr>
      <vt:lpstr>SEARCH Vision / Goals / Activities</vt:lpstr>
      <vt:lpstr>SEARCH Vision / Goals / Activities</vt:lpstr>
      <vt:lpstr>Thursday Nov. 18, 2015 - Overview</vt:lpstr>
      <vt:lpstr>Friday Nov. 19, 2015 - SSC Topics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Vision / Goals / Activities</dc:title>
  <cp:lastModifiedBy>ARCUS</cp:lastModifiedBy>
  <cp:revision>2</cp:revision>
  <dcterms:modified xsi:type="dcterms:W3CDTF">2015-11-19T20:48:44Z</dcterms:modified>
</cp:coreProperties>
</file>