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MP4" ContentType="video/unknown"/>
  <Default Extension="m4v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5" r:id="rId3"/>
    <p:sldId id="265" r:id="rId4"/>
    <p:sldId id="268" r:id="rId5"/>
    <p:sldId id="269" r:id="rId6"/>
    <p:sldId id="270" r:id="rId7"/>
    <p:sldId id="271" r:id="rId8"/>
    <p:sldId id="272" r:id="rId9"/>
    <p:sldId id="259" r:id="rId10"/>
    <p:sldId id="263" r:id="rId11"/>
    <p:sldId id="261" r:id="rId12"/>
    <p:sldId id="277" r:id="rId13"/>
    <p:sldId id="264" r:id="rId14"/>
    <p:sldId id="26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59" d="100"/>
          <a:sy n="59" d="100"/>
        </p:scale>
        <p:origin x="-3544" y="-17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1/7/16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arseeds.org" TargetMode="External"/><Relationship Id="rId4" Type="http://schemas.openxmlformats.org/officeDocument/2006/relationships/hyperlink" Target="mailto:cryocity@gmail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.png"/><Relationship Id="rId1" Type="http://schemas.microsoft.com/office/2007/relationships/media" Target="../media/media3.m4v"/><Relationship Id="rId2" Type="http://schemas.openxmlformats.org/officeDocument/2006/relationships/video" Target="../media/media3.m4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1" Type="http://schemas.microsoft.com/office/2007/relationships/media" Target="../media/media4.m4v"/><Relationship Id="rId2" Type="http://schemas.openxmlformats.org/officeDocument/2006/relationships/video" Target="../media/media4.m4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5.m4v"/><Relationship Id="rId2" Type="http://schemas.openxmlformats.org/officeDocument/2006/relationships/video" Target="../media/media5.m4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017479"/>
            <a:ext cx="4967845" cy="360590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853909" y="30960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cap="small" dirty="0" smtClean="0">
                <a:latin typeface="Helvetica Neue"/>
                <a:cs typeface="Helvetica Neue"/>
              </a:rPr>
              <a:t>The </a:t>
            </a:r>
            <a:r>
              <a:rPr lang="en-US" sz="3600" b="1" cap="small" dirty="0" err="1" smtClean="0">
                <a:latin typeface="Helvetica Neue"/>
                <a:cs typeface="Helvetica Neue"/>
              </a:rPr>
              <a:t>PolarSEEDS</a:t>
            </a:r>
            <a:r>
              <a:rPr lang="en-US" sz="3600" b="1" cap="small" dirty="0" smtClean="0">
                <a:latin typeface="Helvetica Neue"/>
                <a:cs typeface="Helvetica Neue"/>
              </a:rPr>
              <a:t> project: </a:t>
            </a:r>
            <a:br>
              <a:rPr lang="en-US" sz="3600" b="1" cap="small" dirty="0" smtClean="0">
                <a:latin typeface="Helvetica Neue"/>
                <a:cs typeface="Helvetica Neue"/>
              </a:rPr>
            </a:br>
            <a:r>
              <a:rPr lang="en-US" sz="1800" dirty="0" smtClean="0">
                <a:latin typeface="Helvetica Neue"/>
                <a:cs typeface="Helvetica Neue"/>
              </a:rPr>
              <a:t>communicating Greenland melting  through visualization and </a:t>
            </a:r>
            <a:r>
              <a:rPr lang="en-US" sz="1800" dirty="0" err="1" smtClean="0">
                <a:latin typeface="Helvetica Neue"/>
                <a:cs typeface="Helvetica Neue"/>
              </a:rPr>
              <a:t>sonification</a:t>
            </a:r>
            <a:endParaRPr lang="en-US" sz="1800" dirty="0">
              <a:latin typeface="Helvetica Neue"/>
              <a:cs typeface="Helvetica Neue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5732592" y="2805936"/>
            <a:ext cx="3202284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i="1" dirty="0" smtClean="0">
                <a:latin typeface="Helvetica Neue Light"/>
                <a:cs typeface="Helvetica Neue Light"/>
              </a:rPr>
              <a:t>M. Tedesco, J. Perl, I. </a:t>
            </a:r>
            <a:r>
              <a:rPr lang="en-US" sz="1200" i="1" dirty="0" err="1" smtClean="0">
                <a:latin typeface="Helvetica Neue Light"/>
                <a:cs typeface="Helvetica Neue Light"/>
              </a:rPr>
              <a:t>Saltz</a:t>
            </a:r>
            <a:r>
              <a:rPr lang="en-US" sz="1200" i="1" dirty="0" smtClean="0">
                <a:latin typeface="Helvetica Neue Light"/>
                <a:cs typeface="Helvetica Neue Light"/>
              </a:rPr>
              <a:t>, E. Ham </a:t>
            </a:r>
          </a:p>
          <a:p>
            <a:pPr marL="0" indent="0">
              <a:buNone/>
            </a:pPr>
            <a:r>
              <a:rPr lang="en-US" sz="1200" i="1" dirty="0" smtClean="0">
                <a:latin typeface="Helvetica Neue Light"/>
                <a:cs typeface="Helvetica Neue Light"/>
              </a:rPr>
              <a:t>V. </a:t>
            </a:r>
            <a:r>
              <a:rPr lang="en-US" sz="1200" i="1" dirty="0" err="1" smtClean="0">
                <a:latin typeface="Helvetica Neue Light"/>
                <a:cs typeface="Helvetica Neue Light"/>
              </a:rPr>
              <a:t>Golosiy</a:t>
            </a:r>
            <a:r>
              <a:rPr lang="en-US" sz="1200" i="1" dirty="0" smtClean="0">
                <a:latin typeface="Helvetica Neue Light"/>
                <a:cs typeface="Helvetica Neue Light"/>
              </a:rPr>
              <a:t>, P. Alexander, T. </a:t>
            </a:r>
            <a:r>
              <a:rPr lang="en-US" sz="1200" i="1" dirty="0" err="1" smtClean="0">
                <a:latin typeface="Helvetica Neue Light"/>
                <a:cs typeface="Helvetica Neue Light"/>
              </a:rPr>
              <a:t>Datta</a:t>
            </a:r>
            <a:r>
              <a:rPr lang="en-US" sz="1200" i="1" dirty="0" smtClean="0">
                <a:latin typeface="Helvetica Neue Light"/>
                <a:cs typeface="Helvetica Neue Light"/>
              </a:rPr>
              <a:t> </a:t>
            </a:r>
          </a:p>
          <a:p>
            <a:pPr marL="228600" indent="-228600">
              <a:buAutoNum type="alphaUcPeriod"/>
            </a:pPr>
            <a:r>
              <a:rPr lang="en-US" sz="1200" i="1" dirty="0" err="1" smtClean="0">
                <a:latin typeface="Helvetica Neue Light"/>
                <a:cs typeface="Helvetica Neue Light"/>
              </a:rPr>
              <a:t>Radovsky</a:t>
            </a:r>
            <a:r>
              <a:rPr lang="en-US" sz="1200" i="1" dirty="0" smtClean="0">
                <a:latin typeface="Helvetica Neue Light"/>
                <a:cs typeface="Helvetica Neue Light"/>
              </a:rPr>
              <a:t>, F. Quiroz, G. </a:t>
            </a:r>
            <a:r>
              <a:rPr lang="en-US" sz="1200" i="1" dirty="0" err="1" smtClean="0">
                <a:latin typeface="Helvetica Neue Light"/>
                <a:cs typeface="Helvetica Neue Light"/>
              </a:rPr>
              <a:t>Lewkowicz</a:t>
            </a:r>
            <a:endParaRPr lang="en-US" sz="1200" i="1" dirty="0" smtClean="0">
              <a:latin typeface="Helvetica Neue Light"/>
              <a:cs typeface="Helvetica Neue Light"/>
            </a:endParaRPr>
          </a:p>
          <a:p>
            <a:pPr marL="228600" indent="-228600">
              <a:buAutoNum type="alphaUcPeriod"/>
            </a:pPr>
            <a:endParaRPr lang="en-US" sz="1200" i="1" dirty="0">
              <a:latin typeface="Helvetica Neue Light"/>
              <a:cs typeface="Helvetica Neue Light"/>
            </a:endParaRPr>
          </a:p>
          <a:p>
            <a:pPr marL="228600" indent="-228600">
              <a:buAutoNum type="alphaUcPeriod"/>
            </a:pPr>
            <a:endParaRPr lang="en-US" sz="1200" i="1" dirty="0" smtClean="0">
              <a:latin typeface="Helvetica Neue Light"/>
              <a:cs typeface="Helvetica Neue Light"/>
            </a:endParaRPr>
          </a:p>
          <a:p>
            <a:pPr marL="0" indent="0">
              <a:buNone/>
            </a:pPr>
            <a:r>
              <a:rPr lang="en-US" sz="1200" i="1" dirty="0" smtClean="0">
                <a:latin typeface="Helvetica Neue Light"/>
                <a:cs typeface="Helvetica Neue Light"/>
              </a:rPr>
              <a:t>The City College of New York, CUNY, New York</a:t>
            </a:r>
          </a:p>
          <a:p>
            <a:pPr marL="457200" indent="-457200">
              <a:buFont typeface="Arial" pitchFamily="34" charset="0"/>
              <a:buAutoNum type="alphaUcPeriod"/>
            </a:pPr>
            <a:endParaRPr lang="en-US" sz="1800" dirty="0" smtClean="0">
              <a:latin typeface="Helvetica Neue"/>
              <a:cs typeface="Helvetica Neue"/>
            </a:endParaRPr>
          </a:p>
          <a:p>
            <a:endParaRPr lang="en-US" sz="1800" dirty="0" smtClean="0">
              <a:latin typeface="Helvetica Neue"/>
              <a:cs typeface="Helvetica Neue"/>
            </a:endParaRPr>
          </a:p>
          <a:p>
            <a:endParaRPr lang="en-US" sz="1800" dirty="0" smtClean="0">
              <a:latin typeface="Helvetica Neue"/>
              <a:cs typeface="Helvetica Neue"/>
            </a:endParaRPr>
          </a:p>
          <a:p>
            <a:endParaRPr lang="en-US" sz="1800" dirty="0" smtClean="0">
              <a:latin typeface="Helvetica Neue"/>
              <a:cs typeface="Helvetica Neue"/>
            </a:endParaRPr>
          </a:p>
          <a:p>
            <a:endParaRPr lang="en-US" sz="1800" dirty="0" smtClean="0">
              <a:latin typeface="Helvetica Neue"/>
              <a:cs typeface="Helvetica Neue"/>
            </a:endParaRPr>
          </a:p>
          <a:p>
            <a:endParaRPr lang="en-US" sz="1800" dirty="0" smtClean="0">
              <a:latin typeface="Helvetica Neue"/>
              <a:cs typeface="Helvetica Neue"/>
            </a:endParaRPr>
          </a:p>
          <a:p>
            <a:endParaRPr lang="en-US" sz="1800" dirty="0" smtClean="0">
              <a:latin typeface="Helvetica Neue"/>
              <a:cs typeface="Helvetica Neue"/>
            </a:endParaRPr>
          </a:p>
          <a:p>
            <a:endParaRPr lang="en-US" sz="1800" dirty="0">
              <a:latin typeface="Helvetica Neue"/>
              <a:cs typeface="Helvetica Neu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33091" y="5237765"/>
            <a:ext cx="253088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 Neue"/>
                <a:cs typeface="Helvetica Neue"/>
                <a:hlinkClick r:id="rId3"/>
              </a:rPr>
              <a:t>www.polarseeds.org</a:t>
            </a:r>
            <a:endParaRPr lang="en-US" sz="1600" dirty="0">
              <a:latin typeface="Helvetica Neue"/>
              <a:cs typeface="Helvetica Neue"/>
            </a:endParaRPr>
          </a:p>
          <a:p>
            <a:r>
              <a:rPr lang="en-US" sz="1600" dirty="0">
                <a:latin typeface="Helvetica Neue"/>
                <a:cs typeface="Helvetica Neue"/>
                <a:hlinkClick r:id="rId4"/>
              </a:rPr>
              <a:t>cryocity@gmail.com</a:t>
            </a:r>
            <a:r>
              <a:rPr lang="en-US" sz="1600" dirty="0">
                <a:latin typeface="Helvetica Neue"/>
                <a:cs typeface="Helvetica Neu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10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itesse Bold"/>
                <a:cs typeface="Vitesse Bold"/>
              </a:rPr>
              <a:t>The Polar Game</a:t>
            </a:r>
            <a:endParaRPr lang="en-US" dirty="0">
              <a:latin typeface="Vitesse Bold"/>
              <a:cs typeface="Vitesse Bold"/>
            </a:endParaRPr>
          </a:p>
        </p:txBody>
      </p:sp>
      <p:pic>
        <p:nvPicPr>
          <p:cNvPr id="4" name="videgame_playing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9981"/>
          <a:stretch/>
        </p:blipFill>
        <p:spPr>
          <a:xfrm>
            <a:off x="671522" y="1275443"/>
            <a:ext cx="7722491" cy="48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7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Albedo experiment</a:t>
            </a:r>
            <a:endParaRPr lang="en-US" dirty="0"/>
          </a:p>
        </p:txBody>
      </p:sp>
      <p:pic>
        <p:nvPicPr>
          <p:cNvPr id="2" name="albedo_experiment_video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8366" y="1535380"/>
            <a:ext cx="7938434" cy="446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1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Helvetica Light"/>
                <a:cs typeface="Helvetica Light"/>
              </a:rPr>
              <a:t>the use of non-speech </a:t>
            </a:r>
            <a:r>
              <a:rPr lang="en-US" dirty="0" smtClean="0">
                <a:latin typeface="Helvetica Light"/>
                <a:cs typeface="Helvetica Light"/>
              </a:rPr>
              <a:t>audio to convey information or </a:t>
            </a:r>
            <a:r>
              <a:rPr lang="en-US" dirty="0" err="1" smtClean="0">
                <a:latin typeface="Helvetica Light"/>
                <a:cs typeface="Helvetica Light"/>
              </a:rPr>
              <a:t>perceptualize</a:t>
            </a:r>
            <a:r>
              <a:rPr lang="en-US" dirty="0" smtClean="0">
                <a:latin typeface="Helvetica Light"/>
                <a:cs typeface="Helvetica Light"/>
              </a:rPr>
              <a:t> data</a:t>
            </a:r>
          </a:p>
          <a:p>
            <a:endParaRPr lang="en-US" dirty="0">
              <a:latin typeface="Helvetica Light"/>
              <a:cs typeface="Helvetica Ligh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Vitesse Bold"/>
                <a:cs typeface="Vitesse Bold"/>
              </a:rPr>
              <a:t>Sonifications</a:t>
            </a:r>
            <a:r>
              <a:rPr lang="en-US" dirty="0" smtClean="0">
                <a:latin typeface="Vitesse Bold"/>
                <a:cs typeface="Vitesse Bold"/>
              </a:rPr>
              <a:t> and soundscapes</a:t>
            </a:r>
            <a:endParaRPr lang="en-US" dirty="0">
              <a:latin typeface="Vitesse Bold"/>
              <a:cs typeface="Vitesse Bold"/>
            </a:endParaRPr>
          </a:p>
        </p:txBody>
      </p:sp>
      <p:pic>
        <p:nvPicPr>
          <p:cNvPr id="5" name="sonifc1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5565" y="2855237"/>
            <a:ext cx="6280782" cy="353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1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latin typeface="Vitesse Bold"/>
                <a:cs typeface="Vitesse Bold"/>
              </a:rPr>
              <a:t>Sonifications</a:t>
            </a:r>
            <a:r>
              <a:rPr lang="en-US" dirty="0" smtClean="0">
                <a:latin typeface="Vitesse Bold"/>
                <a:cs typeface="Vitesse Bold"/>
              </a:rPr>
              <a:t> and soundscapes</a:t>
            </a:r>
            <a:endParaRPr lang="en-US" dirty="0">
              <a:latin typeface="Vitesse Bold"/>
              <a:cs typeface="Vitesse Bold"/>
            </a:endParaRPr>
          </a:p>
        </p:txBody>
      </p:sp>
      <p:pic>
        <p:nvPicPr>
          <p:cNvPr id="3" name="howitsdone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533" y="1717022"/>
            <a:ext cx="7615515" cy="428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1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9191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Vitesse Bold"/>
                <a:cs typeface="Vitesse Bold"/>
              </a:rPr>
              <a:t>www.polarseeds.org</a:t>
            </a:r>
            <a:endParaRPr lang="en-US" dirty="0">
              <a:latin typeface="Vitesse Bold"/>
              <a:cs typeface="Vitesse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8578" y="5795903"/>
            <a:ext cx="151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itesse Light"/>
                <a:cs typeface="Vitesse Light"/>
              </a:rPr>
              <a:t>Thank you</a:t>
            </a:r>
            <a:endParaRPr lang="en-US" dirty="0">
              <a:latin typeface="Vitesse Light"/>
              <a:cs typeface="Vitesse Light"/>
            </a:endParaRPr>
          </a:p>
        </p:txBody>
      </p:sp>
    </p:spTree>
    <p:extLst>
      <p:ext uri="{BB962C8B-B14F-4D97-AF65-F5344CB8AC3E}">
        <p14:creationId xmlns:p14="http://schemas.microsoft.com/office/powerpoint/2010/main" val="215053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Helvetica"/>
                <a:cs typeface="Helvetica"/>
              </a:rPr>
              <a:t>Who and what ?  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2580"/>
            <a:ext cx="8229600" cy="2683025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Helvetica Light"/>
                <a:cs typeface="Helvetica Light"/>
              </a:rPr>
              <a:t>Infographics</a:t>
            </a:r>
            <a:endParaRPr lang="en-US" sz="2800" dirty="0" smtClean="0">
              <a:latin typeface="Helvetica Light"/>
              <a:cs typeface="Helvetica Light"/>
            </a:endParaRPr>
          </a:p>
          <a:p>
            <a:r>
              <a:rPr lang="en-US" sz="2800" dirty="0" smtClean="0">
                <a:latin typeface="Helvetica Light"/>
                <a:cs typeface="Helvetica Light"/>
              </a:rPr>
              <a:t>Photography</a:t>
            </a:r>
          </a:p>
          <a:p>
            <a:r>
              <a:rPr lang="en-US" sz="2800" dirty="0" err="1" smtClean="0">
                <a:latin typeface="Helvetica Light"/>
                <a:cs typeface="Helvetica Light"/>
              </a:rPr>
              <a:t>Gamification</a:t>
            </a:r>
            <a:endParaRPr lang="en-US" sz="2800" dirty="0" smtClean="0">
              <a:latin typeface="Helvetica Light"/>
              <a:cs typeface="Helvetica Light"/>
            </a:endParaRPr>
          </a:p>
          <a:p>
            <a:r>
              <a:rPr lang="en-US" sz="2800" dirty="0" smtClean="0">
                <a:latin typeface="Helvetica Light"/>
                <a:cs typeface="Helvetica Light"/>
              </a:rPr>
              <a:t>Videos</a:t>
            </a:r>
          </a:p>
          <a:p>
            <a:r>
              <a:rPr lang="en-US" sz="2800" dirty="0" err="1" smtClean="0">
                <a:latin typeface="Helvetica Light"/>
                <a:cs typeface="Helvetica Light"/>
              </a:rPr>
              <a:t>Sounscapes</a:t>
            </a:r>
            <a:r>
              <a:rPr lang="en-US" sz="2800" dirty="0" smtClean="0">
                <a:latin typeface="Helvetica Light"/>
                <a:cs typeface="Helvetica Light"/>
              </a:rPr>
              <a:t> and </a:t>
            </a:r>
            <a:r>
              <a:rPr lang="en-US" sz="2800" dirty="0" err="1" smtClean="0">
                <a:latin typeface="Helvetica Light"/>
                <a:cs typeface="Helvetica Light"/>
              </a:rPr>
              <a:t>sonifications</a:t>
            </a:r>
            <a:endParaRPr lang="en-US" sz="2800" dirty="0" smtClean="0">
              <a:latin typeface="Helvetica Light"/>
              <a:cs typeface="Helvetica Light"/>
            </a:endParaRPr>
          </a:p>
          <a:p>
            <a:endParaRPr lang="en-US" sz="2800" dirty="0">
              <a:latin typeface="Helvetica Light"/>
              <a:cs typeface="Helvetica Ligh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071" y="4671307"/>
            <a:ext cx="1343729" cy="1435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422" y="4670799"/>
            <a:ext cx="924955" cy="1435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863" y="4670799"/>
            <a:ext cx="1270866" cy="1435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671307"/>
            <a:ext cx="1930400" cy="1435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6385925"/>
            <a:ext cx="216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Earth and Atm. Dept.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92555" y="6388038"/>
            <a:ext cx="1041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 Dept.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15685" y="6388038"/>
            <a:ext cx="1041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 Dept.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63902" y="6388038"/>
            <a:ext cx="1310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Music Dept.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99937" y="610691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Ina </a:t>
            </a:r>
            <a:r>
              <a:rPr lang="en-US" dirty="0" err="1" smtClean="0"/>
              <a:t>Saltz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02422" y="6106915"/>
            <a:ext cx="921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Jon Perl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515685" y="6106915"/>
            <a:ext cx="1218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Ethan Ham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55094" y="6124347"/>
            <a:ext cx="50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41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Vitesse Bold"/>
                <a:cs typeface="Vitesse Bold"/>
              </a:rPr>
              <a:t>Photography</a:t>
            </a:r>
            <a:endParaRPr lang="en-US" dirty="0">
              <a:latin typeface="Vitesse Bold"/>
              <a:cs typeface="Vitesse Bold"/>
            </a:endParaRPr>
          </a:p>
        </p:txBody>
      </p:sp>
      <p:pic>
        <p:nvPicPr>
          <p:cNvPr id="5" name="Picture 4" descr="1497995_or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221" y="1563227"/>
            <a:ext cx="6238942" cy="467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4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8697525_orig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361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40261_orig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023" b="-48023"/>
          <a:stretch>
            <a:fillRect/>
          </a:stretch>
        </p:blipFill>
        <p:spPr>
          <a:xfrm>
            <a:off x="457200" y="-356100"/>
            <a:ext cx="8229600" cy="4525963"/>
          </a:xfrm>
        </p:spPr>
      </p:pic>
      <p:pic>
        <p:nvPicPr>
          <p:cNvPr id="5" name="Picture 4" descr="1009727_or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869012"/>
            <a:ext cx="8229600" cy="230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5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9203183_orig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423" r="-714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870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y4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804631" y="1744690"/>
            <a:ext cx="5819317" cy="3200400"/>
          </a:xfrm>
        </p:spPr>
      </p:pic>
    </p:spTree>
    <p:extLst>
      <p:ext uri="{BB962C8B-B14F-4D97-AF65-F5344CB8AC3E}">
        <p14:creationId xmlns:p14="http://schemas.microsoft.com/office/powerpoint/2010/main" val="39850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y5.ti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1293" b="-1012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849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larseeds the exhibi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178" y="1347389"/>
            <a:ext cx="8713051" cy="490109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Vitesse Bold"/>
                <a:cs typeface="Vitesse Bold"/>
              </a:rPr>
              <a:t>The Exhibit</a:t>
            </a:r>
            <a:endParaRPr lang="en-US" dirty="0">
              <a:latin typeface="Vitesse Bold"/>
              <a:cs typeface="Vitesse Bold"/>
            </a:endParaRPr>
          </a:p>
        </p:txBody>
      </p:sp>
    </p:spTree>
    <p:extLst>
      <p:ext uri="{BB962C8B-B14F-4D97-AF65-F5344CB8AC3E}">
        <p14:creationId xmlns:p14="http://schemas.microsoft.com/office/powerpoint/2010/main" val="8576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454</TotalTime>
  <Words>119</Words>
  <Application>Microsoft Macintosh PowerPoint</Application>
  <PresentationFormat>On-screen Show (4:3)</PresentationFormat>
  <Paragraphs>38</Paragraphs>
  <Slides>14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 Black </vt:lpstr>
      <vt:lpstr>PowerPoint Presentation</vt:lpstr>
      <vt:lpstr>Who and what ?  </vt:lpstr>
      <vt:lpstr>Photography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Exhibit</vt:lpstr>
      <vt:lpstr>The Polar Game</vt:lpstr>
      <vt:lpstr>Albedo experiment</vt:lpstr>
      <vt:lpstr>Sonifications and soundscapes</vt:lpstr>
      <vt:lpstr>Sonifications and soundscapes</vt:lpstr>
      <vt:lpstr>www.polarseeds.org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PolarSEEDS project:  communicating Greenland melting through visualization and sonification</dc:title>
  <dc:creator>Marco T</dc:creator>
  <cp:lastModifiedBy>Matthew Druckenmiller</cp:lastModifiedBy>
  <cp:revision>26</cp:revision>
  <dcterms:created xsi:type="dcterms:W3CDTF">2013-11-10T16:52:34Z</dcterms:created>
  <dcterms:modified xsi:type="dcterms:W3CDTF">2016-01-07T19:56:52Z</dcterms:modified>
</cp:coreProperties>
</file>