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0" d="100"/>
          <a:sy n="100" d="100"/>
        </p:scale>
        <p:origin x="-42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D79820-ED09-E449-81DB-9ECACFC3668C}" type="datetimeFigureOut">
              <a:rPr lang="en-US" smtClean="0"/>
              <a:t>9/15/14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1257902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D79820-ED09-E449-81DB-9ECACFC3668C}" type="datetimeFigureOut">
              <a:rPr lang="en-US" smtClean="0"/>
              <a:t>9/15/14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4116144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D79820-ED09-E449-81DB-9ECACFC3668C}" type="datetimeFigureOut">
              <a:rPr lang="en-US" smtClean="0"/>
              <a:t>9/15/14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103259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D79820-ED09-E449-81DB-9ECACFC3668C}" type="datetimeFigureOut">
              <a:rPr lang="en-US" smtClean="0"/>
              <a:t>9/15/14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180789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D79820-ED09-E449-81DB-9ECACFC3668C}" type="datetimeFigureOut">
              <a:rPr lang="en-US" smtClean="0"/>
              <a:t>9/15/14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2851915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D79820-ED09-E449-81DB-9ECACFC3668C}" type="datetimeFigureOut">
              <a:rPr lang="en-US" smtClean="0"/>
              <a:t>9/15/14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2150910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D79820-ED09-E449-81DB-9ECACFC3668C}" type="datetimeFigureOut">
              <a:rPr lang="en-US" smtClean="0"/>
              <a:t>9/15/14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3642275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D79820-ED09-E449-81DB-9ECACFC3668C}" type="datetimeFigureOut">
              <a:rPr lang="en-US" smtClean="0"/>
              <a:t>9/15/14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60372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79820-ED09-E449-81DB-9ECACFC3668C}" type="datetimeFigureOut">
              <a:rPr lang="en-US" smtClean="0"/>
              <a:t>9/15/14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2249240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D79820-ED09-E449-81DB-9ECACFC3668C}" type="datetimeFigureOut">
              <a:rPr lang="en-US" smtClean="0"/>
              <a:t>9/15/14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700900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D79820-ED09-E449-81DB-9ECACFC3668C}" type="datetimeFigureOut">
              <a:rPr lang="en-US" smtClean="0"/>
              <a:t>9/15/14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1F240-469D-D74B-8B75-9E65E62098EA}" type="slidenum">
              <a:rPr lang="en-US" smtClean="0"/>
              <a:t>‹#›</a:t>
            </a:fld>
            <a:endParaRPr lang="en-US"/>
          </a:p>
        </p:txBody>
      </p:sp>
    </p:spTree>
    <p:extLst>
      <p:ext uri="{BB962C8B-B14F-4D97-AF65-F5344CB8AC3E}">
        <p14:creationId xmlns:p14="http://schemas.microsoft.com/office/powerpoint/2010/main" val="25707812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79820-ED09-E449-81DB-9ECACFC3668C}" type="datetimeFigureOut">
              <a:rPr lang="en-US" smtClean="0"/>
              <a:t>9/15/14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1F240-469D-D74B-8B75-9E65E62098EA}" type="slidenum">
              <a:rPr lang="en-US" smtClean="0"/>
              <a:t>‹#›</a:t>
            </a:fld>
            <a:endParaRPr lang="en-US"/>
          </a:p>
        </p:txBody>
      </p:sp>
    </p:spTree>
    <p:extLst>
      <p:ext uri="{BB962C8B-B14F-4D97-AF65-F5344CB8AC3E}">
        <p14:creationId xmlns:p14="http://schemas.microsoft.com/office/powerpoint/2010/main" val="222840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NSF expectations for </a:t>
            </a:r>
            <a:r>
              <a:rPr lang="en-US" dirty="0" smtClean="0"/>
              <a:t>SEARCH</a:t>
            </a:r>
            <a:endParaRPr lang="en-US" dirty="0"/>
          </a:p>
        </p:txBody>
      </p:sp>
      <p:sp>
        <p:nvSpPr>
          <p:cNvPr id="3" name="Subtitle 2"/>
          <p:cNvSpPr>
            <a:spLocks noGrp="1"/>
          </p:cNvSpPr>
          <p:nvPr>
            <p:ph type="subTitle" idx="1"/>
          </p:nvPr>
        </p:nvSpPr>
        <p:spPr/>
        <p:txBody>
          <a:bodyPr/>
          <a:lstStyle/>
          <a:p>
            <a:r>
              <a:rPr lang="en-US" dirty="0" smtClean="0"/>
              <a:t>From </a:t>
            </a:r>
            <a:r>
              <a:rPr lang="en-US" dirty="0" smtClean="0"/>
              <a:t>SSC, August </a:t>
            </a:r>
            <a:r>
              <a:rPr lang="en-US" dirty="0" smtClean="0"/>
              <a:t>2011</a:t>
            </a:r>
            <a:endParaRPr lang="en-US" dirty="0"/>
          </a:p>
        </p:txBody>
      </p:sp>
    </p:spTree>
    <p:extLst>
      <p:ext uri="{BB962C8B-B14F-4D97-AF65-F5344CB8AC3E}">
        <p14:creationId xmlns:p14="http://schemas.microsoft.com/office/powerpoint/2010/main" val="70063547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“In </a:t>
            </a:r>
            <a:r>
              <a:rPr lang="en-US" sz="3600" b="1" dirty="0"/>
              <a:t>a year, NSF would expect/like to see</a:t>
            </a:r>
            <a:r>
              <a:rPr lang="en-US" sz="3600" b="1" dirty="0" smtClean="0"/>
              <a:t>:”</a:t>
            </a:r>
            <a:endParaRPr lang="en-US" sz="3600" dirty="0"/>
          </a:p>
        </p:txBody>
      </p:sp>
      <p:sp>
        <p:nvSpPr>
          <p:cNvPr id="3" name="Content Placeholder 2"/>
          <p:cNvSpPr>
            <a:spLocks noGrp="1"/>
          </p:cNvSpPr>
          <p:nvPr>
            <p:ph idx="1"/>
          </p:nvPr>
        </p:nvSpPr>
        <p:spPr/>
        <p:txBody>
          <a:bodyPr>
            <a:normAutofit fontScale="55000" lnSpcReduction="20000"/>
          </a:bodyPr>
          <a:lstStyle/>
          <a:p>
            <a:r>
              <a:rPr lang="en-US" dirty="0"/>
              <a:t>SEARCH as a highly regarded, world class, policy relevant, science driven research effort aimed towards understanding the changes occurring in the Arctic. </a:t>
            </a:r>
          </a:p>
          <a:p>
            <a:r>
              <a:rPr lang="en-US" dirty="0"/>
              <a:t>A functioning free-standing dedicated secretariat, with scientific staff and support staff and a clearly defined mode of operation - i.e. what parts of SEARCH do what and how do they do it. Initially this would be supported by NSF in response to proposal(s), but in order to cover the proposed scope of SEARCH, other agencies will have to begin to share the burden</a:t>
            </a:r>
            <a:r>
              <a:rPr lang="en-US" dirty="0" smtClean="0"/>
              <a:t>.</a:t>
            </a:r>
            <a:endParaRPr lang="en-US" dirty="0"/>
          </a:p>
          <a:p>
            <a:r>
              <a:rPr lang="en-US" dirty="0"/>
              <a:t>An SSC on a path to addressing the outcomes of the White Papers to emerge from OCP and UCP. </a:t>
            </a:r>
          </a:p>
          <a:p>
            <a:r>
              <a:rPr lang="en-US" dirty="0" smtClean="0"/>
              <a:t>Network</a:t>
            </a:r>
            <a:r>
              <a:rPr lang="en-US" dirty="0"/>
              <a:t>/SEES </a:t>
            </a:r>
            <a:r>
              <a:rPr lang="en-US" dirty="0" smtClean="0"/>
              <a:t>effort</a:t>
            </a:r>
            <a:endParaRPr lang="en-US" dirty="0"/>
          </a:p>
          <a:p>
            <a:r>
              <a:rPr lang="en-US" dirty="0"/>
              <a:t>A mechanism by which SEARCH can define what research comes under its auspices, and starting to map the research projects underway and completed onto the SIW priorities</a:t>
            </a:r>
            <a:r>
              <a:rPr lang="en-US" dirty="0" smtClean="0"/>
              <a:t>.</a:t>
            </a:r>
            <a:endParaRPr lang="en-US" dirty="0"/>
          </a:p>
          <a:p>
            <a:r>
              <a:rPr lang="en-US" dirty="0"/>
              <a:t>SEARCH begins to conduct dialogue with parts of the community to scope out what kinds of proposals are needed to achieve thematic goals</a:t>
            </a:r>
            <a:r>
              <a:rPr lang="en-US" dirty="0" smtClean="0"/>
              <a:t>.</a:t>
            </a:r>
            <a:endParaRPr lang="en-US" dirty="0"/>
          </a:p>
          <a:p>
            <a:r>
              <a:rPr lang="en-US" dirty="0"/>
              <a:t>NSF/ARCSS explores sand-pit approach and some new synthesis approaches</a:t>
            </a:r>
            <a:r>
              <a:rPr lang="en-US" dirty="0" smtClean="0"/>
              <a:t>.</a:t>
            </a:r>
            <a:endParaRPr lang="en-US" dirty="0"/>
          </a:p>
        </p:txBody>
      </p:sp>
    </p:spTree>
    <p:extLst>
      <p:ext uri="{BB962C8B-B14F-4D97-AF65-F5344CB8AC3E}">
        <p14:creationId xmlns:p14="http://schemas.microsoft.com/office/powerpoint/2010/main" val="3121434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0"/>
                                  </p:iterate>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 </a:t>
            </a:r>
            <a:r>
              <a:rPr lang="en-US" b="1" dirty="0"/>
              <a:t>5 years, NSF would like to see</a:t>
            </a:r>
            <a:r>
              <a:rPr lang="en-US" b="1" dirty="0" smtClean="0"/>
              <a:t>:”</a:t>
            </a:r>
            <a:endParaRPr lang="en-US" dirty="0"/>
          </a:p>
        </p:txBody>
      </p:sp>
      <p:sp>
        <p:nvSpPr>
          <p:cNvPr id="3" name="Content Placeholder 2"/>
          <p:cNvSpPr>
            <a:spLocks noGrp="1"/>
          </p:cNvSpPr>
          <p:nvPr>
            <p:ph idx="1"/>
          </p:nvPr>
        </p:nvSpPr>
        <p:spPr/>
        <p:txBody>
          <a:bodyPr>
            <a:normAutofit fontScale="55000" lnSpcReduction="20000"/>
          </a:bodyPr>
          <a:lstStyle/>
          <a:p>
            <a:r>
              <a:rPr lang="en-US" dirty="0"/>
              <a:t>An AON that responds to a rigorous needs-based design process wherein NSF supports exploratory ideas for observation, and those that are successful and demonstrated to be essential are picked up by other agencies for long term operation. </a:t>
            </a:r>
            <a:endParaRPr lang="en-US" dirty="0" smtClean="0"/>
          </a:p>
          <a:p>
            <a:r>
              <a:rPr lang="en-US" dirty="0" smtClean="0"/>
              <a:t>An </a:t>
            </a:r>
            <a:r>
              <a:rPr lang="en-US" dirty="0"/>
              <a:t>understanding effort composed of themes that focus on achievable goals and guides changes to AON, and a mechanism through which real progress can be made across disciplines (Virtual center, think tank, Santa Fe Institute style thinking or something). These themes might take the form of 'projects' like BEST or FWI. While some of the underlying structure (O U R) may still exist within these, O, U, R may not dominate the activities in which SEARCH engages, being rather the means by which it fulfills its themes</a:t>
            </a:r>
            <a:r>
              <a:rPr lang="en-US" dirty="0" smtClean="0"/>
              <a:t>.</a:t>
            </a:r>
            <a:endParaRPr lang="en-US" dirty="0"/>
          </a:p>
          <a:p>
            <a:r>
              <a:rPr lang="en-US" dirty="0"/>
              <a:t>A research community and group of agencies that are enthusiastically engaged in SEARCH and understand what it is</a:t>
            </a:r>
            <a:r>
              <a:rPr lang="en-US" dirty="0" smtClean="0"/>
              <a:t>.</a:t>
            </a:r>
            <a:endParaRPr lang="en-US" dirty="0"/>
          </a:p>
          <a:p>
            <a:r>
              <a:rPr lang="en-US" dirty="0"/>
              <a:t>An international effort that provides a framework for SEARCH to interact with research activities in other countries</a:t>
            </a:r>
            <a:r>
              <a:rPr lang="en-US" dirty="0" smtClean="0"/>
              <a:t>.</a:t>
            </a:r>
            <a:endParaRPr lang="en-US" dirty="0"/>
          </a:p>
          <a:p>
            <a:r>
              <a:rPr lang="en-US" dirty="0"/>
              <a:t>These are examples - the actual outcomes are expected to vary depending on the discussions ongoing. </a:t>
            </a:r>
          </a:p>
          <a:p>
            <a:r>
              <a:rPr lang="en-US" dirty="0" smtClean="0"/>
              <a:t>Completion </a:t>
            </a:r>
            <a:r>
              <a:rPr lang="en-US" dirty="0"/>
              <a:t>of an independent evaluation of SEARCH</a:t>
            </a:r>
          </a:p>
          <a:p>
            <a:endParaRPr lang="en-US" dirty="0"/>
          </a:p>
        </p:txBody>
      </p:sp>
    </p:spTree>
    <p:extLst>
      <p:ext uri="{BB962C8B-B14F-4D97-AF65-F5344CB8AC3E}">
        <p14:creationId xmlns:p14="http://schemas.microsoft.com/office/powerpoint/2010/main" val="1183047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 New Landscape</a:t>
            </a:r>
            <a:endParaRPr lang="en-US" dirty="0"/>
          </a:p>
        </p:txBody>
      </p:sp>
      <p:sp>
        <p:nvSpPr>
          <p:cNvPr id="3" name="Content Placeholder 2"/>
          <p:cNvSpPr>
            <a:spLocks noGrp="1"/>
          </p:cNvSpPr>
          <p:nvPr>
            <p:ph idx="1"/>
          </p:nvPr>
        </p:nvSpPr>
        <p:spPr/>
        <p:txBody>
          <a:bodyPr>
            <a:normAutofit lnSpcReduction="10000"/>
          </a:bodyPr>
          <a:lstStyle/>
          <a:p>
            <a:r>
              <a:rPr lang="en-US" dirty="0" smtClean="0"/>
              <a:t>SEARCH Vision, Goals, Themes</a:t>
            </a:r>
          </a:p>
          <a:p>
            <a:r>
              <a:rPr lang="en-US" dirty="0" smtClean="0"/>
              <a:t>IARPC (note Sea Ice, Land Ice-Ocean, etc.</a:t>
            </a:r>
            <a:r>
              <a:rPr lang="en-US" dirty="0" smtClean="0"/>
              <a:t>)</a:t>
            </a:r>
          </a:p>
          <a:p>
            <a:pPr lvl="1"/>
            <a:r>
              <a:rPr lang="en-US" dirty="0" smtClean="0"/>
              <a:t>Role for non-government science</a:t>
            </a:r>
            <a:endParaRPr lang="en-US" dirty="0" smtClean="0"/>
          </a:p>
          <a:p>
            <a:r>
              <a:rPr lang="en-US" dirty="0"/>
              <a:t>BOEM/NOPP – </a:t>
            </a:r>
            <a:r>
              <a:rPr lang="en-US" dirty="0" smtClean="0"/>
              <a:t>Mares coming</a:t>
            </a:r>
            <a:endParaRPr lang="en-US" dirty="0" smtClean="0"/>
          </a:p>
          <a:p>
            <a:r>
              <a:rPr lang="en-US" dirty="0" smtClean="0"/>
              <a:t>IPMC status – lying in wait</a:t>
            </a:r>
          </a:p>
          <a:p>
            <a:r>
              <a:rPr lang="en-US" dirty="0" smtClean="0"/>
              <a:t>ARCSEES – one round done</a:t>
            </a:r>
          </a:p>
          <a:p>
            <a:r>
              <a:rPr lang="en-US" dirty="0" smtClean="0"/>
              <a:t>Belmont – in review</a:t>
            </a:r>
          </a:p>
          <a:p>
            <a:r>
              <a:rPr lang="en-US" dirty="0" smtClean="0"/>
              <a:t>AON </a:t>
            </a:r>
            <a:r>
              <a:rPr lang="en-US" dirty="0" smtClean="0"/>
              <a:t>status – Erica will address</a:t>
            </a:r>
            <a:endParaRPr lang="en-US" dirty="0" smtClean="0"/>
          </a:p>
          <a:p>
            <a:endParaRPr lang="en-US" dirty="0" smtClean="0"/>
          </a:p>
          <a:p>
            <a:endParaRPr lang="en-US" dirty="0"/>
          </a:p>
        </p:txBody>
      </p:sp>
    </p:spTree>
    <p:extLst>
      <p:ext uri="{BB962C8B-B14F-4D97-AF65-F5344CB8AC3E}">
        <p14:creationId xmlns:p14="http://schemas.microsoft.com/office/powerpoint/2010/main" val="2043261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a:t>
            </a:r>
            <a:endParaRPr lang="en-US" dirty="0"/>
          </a:p>
        </p:txBody>
      </p:sp>
      <p:sp>
        <p:nvSpPr>
          <p:cNvPr id="3" name="Content Placeholder 2"/>
          <p:cNvSpPr>
            <a:spLocks noGrp="1"/>
          </p:cNvSpPr>
          <p:nvPr>
            <p:ph idx="1"/>
          </p:nvPr>
        </p:nvSpPr>
        <p:spPr/>
        <p:txBody>
          <a:bodyPr/>
          <a:lstStyle/>
          <a:p>
            <a:r>
              <a:rPr lang="en-US" dirty="0" smtClean="0"/>
              <a:t>US Arctic Council </a:t>
            </a:r>
            <a:r>
              <a:rPr lang="en-US" dirty="0" smtClean="0"/>
              <a:t>Chair 2015-2017</a:t>
            </a:r>
          </a:p>
          <a:p>
            <a:pPr lvl="1"/>
            <a:r>
              <a:rPr lang="en-US" dirty="0" smtClean="0"/>
              <a:t>DOS decides and implements</a:t>
            </a:r>
          </a:p>
          <a:p>
            <a:pPr lvl="1"/>
            <a:r>
              <a:rPr lang="en-US" dirty="0" smtClean="0"/>
              <a:t>SEARCH profile relevant?</a:t>
            </a:r>
          </a:p>
          <a:p>
            <a:pPr lvl="1"/>
            <a:r>
              <a:rPr lang="en-US" dirty="0" smtClean="0"/>
              <a:t>International collaborations?</a:t>
            </a:r>
            <a:endParaRPr lang="en-US" dirty="0" smtClean="0"/>
          </a:p>
          <a:p>
            <a:r>
              <a:rPr lang="en-US" dirty="0" smtClean="0"/>
              <a:t>Expeditions (Ice camp? Mosaic? Other?</a:t>
            </a:r>
            <a:r>
              <a:rPr lang="en-US" dirty="0" smtClean="0"/>
              <a:t>)</a:t>
            </a:r>
          </a:p>
          <a:p>
            <a:r>
              <a:rPr lang="en-US" dirty="0" smtClean="0"/>
              <a:t>Change in SEARCH Chair important</a:t>
            </a:r>
          </a:p>
          <a:p>
            <a:r>
              <a:rPr lang="en-US" dirty="0" smtClean="0"/>
              <a:t>Executive Director a critical decision</a:t>
            </a:r>
          </a:p>
          <a:p>
            <a:r>
              <a:rPr lang="en-US" smtClean="0"/>
              <a:t>YOPP</a:t>
            </a:r>
            <a:endParaRPr lang="en-US" dirty="0" smtClean="0"/>
          </a:p>
          <a:p>
            <a:endParaRPr lang="en-US" dirty="0" smtClean="0"/>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242741708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TotalTime>
  <Words>528</Words>
  <Application>Microsoft Macintosh PowerPoint</Application>
  <PresentationFormat>On-screen Show (4:3)</PresentationFormat>
  <Paragraphs>37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NSF expectations for SEARCH</vt:lpstr>
      <vt:lpstr>“In a year, NSF would expect/like to see:”</vt:lpstr>
      <vt:lpstr>“In 5 years, NSF would like to see:”</vt:lpstr>
      <vt:lpstr>2014 – New Landscape</vt:lpstr>
      <vt:lpstr>Future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NSF expectations for SEARCH</dc:title>
  <dc:creator>Neil Swanberg</dc:creator>
  <cp:lastModifiedBy>Neil Swanberg</cp:lastModifiedBy>
  <cp:revision>18</cp:revision>
  <dcterms:created xsi:type="dcterms:W3CDTF">2014-09-12T16:55:32Z</dcterms:created>
  <dcterms:modified xsi:type="dcterms:W3CDTF">2014-09-15T13:18:15Z</dcterms:modified>
</cp:coreProperties>
</file>