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1" r:id="rId3"/>
    <p:sldId id="269" r:id="rId4"/>
    <p:sldId id="262" r:id="rId5"/>
    <p:sldId id="263" r:id="rId6"/>
    <p:sldId id="264" r:id="rId7"/>
    <p:sldId id="270" r:id="rId8"/>
    <p:sldId id="265" r:id="rId9"/>
    <p:sldId id="267" r:id="rId10"/>
    <p:sldId id="266" r:id="rId11"/>
    <p:sldId id="268"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1" autoAdjust="0"/>
    <p:restoredTop sz="75696" autoAdjust="0"/>
  </p:normalViewPr>
  <p:slideViewPr>
    <p:cSldViewPr>
      <p:cViewPr varScale="1">
        <p:scale>
          <a:sx n="37" d="100"/>
          <a:sy n="37" d="100"/>
        </p:scale>
        <p:origin x="-13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5B767-033C-4212-84C8-77F6262AD164}" type="datetimeFigureOut">
              <a:rPr lang="en-US" smtClean="0"/>
              <a:t>9/14/2014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C2290-FFA2-4862-B7CB-5AE0B01BE631}" type="slidenum">
              <a:rPr lang="en-US" smtClean="0"/>
              <a:t>‹#›</a:t>
            </a:fld>
            <a:endParaRPr lang="en-US"/>
          </a:p>
        </p:txBody>
      </p:sp>
    </p:spTree>
    <p:extLst>
      <p:ext uri="{BB962C8B-B14F-4D97-AF65-F5344CB8AC3E}">
        <p14:creationId xmlns:p14="http://schemas.microsoft.com/office/powerpoint/2010/main" val="379632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between forecasting and scenarios</a:t>
            </a:r>
            <a:endParaRPr lang="en-US" dirty="0"/>
          </a:p>
        </p:txBody>
      </p:sp>
      <p:sp>
        <p:nvSpPr>
          <p:cNvPr id="4" name="Slide Number Placeholder 3"/>
          <p:cNvSpPr>
            <a:spLocks noGrp="1"/>
          </p:cNvSpPr>
          <p:nvPr>
            <p:ph type="sldNum" sz="quarter" idx="10"/>
          </p:nvPr>
        </p:nvSpPr>
        <p:spPr/>
        <p:txBody>
          <a:bodyPr/>
          <a:lstStyle/>
          <a:p>
            <a:fld id="{CBCC2290-FFA2-4862-B7CB-5AE0B01BE631}" type="slidenum">
              <a:rPr lang="en-US" smtClean="0"/>
              <a:t>1</a:t>
            </a:fld>
            <a:endParaRPr lang="en-US"/>
          </a:p>
        </p:txBody>
      </p:sp>
    </p:spTree>
    <p:extLst>
      <p:ext uri="{BB962C8B-B14F-4D97-AF65-F5344CB8AC3E}">
        <p14:creationId xmlns:p14="http://schemas.microsoft.com/office/powerpoint/2010/main" val="197047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-broader question: Arctic of 2050</a:t>
            </a:r>
          </a:p>
          <a:p>
            <a:r>
              <a:rPr lang="en-US">
                <a:latin typeface="Arial" charset="0"/>
                <a:ea typeface="ＭＳ Ｐゴシック" charset="0"/>
                <a:cs typeface="ＭＳ Ｐゴシック" charset="0"/>
              </a:rPr>
              <a:t>-AMSA assumes sea ice goes the way models say</a:t>
            </a:r>
          </a:p>
          <a:p>
            <a:r>
              <a:rPr lang="en-US">
                <a:latin typeface="Arial" charset="0"/>
                <a:ea typeface="ＭＳ Ｐゴシック" charset="0"/>
                <a:cs typeface="ＭＳ Ｐゴシック" charset="0"/>
              </a:rPr>
              <a:t>-scenarios for different stakeholders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9F3592-15FB-AA49-ABFC-9279932CA4D7}"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C2290-FFA2-4862-B7CB-5AE0B01BE631}" type="slidenum">
              <a:rPr lang="en-US" smtClean="0"/>
              <a:t>8</a:t>
            </a:fld>
            <a:endParaRPr lang="en-US"/>
          </a:p>
        </p:txBody>
      </p:sp>
    </p:spTree>
    <p:extLst>
      <p:ext uri="{BB962C8B-B14F-4D97-AF65-F5344CB8AC3E}">
        <p14:creationId xmlns:p14="http://schemas.microsoft.com/office/powerpoint/2010/main" val="218655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dirty="0">
                <a:latin typeface="Arial" charset="0"/>
                <a:ea typeface="ＭＳ Ｐゴシック" charset="0"/>
                <a:cs typeface="ＭＳ Ｐゴシック" charset="0"/>
              </a:rPr>
              <a:t>Scenarios vary for different stakeholders because stakeholders also want to shape the future</a:t>
            </a:r>
          </a:p>
          <a:p>
            <a:pPr marL="171450" indent="-171450">
              <a:buFontTx/>
              <a:buChar char="-"/>
            </a:pPr>
            <a:r>
              <a:rPr lang="en-US" dirty="0">
                <a:latin typeface="Arial" charset="0"/>
                <a:ea typeface="ＭＳ Ｐゴシック" charset="0"/>
                <a:cs typeface="ＭＳ Ｐゴシック" charset="0"/>
              </a:rPr>
              <a:t>The question: how to get from scenario to future? Right now more decision making (or at least thinking) based on GCM output than anything else (certainly that is what scientific community focuses on) </a:t>
            </a:r>
          </a:p>
          <a:p>
            <a:pPr marL="171450" indent="-171450">
              <a:buFontTx/>
              <a:buChar char="-"/>
            </a:pPr>
            <a:r>
              <a:rPr lang="en-US" dirty="0">
                <a:latin typeface="Arial" charset="0"/>
                <a:ea typeface="ＭＳ Ｐゴシック" charset="0"/>
                <a:cs typeface="ＭＳ Ｐゴシック" charset="0"/>
              </a:rPr>
              <a:t>Need to fill in that gap, and some progress made: </a:t>
            </a:r>
            <a:r>
              <a:rPr lang="en-US" dirty="0" err="1">
                <a:latin typeface="Arial" charset="0"/>
                <a:ea typeface="ＭＳ Ｐゴシック" charset="0"/>
                <a:cs typeface="ＭＳ Ｐゴシック" charset="0"/>
              </a:rPr>
              <a:t>Stroeve</a:t>
            </a:r>
            <a:r>
              <a:rPr lang="en-US" dirty="0">
                <a:latin typeface="Arial" charset="0"/>
                <a:ea typeface="ＭＳ Ｐゴシック" charset="0"/>
                <a:cs typeface="ＭＳ Ｐゴシック" charset="0"/>
              </a:rPr>
              <a:t> et al. showed that sea ice summer ice extent decline at lower end of model envelope</a:t>
            </a:r>
          </a:p>
          <a:p>
            <a:pPr marL="171450" indent="-171450">
              <a:buFontTx/>
              <a:buChar char="-"/>
            </a:pPr>
            <a:r>
              <a:rPr lang="en-US" dirty="0">
                <a:latin typeface="Arial" charset="0"/>
                <a:ea typeface="ＭＳ Ｐゴシック" charset="0"/>
                <a:cs typeface="ＭＳ Ｐゴシック" charset="0"/>
              </a:rPr>
              <a:t> use to exclude physically impossible scenarios</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7D6259-F1E1-924D-90F1-FBD6EB21CF3D}"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6DAB9-5602-4544-87A1-F69C9A71BE08}"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388656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6DAB9-5602-4544-87A1-F69C9A71BE08}"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18519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6DAB9-5602-4544-87A1-F69C9A71BE08}"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15017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295400"/>
            <a:ext cx="4495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495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a:xfrm>
            <a:off x="1514475" y="6477000"/>
            <a:ext cx="5964238" cy="239713"/>
          </a:xfrm>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7600950" y="6477000"/>
            <a:ext cx="1543050" cy="249238"/>
          </a:xfrm>
        </p:spPr>
        <p:txBody>
          <a:bodyPr/>
          <a:lstStyle>
            <a:lvl1pPr>
              <a:defRPr/>
            </a:lvl1pPr>
          </a:lstStyle>
          <a:p>
            <a:pPr>
              <a:defRPr/>
            </a:pPr>
            <a:fld id="{43BDB981-6B45-0E40-B9D4-DE6DCBD40D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152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6DAB9-5602-4544-87A1-F69C9A71BE08}"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142437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6DAB9-5602-4544-87A1-F69C9A71BE08}" type="datetimeFigureOut">
              <a:rPr lang="en-US" smtClean="0"/>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166220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6DAB9-5602-4544-87A1-F69C9A71BE08}" type="datetimeFigureOut">
              <a:rPr lang="en-US" smtClean="0"/>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35258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6DAB9-5602-4544-87A1-F69C9A71BE08}" type="datetimeFigureOut">
              <a:rPr lang="en-US" smtClean="0"/>
              <a:t>9/14/2014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38514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6DAB9-5602-4544-87A1-F69C9A71BE08}" type="datetimeFigureOut">
              <a:rPr lang="en-US" smtClean="0"/>
              <a:t>9/14/2014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417059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6DAB9-5602-4544-87A1-F69C9A71BE08}" type="datetimeFigureOut">
              <a:rPr lang="en-US" smtClean="0"/>
              <a:t>9/14/2014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139419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6DAB9-5602-4544-87A1-F69C9A71BE08}" type="datetimeFigureOut">
              <a:rPr lang="en-US" smtClean="0"/>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348467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6DAB9-5602-4544-87A1-F69C9A71BE08}" type="datetimeFigureOut">
              <a:rPr lang="en-US" smtClean="0"/>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A240A-D11B-41B3-BB90-6607A246F96C}" type="slidenum">
              <a:rPr lang="en-US" smtClean="0"/>
              <a:t>‹#›</a:t>
            </a:fld>
            <a:endParaRPr lang="en-US"/>
          </a:p>
        </p:txBody>
      </p:sp>
    </p:spTree>
    <p:extLst>
      <p:ext uri="{BB962C8B-B14F-4D97-AF65-F5344CB8AC3E}">
        <p14:creationId xmlns:p14="http://schemas.microsoft.com/office/powerpoint/2010/main" val="157375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6DAB9-5602-4544-87A1-F69C9A71BE08}" type="datetimeFigureOut">
              <a:rPr lang="en-US" smtClean="0"/>
              <a:t>9/14/2014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A240A-D11B-41B3-BB90-6607A246F96C}" type="slidenum">
              <a:rPr lang="en-US" smtClean="0"/>
              <a:t>‹#›</a:t>
            </a:fld>
            <a:endParaRPr lang="en-US"/>
          </a:p>
        </p:txBody>
      </p:sp>
    </p:spTree>
    <p:extLst>
      <p:ext uri="{BB962C8B-B14F-4D97-AF65-F5344CB8AC3E}">
        <p14:creationId xmlns:p14="http://schemas.microsoft.com/office/powerpoint/2010/main" val="165381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1066800" y="274638"/>
            <a:ext cx="7620000" cy="1143000"/>
          </a:xfrm>
        </p:spPr>
        <p:txBody>
          <a:bodyPr>
            <a:normAutofit fontScale="90000"/>
          </a:bodyPr>
          <a:lstStyle/>
          <a:p>
            <a:r>
              <a:rPr lang="en-US" dirty="0" smtClean="0">
                <a:latin typeface="Arial" charset="0"/>
                <a:ea typeface="ＭＳ Ｐゴシック" charset="0"/>
                <a:cs typeface="ＭＳ Ｐゴシック" charset="0"/>
              </a:rPr>
              <a:t>Approaches to </a:t>
            </a:r>
            <a:r>
              <a:rPr lang="en-US" dirty="0">
                <a:latin typeface="Arial" charset="0"/>
                <a:ea typeface="ＭＳ Ｐゴシック" charset="0"/>
                <a:cs typeface="ＭＳ Ｐゴシック" charset="0"/>
              </a:rPr>
              <a:t>anticipate futures</a:t>
            </a:r>
          </a:p>
        </p:txBody>
      </p:sp>
      <p:sp>
        <p:nvSpPr>
          <p:cNvPr id="69634" name="Content Placeholder 5"/>
          <p:cNvSpPr>
            <a:spLocks noGrp="1"/>
          </p:cNvSpPr>
          <p:nvPr>
            <p:ph sz="half" idx="1"/>
          </p:nvPr>
        </p:nvSpPr>
        <p:spPr>
          <a:xfrm>
            <a:off x="76200" y="1676400"/>
            <a:ext cx="4495800" cy="4800600"/>
          </a:xfrm>
        </p:spPr>
        <p:txBody>
          <a:bodyPr>
            <a:normAutofit fontScale="92500" lnSpcReduction="10000"/>
          </a:bodyPr>
          <a:lstStyle/>
          <a:p>
            <a:pPr marL="0" indent="0">
              <a:buNone/>
            </a:pPr>
            <a:r>
              <a:rPr lang="en-US" b="1" i="1" dirty="0" smtClean="0">
                <a:solidFill>
                  <a:schemeClr val="tx1">
                    <a:lumMod val="95000"/>
                    <a:lumOff val="5000"/>
                  </a:schemeClr>
                </a:solidFill>
                <a:latin typeface="Arial" charset="0"/>
                <a:ea typeface="ＭＳ Ｐゴシック" charset="0"/>
                <a:cs typeface="ＭＳ Ｐゴシック" charset="0"/>
              </a:rPr>
              <a:t>Forecasting: </a:t>
            </a:r>
            <a:r>
              <a:rPr lang="en-US" i="1" dirty="0" smtClean="0">
                <a:solidFill>
                  <a:schemeClr val="tx1">
                    <a:lumMod val="95000"/>
                    <a:lumOff val="5000"/>
                  </a:schemeClr>
                </a:solidFill>
                <a:latin typeface="Arial" charset="0"/>
                <a:ea typeface="ＭＳ Ｐゴシック" charset="0"/>
                <a:cs typeface="ＭＳ Ｐゴシック" charset="0"/>
              </a:rPr>
              <a:t>Quantitative prediction of outcomes based on conceptual or mathematical models</a:t>
            </a:r>
            <a:endParaRPr lang="en-US" dirty="0">
              <a:solidFill>
                <a:schemeClr val="tx1">
                  <a:lumMod val="95000"/>
                  <a:lumOff val="5000"/>
                </a:schemeClr>
              </a:solidFill>
              <a:latin typeface="Arial" charset="0"/>
              <a:ea typeface="ＭＳ Ｐゴシック" charset="0"/>
              <a:cs typeface="ＭＳ Ｐゴシック" charset="0"/>
            </a:endParaRPr>
          </a:p>
          <a:p>
            <a:r>
              <a:rPr lang="en-US" dirty="0" err="1" smtClean="0">
                <a:solidFill>
                  <a:schemeClr val="tx1">
                    <a:lumMod val="95000"/>
                    <a:lumOff val="5000"/>
                  </a:schemeClr>
                </a:solidFill>
                <a:latin typeface="Arial" charset="0"/>
                <a:ea typeface="ＭＳ Ｐゴシック" charset="0"/>
                <a:cs typeface="ＭＳ Ｐゴシック" charset="0"/>
              </a:rPr>
              <a:t>Stationarity</a:t>
            </a:r>
            <a:endParaRPr lang="en-US" dirty="0" smtClean="0">
              <a:solidFill>
                <a:schemeClr val="tx1">
                  <a:lumMod val="95000"/>
                  <a:lumOff val="5000"/>
                </a:schemeClr>
              </a:solidFill>
              <a:latin typeface="Arial" charset="0"/>
              <a:ea typeface="ＭＳ Ｐゴシック" charset="0"/>
              <a:cs typeface="ＭＳ Ｐゴシック" charset="0"/>
            </a:endParaRPr>
          </a:p>
          <a:p>
            <a:r>
              <a:rPr lang="en-US" dirty="0" smtClean="0">
                <a:solidFill>
                  <a:schemeClr val="tx1">
                    <a:lumMod val="95000"/>
                    <a:lumOff val="5000"/>
                  </a:schemeClr>
                </a:solidFill>
                <a:latin typeface="Arial" charset="0"/>
                <a:ea typeface="ＭＳ Ｐゴシック" charset="0"/>
                <a:cs typeface="ＭＳ Ｐゴシック" charset="0"/>
              </a:rPr>
              <a:t>Simplified </a:t>
            </a:r>
            <a:r>
              <a:rPr lang="en-US" dirty="0">
                <a:solidFill>
                  <a:schemeClr val="tx1">
                    <a:lumMod val="95000"/>
                    <a:lumOff val="5000"/>
                  </a:schemeClr>
                </a:solidFill>
                <a:latin typeface="Arial" charset="0"/>
                <a:ea typeface="ＭＳ Ｐゴシック" charset="0"/>
                <a:cs typeface="ＭＳ Ｐゴシック" charset="0"/>
              </a:rPr>
              <a:t>(analytical or complex) system models</a:t>
            </a:r>
          </a:p>
          <a:p>
            <a:r>
              <a:rPr lang="en-US" dirty="0">
                <a:solidFill>
                  <a:schemeClr val="tx1">
                    <a:lumMod val="95000"/>
                    <a:lumOff val="5000"/>
                  </a:schemeClr>
                </a:solidFill>
                <a:latin typeface="Arial" charset="0"/>
                <a:ea typeface="ＭＳ Ｐゴシック" charset="0"/>
                <a:cs typeface="ＭＳ Ｐゴシック" charset="0"/>
              </a:rPr>
              <a:t>Analogs (</a:t>
            </a:r>
            <a:r>
              <a:rPr lang="en-US" dirty="0" err="1">
                <a:solidFill>
                  <a:schemeClr val="tx1">
                    <a:lumMod val="95000"/>
                    <a:lumOff val="5000"/>
                  </a:schemeClr>
                </a:solidFill>
                <a:latin typeface="Arial" charset="0"/>
                <a:ea typeface="ＭＳ Ｐゴシック" charset="0"/>
                <a:cs typeface="ＭＳ Ｐゴシック" charset="0"/>
              </a:rPr>
              <a:t>paleo</a:t>
            </a:r>
            <a:r>
              <a:rPr lang="en-US" dirty="0">
                <a:solidFill>
                  <a:schemeClr val="tx1">
                    <a:lumMod val="95000"/>
                    <a:lumOff val="5000"/>
                  </a:schemeClr>
                </a:solidFill>
                <a:latin typeface="Arial" charset="0"/>
                <a:ea typeface="ＭＳ Ｐゴシック" charset="0"/>
                <a:cs typeface="ＭＳ Ｐゴシック" charset="0"/>
              </a:rPr>
              <a:t>, historical, geographical)</a:t>
            </a:r>
          </a:p>
          <a:p>
            <a:r>
              <a:rPr lang="en-US" dirty="0">
                <a:solidFill>
                  <a:schemeClr val="tx1">
                    <a:lumMod val="95000"/>
                    <a:lumOff val="5000"/>
                  </a:schemeClr>
                </a:solidFill>
                <a:latin typeface="Arial" charset="0"/>
                <a:ea typeface="ＭＳ Ｐゴシック" charset="0"/>
                <a:cs typeface="ＭＳ Ｐゴシック" charset="0"/>
              </a:rPr>
              <a:t>Numerical system models (climate models, earth system models)</a:t>
            </a:r>
          </a:p>
          <a:p>
            <a:endParaRPr lang="en-US" dirty="0">
              <a:solidFill>
                <a:schemeClr val="tx1">
                  <a:lumMod val="95000"/>
                  <a:lumOff val="5000"/>
                </a:schemeClr>
              </a:solidFill>
              <a:latin typeface="Arial" charset="0"/>
              <a:ea typeface="ＭＳ Ｐゴシック" charset="0"/>
              <a:cs typeface="ＭＳ Ｐゴシック" charset="0"/>
            </a:endParaRPr>
          </a:p>
          <a:p>
            <a:endParaRPr lang="en-US" dirty="0">
              <a:solidFill>
                <a:schemeClr val="tx1">
                  <a:lumMod val="95000"/>
                  <a:lumOff val="5000"/>
                </a:schemeClr>
              </a:solidFill>
              <a:latin typeface="Arial" charset="0"/>
              <a:ea typeface="ＭＳ Ｐゴシック" charset="0"/>
              <a:cs typeface="ＭＳ Ｐゴシック" charset="0"/>
            </a:endParaRPr>
          </a:p>
        </p:txBody>
      </p:sp>
      <p:sp>
        <p:nvSpPr>
          <p:cNvPr id="69635" name="Content Placeholder 6"/>
          <p:cNvSpPr>
            <a:spLocks noGrp="1"/>
          </p:cNvSpPr>
          <p:nvPr>
            <p:ph sz="half" idx="2"/>
          </p:nvPr>
        </p:nvSpPr>
        <p:spPr>
          <a:xfrm>
            <a:off x="4648200" y="1676400"/>
            <a:ext cx="4495800" cy="4800600"/>
          </a:xfrm>
        </p:spPr>
        <p:txBody>
          <a:bodyPr>
            <a:normAutofit fontScale="92500" lnSpcReduction="10000"/>
          </a:bodyPr>
          <a:lstStyle/>
          <a:p>
            <a:pPr marL="0" indent="0">
              <a:buNone/>
            </a:pPr>
            <a:r>
              <a:rPr lang="en-US" b="1" i="1" dirty="0" smtClean="0">
                <a:solidFill>
                  <a:schemeClr val="tx1">
                    <a:lumMod val="95000"/>
                    <a:lumOff val="5000"/>
                  </a:schemeClr>
                </a:solidFill>
                <a:latin typeface="Arial" charset="0"/>
                <a:ea typeface="ＭＳ Ｐゴシック" charset="0"/>
                <a:cs typeface="ＭＳ Ｐゴシック" charset="0"/>
              </a:rPr>
              <a:t>Foresight:</a:t>
            </a:r>
            <a:r>
              <a:rPr lang="en-US" i="1" dirty="0" smtClean="0">
                <a:solidFill>
                  <a:schemeClr val="tx1">
                    <a:lumMod val="95000"/>
                    <a:lumOff val="5000"/>
                  </a:schemeClr>
                </a:solidFill>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Systematic, </a:t>
            </a:r>
            <a:r>
              <a:rPr lang="en-US" i="1" dirty="0" smtClean="0">
                <a:solidFill>
                  <a:schemeClr val="tx1">
                    <a:lumMod val="95000"/>
                    <a:lumOff val="5000"/>
                  </a:schemeClr>
                </a:solidFill>
                <a:latin typeface="Arial" charset="0"/>
                <a:ea typeface="ＭＳ Ｐゴシック" charset="0"/>
                <a:cs typeface="ＭＳ Ｐゴシック" charset="0"/>
              </a:rPr>
              <a:t>mostly</a:t>
            </a:r>
            <a:r>
              <a:rPr lang="en-US" i="1" dirty="0" smtClean="0">
                <a:latin typeface="Arial" charset="0"/>
                <a:ea typeface="ＭＳ Ｐゴシック" charset="0"/>
                <a:cs typeface="ＭＳ Ｐゴシック" charset="0"/>
              </a:rPr>
              <a:t> qualitative exploration of full range of plausible future outcomes</a:t>
            </a:r>
          </a:p>
          <a:p>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Scenarios </a:t>
            </a:r>
            <a:r>
              <a:rPr lang="en-US" dirty="0">
                <a:latin typeface="Arial" charset="0"/>
                <a:ea typeface="ＭＳ Ｐゴシック" charset="0"/>
                <a:cs typeface="ＭＳ Ｐゴシック" charset="0"/>
              </a:rPr>
              <a:t>and foresight – expert </a:t>
            </a:r>
            <a:r>
              <a:rPr lang="en-US" dirty="0" smtClean="0">
                <a:latin typeface="Arial" charset="0"/>
                <a:ea typeface="ＭＳ Ｐゴシック" charset="0"/>
                <a:cs typeface="ＭＳ Ｐゴシック" charset="0"/>
              </a:rPr>
              <a:t>assessments (</a:t>
            </a:r>
            <a:r>
              <a:rPr lang="en-US" dirty="0">
                <a:latin typeface="Arial" charset="0"/>
                <a:ea typeface="ＭＳ Ｐゴシック" charset="0"/>
                <a:cs typeface="ＭＳ Ｐゴシック" charset="0"/>
              </a:rPr>
              <a:t>narratives, refined </a:t>
            </a:r>
            <a:r>
              <a:rPr lang="en-US" dirty="0" smtClean="0">
                <a:latin typeface="Arial" charset="0"/>
                <a:ea typeface="ＭＳ Ｐゴシック" charset="0"/>
                <a:cs typeface="ＭＳ Ｐゴシック" charset="0"/>
              </a:rPr>
              <a:t>analyses such as consistency/plausibility or geospatial analysis)</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9CCD83-E161-C445-B1DF-C7F613355F4C}" type="slidenum">
              <a:rPr lang="en-US" sz="1400">
                <a:solidFill>
                  <a:srgbClr val="FFFFFF"/>
                </a:solidFill>
              </a:rPr>
              <a:pPr/>
              <a:t>1</a:t>
            </a:fld>
            <a:endParaRPr lang="en-US" sz="1400">
              <a:solidFill>
                <a:srgbClr val="FFFFFF"/>
              </a:solidFill>
            </a:endParaRPr>
          </a:p>
        </p:txBody>
      </p:sp>
      <p:sp>
        <p:nvSpPr>
          <p:cNvPr id="6" name="Line 27"/>
          <p:cNvSpPr>
            <a:spLocks noChangeShapeType="1"/>
          </p:cNvSpPr>
          <p:nvPr/>
        </p:nvSpPr>
        <p:spPr bwMode="auto">
          <a:xfrm>
            <a:off x="0" y="15240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7" name="Picture 6" descr="SEARCH_Logo_FL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68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4009" y="1836856"/>
            <a:ext cx="6795982" cy="4052650"/>
          </a:xfrm>
        </p:spPr>
      </p:pic>
      <p:sp>
        <p:nvSpPr>
          <p:cNvPr id="5" name="Down Arrow 4"/>
          <p:cNvSpPr/>
          <p:nvPr/>
        </p:nvSpPr>
        <p:spPr>
          <a:xfrm rot="653497">
            <a:off x="2425417" y="883339"/>
            <a:ext cx="538385" cy="1615492"/>
          </a:xfrm>
          <a:prstGeom prst="downArrow">
            <a:avLst/>
          </a:prstGeom>
          <a:solidFill>
            <a:srgbClr val="FF0000"/>
          </a:solidFill>
          <a:scene3d>
            <a:camera prst="orthographicFront">
              <a:rot lat="18468414" lon="2595601" rev="19568151"/>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Rockwell"/>
            </a:endParaRPr>
          </a:p>
        </p:txBody>
      </p:sp>
      <p:sp>
        <p:nvSpPr>
          <p:cNvPr id="6" name="Down Arrow 5"/>
          <p:cNvSpPr/>
          <p:nvPr/>
        </p:nvSpPr>
        <p:spPr>
          <a:xfrm rot="21183050">
            <a:off x="3984947" y="-339346"/>
            <a:ext cx="538385" cy="6401463"/>
          </a:xfrm>
          <a:prstGeom prst="downArrow">
            <a:avLst/>
          </a:prstGeom>
          <a:solidFill>
            <a:srgbClr val="FF0000"/>
          </a:solidFill>
          <a:scene3d>
            <a:camera prst="orthographicFront">
              <a:rot lat="18348779" lon="20949584" rev="1870059"/>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Rockwell"/>
            </a:endParaRPr>
          </a:p>
        </p:txBody>
      </p:sp>
      <p:sp>
        <p:nvSpPr>
          <p:cNvPr id="7" name="Down Arrow 6"/>
          <p:cNvSpPr/>
          <p:nvPr/>
        </p:nvSpPr>
        <p:spPr>
          <a:xfrm rot="1417507">
            <a:off x="3551775" y="826086"/>
            <a:ext cx="741653" cy="1503827"/>
          </a:xfrm>
          <a:prstGeom prst="downArrow">
            <a:avLst/>
          </a:prstGeom>
          <a:solidFill>
            <a:srgbClr val="FF0000"/>
          </a:solidFill>
          <a:scene3d>
            <a:camera prst="orthographicFront">
              <a:rot lat="20518218" lon="2215207" rev="5729678"/>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Rockwell"/>
            </a:endParaRPr>
          </a:p>
        </p:txBody>
      </p:sp>
      <p:sp>
        <p:nvSpPr>
          <p:cNvPr id="11" name="TextBox 10"/>
          <p:cNvSpPr txBox="1"/>
          <p:nvPr/>
        </p:nvSpPr>
        <p:spPr>
          <a:xfrm>
            <a:off x="4451811" y="647003"/>
            <a:ext cx="1333144" cy="1785104"/>
          </a:xfrm>
          <a:prstGeom prst="rect">
            <a:avLst/>
          </a:prstGeom>
          <a:noFill/>
        </p:spPr>
        <p:txBody>
          <a:bodyPr wrap="square" rtlCol="0">
            <a:spAutoFit/>
          </a:bodyPr>
          <a:lstStyle/>
          <a:p>
            <a:pPr fontAlgn="auto">
              <a:spcBef>
                <a:spcPts val="0"/>
              </a:spcBef>
              <a:spcAft>
                <a:spcPts val="0"/>
              </a:spcAft>
            </a:pPr>
            <a:r>
              <a:rPr lang="en-US" sz="11000" b="1" dirty="0" smtClean="0">
                <a:solidFill>
                  <a:prstClr val="black"/>
                </a:solidFill>
                <a:latin typeface="Rockwell"/>
                <a:ea typeface="+mn-ea"/>
                <a:cs typeface="+mn-cs"/>
              </a:rPr>
              <a:t>?</a:t>
            </a:r>
            <a:endParaRPr lang="en-US" sz="11000" b="1" dirty="0">
              <a:solidFill>
                <a:prstClr val="black"/>
              </a:solidFill>
              <a:latin typeface="Rockwell"/>
              <a:ea typeface="+mn-ea"/>
              <a:cs typeface="+mn-cs"/>
            </a:endParaRPr>
          </a:p>
        </p:txBody>
      </p:sp>
      <p:sp>
        <p:nvSpPr>
          <p:cNvPr id="12" name="TextBox 11"/>
          <p:cNvSpPr txBox="1"/>
          <p:nvPr/>
        </p:nvSpPr>
        <p:spPr>
          <a:xfrm>
            <a:off x="1550036" y="1179576"/>
            <a:ext cx="1333144" cy="1785104"/>
          </a:xfrm>
          <a:prstGeom prst="rect">
            <a:avLst/>
          </a:prstGeom>
          <a:noFill/>
        </p:spPr>
        <p:txBody>
          <a:bodyPr wrap="square" rtlCol="0">
            <a:spAutoFit/>
          </a:bodyPr>
          <a:lstStyle/>
          <a:p>
            <a:pPr fontAlgn="auto">
              <a:spcBef>
                <a:spcPts val="0"/>
              </a:spcBef>
              <a:spcAft>
                <a:spcPts val="0"/>
              </a:spcAft>
            </a:pPr>
            <a:r>
              <a:rPr lang="en-US" sz="11000" b="1" dirty="0" smtClean="0">
                <a:solidFill>
                  <a:prstClr val="black"/>
                </a:solidFill>
                <a:latin typeface="Rockwell"/>
                <a:ea typeface="+mn-ea"/>
                <a:cs typeface="+mn-cs"/>
              </a:rPr>
              <a:t>?</a:t>
            </a:r>
            <a:endParaRPr lang="en-US" sz="11000" b="1" dirty="0">
              <a:solidFill>
                <a:prstClr val="black"/>
              </a:solidFill>
              <a:latin typeface="Rockwell"/>
              <a:ea typeface="+mn-ea"/>
              <a:cs typeface="+mn-cs"/>
            </a:endParaRPr>
          </a:p>
        </p:txBody>
      </p:sp>
      <p:sp>
        <p:nvSpPr>
          <p:cNvPr id="13" name="TextBox 12"/>
          <p:cNvSpPr txBox="1"/>
          <p:nvPr/>
        </p:nvSpPr>
        <p:spPr>
          <a:xfrm>
            <a:off x="5396701" y="3666225"/>
            <a:ext cx="1333144" cy="1785104"/>
          </a:xfrm>
          <a:prstGeom prst="rect">
            <a:avLst/>
          </a:prstGeom>
          <a:noFill/>
        </p:spPr>
        <p:txBody>
          <a:bodyPr wrap="square" rtlCol="0">
            <a:spAutoFit/>
          </a:bodyPr>
          <a:lstStyle/>
          <a:p>
            <a:pPr fontAlgn="auto">
              <a:spcBef>
                <a:spcPts val="0"/>
              </a:spcBef>
              <a:spcAft>
                <a:spcPts val="0"/>
              </a:spcAft>
            </a:pPr>
            <a:r>
              <a:rPr lang="en-US" sz="11000" b="1" dirty="0" smtClean="0">
                <a:solidFill>
                  <a:prstClr val="black"/>
                </a:solidFill>
                <a:latin typeface="Rockwell"/>
                <a:ea typeface="+mn-ea"/>
                <a:cs typeface="+mn-cs"/>
              </a:rPr>
              <a:t>?</a:t>
            </a:r>
            <a:endParaRPr lang="en-US" sz="11000" b="1" dirty="0">
              <a:solidFill>
                <a:prstClr val="black"/>
              </a:solidFill>
              <a:latin typeface="Rockwell"/>
              <a:ea typeface="+mn-ea"/>
              <a:cs typeface="+mn-cs"/>
            </a:endParaRPr>
          </a:p>
        </p:txBody>
      </p:sp>
      <p:sp>
        <p:nvSpPr>
          <p:cNvPr id="14" name="Down Arrow 13"/>
          <p:cNvSpPr/>
          <p:nvPr/>
        </p:nvSpPr>
        <p:spPr>
          <a:xfrm rot="18869674">
            <a:off x="6062114" y="-2611631"/>
            <a:ext cx="617575" cy="7569133"/>
          </a:xfrm>
          <a:prstGeom prst="downArrow">
            <a:avLst/>
          </a:prstGeom>
          <a:solidFill>
            <a:srgbClr val="FF0000"/>
          </a:solidFill>
          <a:scene3d>
            <a:camera prst="orthographicFront">
              <a:rot lat="18348779" lon="20949584" rev="2170059"/>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Rockwell"/>
            </a:endParaRPr>
          </a:p>
        </p:txBody>
      </p:sp>
      <p:sp>
        <p:nvSpPr>
          <p:cNvPr id="15" name="Down Arrow 14"/>
          <p:cNvSpPr/>
          <p:nvPr/>
        </p:nvSpPr>
        <p:spPr>
          <a:xfrm rot="2990939">
            <a:off x="1593673" y="69940"/>
            <a:ext cx="538385" cy="1615492"/>
          </a:xfrm>
          <a:prstGeom prst="downArrow">
            <a:avLst/>
          </a:prstGeom>
          <a:solidFill>
            <a:srgbClr val="FF0000"/>
          </a:solidFill>
          <a:scene3d>
            <a:camera prst="orthographicFront">
              <a:rot lat="18468414" lon="2595601" rev="19568151"/>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Rockwell"/>
            </a:endParaRPr>
          </a:p>
        </p:txBody>
      </p:sp>
      <p:sp>
        <p:nvSpPr>
          <p:cNvPr id="16" name="TextBox 15"/>
          <p:cNvSpPr txBox="1"/>
          <p:nvPr/>
        </p:nvSpPr>
        <p:spPr>
          <a:xfrm>
            <a:off x="511464" y="175657"/>
            <a:ext cx="1333144" cy="1785104"/>
          </a:xfrm>
          <a:prstGeom prst="rect">
            <a:avLst/>
          </a:prstGeom>
          <a:noFill/>
        </p:spPr>
        <p:txBody>
          <a:bodyPr wrap="square" rtlCol="0">
            <a:spAutoFit/>
          </a:bodyPr>
          <a:lstStyle/>
          <a:p>
            <a:pPr fontAlgn="auto">
              <a:spcBef>
                <a:spcPts val="0"/>
              </a:spcBef>
              <a:spcAft>
                <a:spcPts val="0"/>
              </a:spcAft>
            </a:pPr>
            <a:r>
              <a:rPr lang="en-US" sz="11000" b="1" dirty="0" smtClean="0">
                <a:solidFill>
                  <a:prstClr val="black"/>
                </a:solidFill>
                <a:latin typeface="Rockwell"/>
                <a:ea typeface="+mn-ea"/>
                <a:cs typeface="+mn-cs"/>
              </a:rPr>
              <a:t>?</a:t>
            </a:r>
            <a:endParaRPr lang="en-US" sz="11000" b="1" dirty="0">
              <a:solidFill>
                <a:prstClr val="black"/>
              </a:solidFill>
              <a:latin typeface="Rockwell"/>
              <a:ea typeface="+mn-ea"/>
              <a:cs typeface="+mn-cs"/>
            </a:endParaRPr>
          </a:p>
        </p:txBody>
      </p:sp>
      <p:sp>
        <p:nvSpPr>
          <p:cNvPr id="17" name="TextBox 16"/>
          <p:cNvSpPr txBox="1"/>
          <p:nvPr/>
        </p:nvSpPr>
        <p:spPr>
          <a:xfrm>
            <a:off x="8341073" y="877686"/>
            <a:ext cx="1333144" cy="1785104"/>
          </a:xfrm>
          <a:prstGeom prst="rect">
            <a:avLst/>
          </a:prstGeom>
          <a:noFill/>
        </p:spPr>
        <p:txBody>
          <a:bodyPr wrap="square" rtlCol="0">
            <a:spAutoFit/>
          </a:bodyPr>
          <a:lstStyle/>
          <a:p>
            <a:pPr fontAlgn="auto">
              <a:spcBef>
                <a:spcPts val="0"/>
              </a:spcBef>
              <a:spcAft>
                <a:spcPts val="0"/>
              </a:spcAft>
            </a:pPr>
            <a:r>
              <a:rPr lang="en-US" sz="11000" b="1" dirty="0" smtClean="0">
                <a:solidFill>
                  <a:prstClr val="black"/>
                </a:solidFill>
                <a:latin typeface="Rockwell"/>
                <a:ea typeface="+mn-ea"/>
                <a:cs typeface="+mn-cs"/>
              </a:rPr>
              <a:t>?</a:t>
            </a:r>
            <a:endParaRPr lang="en-US" sz="11000" b="1" dirty="0">
              <a:solidFill>
                <a:prstClr val="black"/>
              </a:solidFill>
              <a:latin typeface="Rockwell"/>
              <a:ea typeface="+mn-ea"/>
              <a:cs typeface="+mn-cs"/>
            </a:endParaRPr>
          </a:p>
        </p:txBody>
      </p:sp>
      <p:sp>
        <p:nvSpPr>
          <p:cNvPr id="18" name="Oval 17"/>
          <p:cNvSpPr/>
          <p:nvPr/>
        </p:nvSpPr>
        <p:spPr>
          <a:xfrm>
            <a:off x="2166265" y="306345"/>
            <a:ext cx="2198861" cy="1142682"/>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en-US" sz="2800" dirty="0" smtClean="0">
                <a:solidFill>
                  <a:prstClr val="white"/>
                </a:solidFill>
                <a:latin typeface="Rockwell"/>
              </a:rPr>
              <a:t>Present</a:t>
            </a:r>
            <a:endParaRPr lang="en-US" sz="2800" dirty="0">
              <a:solidFill>
                <a:prstClr val="white"/>
              </a:solidFill>
              <a:latin typeface="Rockwell"/>
            </a:endParaRPr>
          </a:p>
        </p:txBody>
      </p:sp>
    </p:spTree>
    <p:extLst>
      <p:ext uri="{BB962C8B-B14F-4D97-AF65-F5344CB8AC3E}">
        <p14:creationId xmlns:p14="http://schemas.microsoft.com/office/powerpoint/2010/main" val="24542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12" grpId="0"/>
      <p:bldP spid="13" grpId="0"/>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721"/>
            <a:ext cx="8229600" cy="1066800"/>
          </a:xfrm>
        </p:spPr>
        <p:txBody>
          <a:bodyPr>
            <a:normAutofit/>
          </a:bodyPr>
          <a:lstStyle/>
          <a:p>
            <a:r>
              <a:rPr lang="en-US" sz="3800" dirty="0" smtClean="0"/>
              <a:t>Scenarios: Challenges and Opportunities</a:t>
            </a:r>
            <a:endParaRPr lang="en-US" sz="3800" dirty="0"/>
          </a:p>
        </p:txBody>
      </p:sp>
      <p:sp>
        <p:nvSpPr>
          <p:cNvPr id="3" name="Content Placeholder 2"/>
          <p:cNvSpPr>
            <a:spLocks noGrp="1"/>
          </p:cNvSpPr>
          <p:nvPr>
            <p:ph idx="1"/>
          </p:nvPr>
        </p:nvSpPr>
        <p:spPr>
          <a:xfrm>
            <a:off x="342900" y="1143000"/>
            <a:ext cx="8458200" cy="5486400"/>
          </a:xfrm>
        </p:spPr>
        <p:txBody>
          <a:bodyPr>
            <a:normAutofit fontScale="92500" lnSpcReduction="20000"/>
          </a:bodyPr>
          <a:lstStyle/>
          <a:p>
            <a:r>
              <a:rPr lang="en-US" dirty="0" smtClean="0"/>
              <a:t>Importance of partnerships to support process</a:t>
            </a:r>
          </a:p>
          <a:p>
            <a:pPr lvl="1"/>
            <a:r>
              <a:rPr lang="en-US" dirty="0" smtClean="0"/>
              <a:t>Stakeholder buy-in important</a:t>
            </a:r>
          </a:p>
          <a:p>
            <a:r>
              <a:rPr lang="en-US" dirty="0" smtClean="0"/>
              <a:t>Commitment to follow-through with scenario outcomes </a:t>
            </a:r>
          </a:p>
          <a:p>
            <a:r>
              <a:rPr lang="en-US" dirty="0" smtClean="0"/>
              <a:t>Opportunities to share information and expertise among stakeholders</a:t>
            </a:r>
          </a:p>
          <a:p>
            <a:r>
              <a:rPr lang="en-US" dirty="0" smtClean="0"/>
              <a:t>Ongoing outreach</a:t>
            </a:r>
          </a:p>
          <a:p>
            <a:pPr lvl="1"/>
            <a:r>
              <a:rPr lang="en-US" dirty="0" smtClean="0"/>
              <a:t>Understand scenarios use and limitations</a:t>
            </a:r>
          </a:p>
          <a:p>
            <a:pPr lvl="1"/>
            <a:r>
              <a:rPr lang="en-US" dirty="0" smtClean="0"/>
              <a:t>Rationale for prioritizing drivers and uncertainties</a:t>
            </a:r>
          </a:p>
          <a:p>
            <a:r>
              <a:rPr lang="en-US" dirty="0" smtClean="0"/>
              <a:t>Provide products that can be shared with stakeholders</a:t>
            </a:r>
          </a:p>
          <a:p>
            <a:r>
              <a:rPr lang="en-US" dirty="0" smtClean="0"/>
              <a:t>Scenarios without a specific “end-point” – revisit process and reassess  priorities    </a:t>
            </a:r>
            <a:endParaRPr lang="en-US" dirty="0"/>
          </a:p>
        </p:txBody>
      </p:sp>
      <p:sp>
        <p:nvSpPr>
          <p:cNvPr id="4" name="Slide Number Placeholder 3"/>
          <p:cNvSpPr>
            <a:spLocks noGrp="1"/>
          </p:cNvSpPr>
          <p:nvPr>
            <p:ph type="sldNum" sz="quarter" idx="12"/>
          </p:nvPr>
        </p:nvSpPr>
        <p:spPr/>
        <p:txBody>
          <a:bodyPr/>
          <a:lstStyle/>
          <a:p>
            <a:pPr>
              <a:defRPr/>
            </a:pPr>
            <a:fld id="{C9BBB981-42DC-6B4F-B270-077BED1A2186}" type="slidenum">
              <a:rPr lang="en-US" smtClean="0">
                <a:solidFill>
                  <a:srgbClr val="FFFFFF"/>
                </a:solidFill>
              </a:rPr>
              <a:pPr>
                <a:defRPr/>
              </a:pPr>
              <a:t>11</a:t>
            </a:fld>
            <a:endParaRPr lang="en-US">
              <a:solidFill>
                <a:srgbClr val="FFFFFF"/>
              </a:solidFill>
            </a:endParaRPr>
          </a:p>
        </p:txBody>
      </p:sp>
      <p:sp>
        <p:nvSpPr>
          <p:cNvPr id="5" name="Line 27"/>
          <p:cNvSpPr>
            <a:spLocks noChangeShapeType="1"/>
          </p:cNvSpPr>
          <p:nvPr/>
        </p:nvSpPr>
        <p:spPr bwMode="auto">
          <a:xfrm>
            <a:off x="0" y="9906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6" name="Picture 5" descr="SEARCH_Logo_FLA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8425"/>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660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721"/>
            <a:ext cx="8229600" cy="1066800"/>
          </a:xfrm>
        </p:spPr>
        <p:txBody>
          <a:bodyPr>
            <a:normAutofit/>
          </a:bodyPr>
          <a:lstStyle/>
          <a:p>
            <a:r>
              <a:rPr lang="en-US" sz="3800" dirty="0" smtClean="0"/>
              <a:t>Questions &amp; Discussion</a:t>
            </a:r>
            <a:endParaRPr lang="en-US" sz="3800" dirty="0"/>
          </a:p>
        </p:txBody>
      </p:sp>
      <p:sp>
        <p:nvSpPr>
          <p:cNvPr id="3" name="Content Placeholder 2"/>
          <p:cNvSpPr>
            <a:spLocks noGrp="1"/>
          </p:cNvSpPr>
          <p:nvPr>
            <p:ph idx="1"/>
          </p:nvPr>
        </p:nvSpPr>
        <p:spPr>
          <a:xfrm>
            <a:off x="342900" y="1219200"/>
            <a:ext cx="8458200" cy="4800600"/>
          </a:xfrm>
        </p:spPr>
        <p:txBody>
          <a:bodyPr>
            <a:normAutofit/>
          </a:bodyPr>
          <a:lstStyle/>
          <a:p>
            <a:r>
              <a:rPr lang="en-US" dirty="0" smtClean="0"/>
              <a:t>SEARCH Arctic Futures 2050 </a:t>
            </a:r>
            <a:endParaRPr lang="en-US" dirty="0"/>
          </a:p>
        </p:txBody>
      </p:sp>
      <p:sp>
        <p:nvSpPr>
          <p:cNvPr id="4" name="Slide Number Placeholder 3"/>
          <p:cNvSpPr>
            <a:spLocks noGrp="1"/>
          </p:cNvSpPr>
          <p:nvPr>
            <p:ph type="sldNum" sz="quarter" idx="12"/>
          </p:nvPr>
        </p:nvSpPr>
        <p:spPr/>
        <p:txBody>
          <a:bodyPr/>
          <a:lstStyle/>
          <a:p>
            <a:pPr>
              <a:defRPr/>
            </a:pPr>
            <a:fld id="{C9BBB981-42DC-6B4F-B270-077BED1A2186}" type="slidenum">
              <a:rPr lang="en-US" smtClean="0">
                <a:solidFill>
                  <a:srgbClr val="FFFFFF"/>
                </a:solidFill>
              </a:rPr>
              <a:pPr>
                <a:defRPr/>
              </a:pPr>
              <a:t>12</a:t>
            </a:fld>
            <a:endParaRPr lang="en-US">
              <a:solidFill>
                <a:srgbClr val="FFFFFF"/>
              </a:solidFill>
            </a:endParaRPr>
          </a:p>
        </p:txBody>
      </p:sp>
      <p:sp>
        <p:nvSpPr>
          <p:cNvPr id="5" name="Line 27"/>
          <p:cNvSpPr>
            <a:spLocks noChangeShapeType="1"/>
          </p:cNvSpPr>
          <p:nvPr/>
        </p:nvSpPr>
        <p:spPr bwMode="auto">
          <a:xfrm>
            <a:off x="0" y="9906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6" name="Picture 5" descr="SEARCH_Logo_FLA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8425"/>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311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32770" name="Content Placeholder 2"/>
          <p:cNvSpPr>
            <a:spLocks noGrp="1"/>
          </p:cNvSpPr>
          <p:nvPr>
            <p:ph idx="1"/>
          </p:nvPr>
        </p:nvSpPr>
        <p:spPr/>
        <p:txBody>
          <a:bodyPr/>
          <a:lstStyle/>
          <a:p>
            <a:endParaRPr lang="en-US">
              <a:latin typeface="Arial" charset="0"/>
              <a:ea typeface="ＭＳ Ｐゴシック" charset="0"/>
              <a:cs typeface="ＭＳ Ｐゴシック" charset="0"/>
            </a:endParaRPr>
          </a:p>
        </p:txBody>
      </p:sp>
      <p:sp>
        <p:nvSpPr>
          <p:cNvPr id="32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3DF7AB-6957-2B47-8CC2-1BDF17C627AD}" type="slidenum">
              <a:rPr lang="en-US" sz="1400">
                <a:solidFill>
                  <a:schemeClr val="bg1"/>
                </a:solidFill>
              </a:rPr>
              <a:pPr/>
              <a:t>2</a:t>
            </a:fld>
            <a:endParaRPr lang="en-US" sz="1400">
              <a:solidFill>
                <a:schemeClr val="bg1"/>
              </a:solidFill>
            </a:endParaRPr>
          </a:p>
        </p:txBody>
      </p:sp>
      <p:pic>
        <p:nvPicPr>
          <p:cNvPr id="3277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8"/>
          <p:cNvSpPr txBox="1">
            <a:spLocks noChangeArrowheads="1"/>
          </p:cNvSpPr>
          <p:nvPr/>
        </p:nvSpPr>
        <p:spPr bwMode="auto">
          <a:xfrm>
            <a:off x="7800975" y="0"/>
            <a:ext cx="1406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i="1">
                <a:solidFill>
                  <a:srgbClr val="FFFF00"/>
                </a:solidFill>
              </a:rPr>
              <a:t>AMSA</a:t>
            </a:r>
          </a:p>
          <a:p>
            <a:pPr eaLnBrk="1" hangingPunct="1"/>
            <a:r>
              <a:rPr lang="en-US" i="1">
                <a:solidFill>
                  <a:srgbClr val="FFFF00"/>
                </a:solidFill>
              </a:rPr>
              <a:t>Brigham</a:t>
            </a:r>
          </a:p>
        </p:txBody>
      </p:sp>
    </p:spTree>
    <p:extLst>
      <p:ext uri="{BB962C8B-B14F-4D97-AF65-F5344CB8AC3E}">
        <p14:creationId xmlns:p14="http://schemas.microsoft.com/office/powerpoint/2010/main" val="197727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95" y="189102"/>
            <a:ext cx="8229600" cy="1143000"/>
          </a:xfrm>
        </p:spPr>
        <p:txBody>
          <a:bodyPr/>
          <a:lstStyle/>
          <a:p>
            <a:r>
              <a:rPr lang="en-US" dirty="0" smtClean="0"/>
              <a:t>Steps in scenario identification</a:t>
            </a:r>
            <a:endParaRPr lang="en-US" dirty="0"/>
          </a:p>
        </p:txBody>
      </p:sp>
      <p:sp>
        <p:nvSpPr>
          <p:cNvPr id="3" name="Content Placeholder 2"/>
          <p:cNvSpPr>
            <a:spLocks noGrp="1"/>
          </p:cNvSpPr>
          <p:nvPr>
            <p:ph idx="1"/>
          </p:nvPr>
        </p:nvSpPr>
        <p:spPr>
          <a:xfrm>
            <a:off x="0" y="1332102"/>
            <a:ext cx="6985296" cy="4800600"/>
          </a:xfrm>
        </p:spPr>
        <p:txBody>
          <a:bodyPr>
            <a:normAutofit fontScale="92500" lnSpcReduction="20000"/>
          </a:bodyPr>
          <a:lstStyle/>
          <a:p>
            <a:r>
              <a:rPr lang="en-US" dirty="0" smtClean="0">
                <a:solidFill>
                  <a:schemeClr val="tx1">
                    <a:lumMod val="95000"/>
                    <a:lumOff val="5000"/>
                  </a:schemeClr>
                </a:solidFill>
              </a:rPr>
              <a:t>Co-develop </a:t>
            </a:r>
            <a:r>
              <a:rPr lang="en-US" dirty="0" smtClean="0">
                <a:solidFill>
                  <a:schemeClr val="accent1"/>
                </a:solidFill>
              </a:rPr>
              <a:t>defining question</a:t>
            </a:r>
          </a:p>
          <a:p>
            <a:r>
              <a:rPr lang="en-US" dirty="0" smtClean="0">
                <a:solidFill>
                  <a:schemeClr val="tx1">
                    <a:lumMod val="95000"/>
                    <a:lumOff val="5000"/>
                  </a:schemeClr>
                </a:solidFill>
              </a:rPr>
              <a:t>Summarize current knowledge &amp; trends </a:t>
            </a:r>
          </a:p>
          <a:p>
            <a:r>
              <a:rPr lang="en-US" dirty="0" smtClean="0">
                <a:solidFill>
                  <a:schemeClr val="tx1">
                    <a:lumMod val="95000"/>
                    <a:lumOff val="5000"/>
                  </a:schemeClr>
                </a:solidFill>
              </a:rPr>
              <a:t>Identify </a:t>
            </a:r>
            <a:r>
              <a:rPr lang="en-US" dirty="0" smtClean="0">
                <a:solidFill>
                  <a:schemeClr val="accent1"/>
                </a:solidFill>
              </a:rPr>
              <a:t>important drivers </a:t>
            </a:r>
            <a:r>
              <a:rPr lang="en-US" dirty="0" smtClean="0">
                <a:solidFill>
                  <a:schemeClr val="tx1">
                    <a:lumMod val="95000"/>
                    <a:lumOff val="5000"/>
                  </a:schemeClr>
                </a:solidFill>
              </a:rPr>
              <a:t>(factors, forces)</a:t>
            </a:r>
          </a:p>
          <a:p>
            <a:r>
              <a:rPr lang="en-US" dirty="0" smtClean="0">
                <a:solidFill>
                  <a:schemeClr val="tx1">
                    <a:lumMod val="95000"/>
                    <a:lumOff val="5000"/>
                  </a:schemeClr>
                </a:solidFill>
              </a:rPr>
              <a:t>Identify </a:t>
            </a:r>
            <a:r>
              <a:rPr lang="en-US" dirty="0" smtClean="0">
                <a:solidFill>
                  <a:schemeClr val="accent1"/>
                </a:solidFill>
              </a:rPr>
              <a:t>key uncertainties </a:t>
            </a:r>
            <a:r>
              <a:rPr lang="en-US" dirty="0" smtClean="0">
                <a:solidFill>
                  <a:schemeClr val="tx1">
                    <a:lumMod val="95000"/>
                    <a:lumOff val="5000"/>
                  </a:schemeClr>
                </a:solidFill>
              </a:rPr>
              <a:t>(from key drivers) </a:t>
            </a:r>
          </a:p>
          <a:p>
            <a:r>
              <a:rPr lang="en-US" dirty="0" smtClean="0">
                <a:solidFill>
                  <a:schemeClr val="tx1">
                    <a:lumMod val="95000"/>
                    <a:lumOff val="5000"/>
                  </a:schemeClr>
                </a:solidFill>
              </a:rPr>
              <a:t>Develop scenarios as </a:t>
            </a:r>
            <a:r>
              <a:rPr lang="en-US" dirty="0" smtClean="0">
                <a:solidFill>
                  <a:schemeClr val="accent1"/>
                </a:solidFill>
              </a:rPr>
              <a:t>plausible futures </a:t>
            </a:r>
            <a:r>
              <a:rPr lang="en-US" dirty="0" smtClean="0">
                <a:solidFill>
                  <a:schemeClr val="tx1">
                    <a:lumMod val="95000"/>
                    <a:lumOff val="5000"/>
                  </a:schemeClr>
                </a:solidFill>
              </a:rPr>
              <a:t>for bundles of key drivers &amp; uncertainties</a:t>
            </a:r>
          </a:p>
          <a:p>
            <a:r>
              <a:rPr lang="en-US" dirty="0" smtClean="0">
                <a:solidFill>
                  <a:schemeClr val="tx1">
                    <a:lumMod val="95000"/>
                    <a:lumOff val="5000"/>
                  </a:schemeClr>
                </a:solidFill>
              </a:rPr>
              <a:t>Identify </a:t>
            </a:r>
            <a:r>
              <a:rPr lang="en-US" dirty="0" smtClean="0">
                <a:solidFill>
                  <a:schemeClr val="accent1"/>
                </a:solidFill>
              </a:rPr>
              <a:t>indicator variables</a:t>
            </a:r>
          </a:p>
          <a:p>
            <a:r>
              <a:rPr lang="en-US" dirty="0" smtClean="0">
                <a:solidFill>
                  <a:schemeClr val="accent1"/>
                </a:solidFill>
              </a:rPr>
              <a:t>Integrate scenarios </a:t>
            </a:r>
            <a:r>
              <a:rPr lang="en-US" dirty="0" smtClean="0">
                <a:solidFill>
                  <a:schemeClr val="tx1">
                    <a:lumMod val="95000"/>
                    <a:lumOff val="5000"/>
                  </a:schemeClr>
                </a:solidFill>
              </a:rPr>
              <a:t>into planning process by tracking indicators &amp; developing strategies cognizant of scenarios</a:t>
            </a:r>
            <a:endParaRPr lang="en-US"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pPr>
              <a:defRPr/>
            </a:pPr>
            <a:fld id="{C9BBB981-42DC-6B4F-B270-077BED1A2186}" type="slidenum">
              <a:rPr lang="en-US" smtClean="0"/>
              <a:pPr>
                <a:defRPr/>
              </a:pPr>
              <a:t>3</a:t>
            </a:fld>
            <a:endParaRPr lang="en-US"/>
          </a:p>
        </p:txBody>
      </p:sp>
      <p:sp>
        <p:nvSpPr>
          <p:cNvPr id="5" name="TextBox 4"/>
          <p:cNvSpPr txBox="1"/>
          <p:nvPr/>
        </p:nvSpPr>
        <p:spPr>
          <a:xfrm>
            <a:off x="7713253" y="1332102"/>
            <a:ext cx="184666" cy="461665"/>
          </a:xfrm>
          <a:prstGeom prst="rect">
            <a:avLst/>
          </a:prstGeom>
          <a:noFill/>
        </p:spPr>
        <p:txBody>
          <a:bodyPr wrap="none" rtlCol="0">
            <a:spAutoFit/>
          </a:bodyPr>
          <a:lstStyle/>
          <a:p>
            <a:endParaRPr lang="en-US" dirty="0"/>
          </a:p>
        </p:txBody>
      </p:sp>
      <p:sp>
        <p:nvSpPr>
          <p:cNvPr id="7" name="Quad Arrow 6"/>
          <p:cNvSpPr/>
          <p:nvPr/>
        </p:nvSpPr>
        <p:spPr bwMode="auto">
          <a:xfrm>
            <a:off x="7316209" y="2044620"/>
            <a:ext cx="1657382" cy="1657382"/>
          </a:xfrm>
          <a:prstGeom prst="quadArrow">
            <a:avLst>
              <a:gd name="adj1" fmla="val 637"/>
              <a:gd name="adj2" fmla="val 5598"/>
              <a:gd name="adj3" fmla="val 225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 name="Rectangle 8"/>
          <p:cNvSpPr/>
          <p:nvPr/>
        </p:nvSpPr>
        <p:spPr>
          <a:xfrm>
            <a:off x="7603122" y="3861722"/>
            <a:ext cx="590273" cy="707886"/>
          </a:xfrm>
          <a:prstGeom prst="rect">
            <a:avLst/>
          </a:prstGeom>
        </p:spPr>
        <p:txBody>
          <a:bodyPr wrap="square">
            <a:spAutoFit/>
          </a:bodyPr>
          <a:lstStyle/>
          <a:p>
            <a:r>
              <a:rPr lang="en-US" sz="4000" dirty="0" smtClean="0">
                <a:solidFill>
                  <a:schemeClr val="tx1">
                    <a:lumMod val="95000"/>
                    <a:lumOff val="5000"/>
                  </a:schemeClr>
                </a:solidFill>
              </a:rPr>
              <a:t>1</a:t>
            </a:r>
            <a:endParaRPr lang="en-US" sz="4000" dirty="0">
              <a:solidFill>
                <a:schemeClr val="tx1">
                  <a:lumMod val="95000"/>
                  <a:lumOff val="5000"/>
                </a:schemeClr>
              </a:solidFill>
            </a:endParaRPr>
          </a:p>
        </p:txBody>
      </p:sp>
      <p:sp>
        <p:nvSpPr>
          <p:cNvPr id="10" name="Rectangle 9"/>
          <p:cNvSpPr/>
          <p:nvPr/>
        </p:nvSpPr>
        <p:spPr>
          <a:xfrm>
            <a:off x="8220176" y="3905696"/>
            <a:ext cx="590273" cy="707886"/>
          </a:xfrm>
          <a:prstGeom prst="rect">
            <a:avLst/>
          </a:prstGeom>
        </p:spPr>
        <p:txBody>
          <a:bodyPr wrap="square">
            <a:spAutoFit/>
          </a:bodyPr>
          <a:lstStyle/>
          <a:p>
            <a:r>
              <a:rPr lang="en-US" sz="4000" dirty="0" smtClean="0">
                <a:solidFill>
                  <a:schemeClr val="tx1">
                    <a:lumMod val="95000"/>
                    <a:lumOff val="5000"/>
                  </a:schemeClr>
                </a:solidFill>
              </a:rPr>
              <a:t>2</a:t>
            </a:r>
            <a:endParaRPr lang="en-US" sz="4000" dirty="0">
              <a:solidFill>
                <a:schemeClr val="tx1">
                  <a:lumMod val="95000"/>
                  <a:lumOff val="5000"/>
                </a:schemeClr>
              </a:solidFill>
            </a:endParaRPr>
          </a:p>
        </p:txBody>
      </p:sp>
      <p:sp>
        <p:nvSpPr>
          <p:cNvPr id="11" name="Rectangle 10"/>
          <p:cNvSpPr/>
          <p:nvPr/>
        </p:nvSpPr>
        <p:spPr>
          <a:xfrm>
            <a:off x="8235665" y="4633704"/>
            <a:ext cx="590273" cy="707886"/>
          </a:xfrm>
          <a:prstGeom prst="rect">
            <a:avLst/>
          </a:prstGeom>
        </p:spPr>
        <p:txBody>
          <a:bodyPr wrap="square">
            <a:spAutoFit/>
          </a:bodyPr>
          <a:lstStyle/>
          <a:p>
            <a:r>
              <a:rPr lang="en-US" sz="4000" dirty="0" smtClean="0">
                <a:solidFill>
                  <a:schemeClr val="tx1">
                    <a:lumMod val="95000"/>
                    <a:lumOff val="5000"/>
                  </a:schemeClr>
                </a:solidFill>
              </a:rPr>
              <a:t>3</a:t>
            </a:r>
            <a:endParaRPr lang="en-US" sz="4000" dirty="0">
              <a:solidFill>
                <a:schemeClr val="tx1">
                  <a:lumMod val="95000"/>
                  <a:lumOff val="5000"/>
                </a:schemeClr>
              </a:solidFill>
            </a:endParaRPr>
          </a:p>
        </p:txBody>
      </p:sp>
      <p:sp>
        <p:nvSpPr>
          <p:cNvPr id="12" name="Rectangle 11"/>
          <p:cNvSpPr/>
          <p:nvPr/>
        </p:nvSpPr>
        <p:spPr>
          <a:xfrm>
            <a:off x="7585148" y="4649193"/>
            <a:ext cx="590273" cy="707886"/>
          </a:xfrm>
          <a:prstGeom prst="rect">
            <a:avLst/>
          </a:prstGeom>
        </p:spPr>
        <p:txBody>
          <a:bodyPr wrap="square">
            <a:spAutoFit/>
          </a:bodyPr>
          <a:lstStyle/>
          <a:p>
            <a:r>
              <a:rPr lang="en-US" sz="4000" dirty="0" smtClean="0">
                <a:solidFill>
                  <a:schemeClr val="tx1">
                    <a:lumMod val="95000"/>
                    <a:lumOff val="5000"/>
                  </a:schemeClr>
                </a:solidFill>
              </a:rPr>
              <a:t>4</a:t>
            </a:r>
            <a:endParaRPr lang="en-US" sz="4000" dirty="0">
              <a:solidFill>
                <a:schemeClr val="tx1">
                  <a:lumMod val="95000"/>
                  <a:lumOff val="5000"/>
                </a:schemeClr>
              </a:solidFill>
            </a:endParaRPr>
          </a:p>
        </p:txBody>
      </p:sp>
      <p:sp>
        <p:nvSpPr>
          <p:cNvPr id="14" name="Left-Up Arrow 13"/>
          <p:cNvSpPr/>
          <p:nvPr/>
        </p:nvSpPr>
        <p:spPr bwMode="auto">
          <a:xfrm rot="5400000">
            <a:off x="7026922" y="4636309"/>
            <a:ext cx="1502381" cy="2576895"/>
          </a:xfrm>
          <a:prstGeom prst="leftUpArrow">
            <a:avLst>
              <a:gd name="adj1" fmla="val 3251"/>
              <a:gd name="adj2" fmla="val 8159"/>
              <a:gd name="adj3" fmla="val 25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lumMod val="95000"/>
                  <a:lumOff val="5000"/>
                </a:schemeClr>
              </a:solidFill>
              <a:effectLst/>
              <a:latin typeface="Arial" pitchFamily="-108" charset="0"/>
              <a:ea typeface="ＭＳ Ｐゴシック" pitchFamily="-108" charset="-128"/>
              <a:cs typeface="ＭＳ Ｐゴシック" pitchFamily="-108" charset="-128"/>
            </a:endParaRPr>
          </a:p>
        </p:txBody>
      </p:sp>
      <p:cxnSp>
        <p:nvCxnSpPr>
          <p:cNvPr id="19" name="Straight Arrow Connector 18"/>
          <p:cNvCxnSpPr/>
          <p:nvPr/>
        </p:nvCxnSpPr>
        <p:spPr bwMode="auto">
          <a:xfrm flipV="1">
            <a:off x="6650922" y="5552344"/>
            <a:ext cx="1970040" cy="545465"/>
          </a:xfrm>
          <a:prstGeom prst="straightConnector1">
            <a:avLst/>
          </a:prstGeom>
          <a:solidFill>
            <a:schemeClr val="accent1"/>
          </a:solidFill>
          <a:ln w="9525" cap="flat" cmpd="sng" algn="ctr">
            <a:solidFill>
              <a:srgbClr val="FFFFFF"/>
            </a:solidFill>
            <a:prstDash val="solid"/>
            <a:round/>
            <a:headEnd type="none" w="med" len="med"/>
            <a:tailEnd type="arrow"/>
          </a:ln>
          <a:effectLst/>
        </p:spPr>
      </p:cxnSp>
      <p:cxnSp>
        <p:nvCxnSpPr>
          <p:cNvPr id="23" name="Straight Arrow Connector 22"/>
          <p:cNvCxnSpPr/>
          <p:nvPr/>
        </p:nvCxnSpPr>
        <p:spPr bwMode="auto">
          <a:xfrm>
            <a:off x="6647014" y="6093902"/>
            <a:ext cx="1975705" cy="263697"/>
          </a:xfrm>
          <a:prstGeom prst="straightConnector1">
            <a:avLst/>
          </a:prstGeom>
          <a:solidFill>
            <a:schemeClr val="accent1"/>
          </a:solidFill>
          <a:ln w="9525" cap="flat" cmpd="sng" algn="ctr">
            <a:solidFill>
              <a:srgbClr val="FFFFFF"/>
            </a:solidFill>
            <a:prstDash val="solid"/>
            <a:round/>
            <a:headEnd type="none" w="med" len="med"/>
            <a:tailEnd type="arrow"/>
          </a:ln>
          <a:effectLst/>
        </p:spPr>
      </p:cxnSp>
      <p:cxnSp>
        <p:nvCxnSpPr>
          <p:cNvPr id="25" name="Straight Arrow Connector 24"/>
          <p:cNvCxnSpPr/>
          <p:nvPr/>
        </p:nvCxnSpPr>
        <p:spPr bwMode="auto">
          <a:xfrm flipV="1">
            <a:off x="6652098" y="5894559"/>
            <a:ext cx="1969447" cy="203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6656783" y="5674306"/>
            <a:ext cx="1984504" cy="419597"/>
          </a:xfrm>
          <a:prstGeom prst="straightConnector1">
            <a:avLst/>
          </a:prstGeom>
          <a:solidFill>
            <a:schemeClr val="accent1"/>
          </a:solidFill>
          <a:ln w="9525" cap="flat" cmpd="sng" algn="ctr">
            <a:solidFill>
              <a:srgbClr val="FFFFFF"/>
            </a:solidFill>
            <a:prstDash val="solid"/>
            <a:round/>
            <a:headEnd type="none" w="med" len="med"/>
            <a:tailEnd type="arrow"/>
          </a:ln>
          <a:effectLst/>
        </p:spPr>
      </p:cxnSp>
      <p:sp>
        <p:nvSpPr>
          <p:cNvPr id="31" name="Rectangle 30"/>
          <p:cNvSpPr/>
          <p:nvPr/>
        </p:nvSpPr>
        <p:spPr>
          <a:xfrm>
            <a:off x="8576008" y="5741120"/>
            <a:ext cx="347504" cy="369332"/>
          </a:xfrm>
          <a:prstGeom prst="rect">
            <a:avLst/>
          </a:prstGeom>
        </p:spPr>
        <p:txBody>
          <a:bodyPr wrap="square">
            <a:spAutoFit/>
          </a:bodyPr>
          <a:lstStyle/>
          <a:p>
            <a:r>
              <a:rPr lang="en-US" sz="1800" dirty="0" smtClean="0">
                <a:solidFill>
                  <a:schemeClr val="tx1">
                    <a:lumMod val="95000"/>
                    <a:lumOff val="5000"/>
                  </a:schemeClr>
                </a:solidFill>
              </a:rPr>
              <a:t>4</a:t>
            </a:r>
            <a:endParaRPr lang="en-US" sz="1800" dirty="0">
              <a:solidFill>
                <a:schemeClr val="tx1">
                  <a:lumMod val="95000"/>
                  <a:lumOff val="5000"/>
                </a:schemeClr>
              </a:solidFill>
            </a:endParaRPr>
          </a:p>
        </p:txBody>
      </p:sp>
      <p:sp>
        <p:nvSpPr>
          <p:cNvPr id="32" name="Rectangle 31"/>
          <p:cNvSpPr/>
          <p:nvPr/>
        </p:nvSpPr>
        <p:spPr>
          <a:xfrm>
            <a:off x="8568728" y="5488743"/>
            <a:ext cx="347504" cy="369332"/>
          </a:xfrm>
          <a:prstGeom prst="rect">
            <a:avLst/>
          </a:prstGeom>
        </p:spPr>
        <p:txBody>
          <a:bodyPr wrap="square">
            <a:spAutoFit/>
          </a:bodyPr>
          <a:lstStyle/>
          <a:p>
            <a:r>
              <a:rPr lang="en-US" sz="1800" dirty="0" smtClean="0">
                <a:solidFill>
                  <a:schemeClr val="tx1">
                    <a:lumMod val="95000"/>
                    <a:lumOff val="5000"/>
                  </a:schemeClr>
                </a:solidFill>
              </a:rPr>
              <a:t>1</a:t>
            </a:r>
            <a:endParaRPr lang="en-US" sz="1800" dirty="0">
              <a:solidFill>
                <a:schemeClr val="tx1">
                  <a:lumMod val="95000"/>
                  <a:lumOff val="5000"/>
                </a:schemeClr>
              </a:solidFill>
            </a:endParaRPr>
          </a:p>
        </p:txBody>
      </p:sp>
      <p:sp>
        <p:nvSpPr>
          <p:cNvPr id="33" name="Rectangle 32"/>
          <p:cNvSpPr/>
          <p:nvPr/>
        </p:nvSpPr>
        <p:spPr>
          <a:xfrm>
            <a:off x="8550161" y="6127475"/>
            <a:ext cx="347504" cy="369332"/>
          </a:xfrm>
          <a:prstGeom prst="rect">
            <a:avLst/>
          </a:prstGeom>
        </p:spPr>
        <p:txBody>
          <a:bodyPr wrap="square">
            <a:spAutoFit/>
          </a:bodyPr>
          <a:lstStyle/>
          <a:p>
            <a:r>
              <a:rPr lang="en-US" sz="1800" dirty="0" smtClean="0">
                <a:solidFill>
                  <a:schemeClr val="tx1">
                    <a:lumMod val="95000"/>
                    <a:lumOff val="5000"/>
                  </a:schemeClr>
                </a:solidFill>
              </a:rPr>
              <a:t>3</a:t>
            </a:r>
            <a:endParaRPr lang="en-US" sz="1800" dirty="0">
              <a:solidFill>
                <a:schemeClr val="tx1">
                  <a:lumMod val="95000"/>
                  <a:lumOff val="5000"/>
                </a:schemeClr>
              </a:solidFill>
            </a:endParaRPr>
          </a:p>
        </p:txBody>
      </p:sp>
      <p:sp>
        <p:nvSpPr>
          <p:cNvPr id="34" name="Rectangle 33"/>
          <p:cNvSpPr/>
          <p:nvPr/>
        </p:nvSpPr>
        <p:spPr>
          <a:xfrm>
            <a:off x="8557587" y="5265930"/>
            <a:ext cx="347504" cy="369332"/>
          </a:xfrm>
          <a:prstGeom prst="rect">
            <a:avLst/>
          </a:prstGeom>
        </p:spPr>
        <p:txBody>
          <a:bodyPr wrap="square">
            <a:spAutoFit/>
          </a:bodyPr>
          <a:lstStyle/>
          <a:p>
            <a:r>
              <a:rPr lang="en-US" sz="1800" dirty="0" smtClean="0">
                <a:solidFill>
                  <a:schemeClr val="tx1">
                    <a:lumMod val="95000"/>
                    <a:lumOff val="5000"/>
                  </a:schemeClr>
                </a:solidFill>
              </a:rPr>
              <a:t>2</a:t>
            </a:r>
            <a:endParaRPr lang="en-US" sz="1800" dirty="0">
              <a:solidFill>
                <a:schemeClr val="tx1">
                  <a:lumMod val="95000"/>
                  <a:lumOff val="5000"/>
                </a:schemeClr>
              </a:solidFill>
            </a:endParaRPr>
          </a:p>
        </p:txBody>
      </p:sp>
      <p:cxnSp>
        <p:nvCxnSpPr>
          <p:cNvPr id="37" name="Straight Connector 36"/>
          <p:cNvCxnSpPr/>
          <p:nvPr/>
        </p:nvCxnSpPr>
        <p:spPr bwMode="auto">
          <a:xfrm>
            <a:off x="7185599" y="5640884"/>
            <a:ext cx="0" cy="75385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 name="Quad Arrow 23"/>
          <p:cNvSpPr/>
          <p:nvPr/>
        </p:nvSpPr>
        <p:spPr bwMode="auto">
          <a:xfrm>
            <a:off x="7334218" y="3836777"/>
            <a:ext cx="1657382" cy="1657382"/>
          </a:xfrm>
          <a:prstGeom prst="quadArrow">
            <a:avLst>
              <a:gd name="adj1" fmla="val 637"/>
              <a:gd name="adj2" fmla="val 5598"/>
              <a:gd name="adj3" fmla="val 225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26" name="Line 27"/>
          <p:cNvSpPr>
            <a:spLocks noChangeShapeType="1"/>
          </p:cNvSpPr>
          <p:nvPr/>
        </p:nvSpPr>
        <p:spPr bwMode="auto">
          <a:xfrm>
            <a:off x="0" y="12192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27" name="Picture 26" descr="SEARCH_Logo_FLA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6" y="228600"/>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34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fontScale="90000"/>
          </a:bodyPr>
          <a:lstStyle/>
          <a:p>
            <a:r>
              <a:rPr lang="en-US" dirty="0" smtClean="0"/>
              <a:t>Plausibility		&amp;		Consistency</a:t>
            </a:r>
            <a:endParaRPr lang="en-US" dirty="0"/>
          </a:p>
        </p:txBody>
      </p:sp>
      <p:sp>
        <p:nvSpPr>
          <p:cNvPr id="15" name="Content Placeholder 2"/>
          <p:cNvSpPr>
            <a:spLocks noGrp="1"/>
          </p:cNvSpPr>
          <p:nvPr>
            <p:ph sz="half" idx="1"/>
          </p:nvPr>
        </p:nvSpPr>
        <p:spPr>
          <a:xfrm>
            <a:off x="0" y="3662522"/>
            <a:ext cx="9144000" cy="3195477"/>
          </a:xfrm>
        </p:spPr>
        <p:txBody>
          <a:bodyPr/>
          <a:lstStyle/>
          <a:p>
            <a:r>
              <a:rPr lang="en-US" i="1" dirty="0" smtClean="0">
                <a:latin typeface="Arial" charset="0"/>
                <a:ea typeface="ＭＳ Ｐゴシック" charset="0"/>
                <a:cs typeface="ＭＳ Ｐゴシック" charset="0"/>
              </a:rPr>
              <a:t>Robustness Ro</a:t>
            </a:r>
          </a:p>
          <a:p>
            <a:pPr lvl="1"/>
            <a:r>
              <a:rPr lang="en-US" dirty="0" smtClean="0"/>
              <a:t>Projection bundles with high plausibility </a:t>
            </a:r>
            <a:r>
              <a:rPr lang="en-US" dirty="0"/>
              <a:t>and </a:t>
            </a:r>
            <a:r>
              <a:rPr lang="en-US" dirty="0" smtClean="0"/>
              <a:t>consistency </a:t>
            </a:r>
            <a:r>
              <a:rPr lang="en-US" dirty="0"/>
              <a:t>values and </a:t>
            </a:r>
            <a:r>
              <a:rPr lang="en-US" dirty="0" smtClean="0"/>
              <a:t>no/few partial inconsistencies</a:t>
            </a:r>
          </a:p>
          <a:p>
            <a:pPr marL="457200" lvl="1" indent="0">
              <a:buNone/>
            </a:pPr>
            <a:endParaRPr lang="en-US" dirty="0"/>
          </a:p>
        </p:txBody>
      </p:sp>
      <p:pic>
        <p:nvPicPr>
          <p:cNvPr id="6" name="Content Placeholder 5"/>
          <p:cNvPicPr>
            <a:picLocks noGrp="1" noChangeAspect="1"/>
          </p:cNvPicPr>
          <p:nvPr>
            <p:ph sz="half" idx="2"/>
          </p:nvPr>
        </p:nvPicPr>
        <p:blipFill rotWithShape="1">
          <a:blip r:embed="rId3"/>
          <a:srcRect t="-4573" b="-3259"/>
          <a:stretch/>
        </p:blipFill>
        <p:spPr>
          <a:xfrm>
            <a:off x="51687" y="1284837"/>
            <a:ext cx="4245725" cy="2280296"/>
          </a:xfrm>
          <a:solidFill>
            <a:schemeClr val="bg1"/>
          </a:solidFill>
        </p:spPr>
      </p:pic>
      <p:sp>
        <p:nvSpPr>
          <p:cNvPr id="5" name="Slide Number Placeholder 4"/>
          <p:cNvSpPr>
            <a:spLocks noGrp="1"/>
          </p:cNvSpPr>
          <p:nvPr>
            <p:ph type="sldNum" sz="quarter" idx="12"/>
          </p:nvPr>
        </p:nvSpPr>
        <p:spPr/>
        <p:txBody>
          <a:bodyPr/>
          <a:lstStyle/>
          <a:p>
            <a:pPr>
              <a:defRPr/>
            </a:pPr>
            <a:fld id="{751FD3EA-6979-BF45-BE80-6197CB31562D}" type="slidenum">
              <a:rPr lang="en-US" smtClean="0"/>
              <a:pPr>
                <a:defRPr/>
              </a:pPr>
              <a:t>4</a:t>
            </a:fld>
            <a:endParaRPr lang="en-US"/>
          </a:p>
        </p:txBody>
      </p:sp>
      <p:grpSp>
        <p:nvGrpSpPr>
          <p:cNvPr id="14" name="Group 13"/>
          <p:cNvGrpSpPr/>
          <p:nvPr/>
        </p:nvGrpSpPr>
        <p:grpSpPr>
          <a:xfrm>
            <a:off x="4595907" y="959935"/>
            <a:ext cx="4474252" cy="2605192"/>
            <a:chOff x="4570616" y="1876917"/>
            <a:chExt cx="4573384" cy="2662913"/>
          </a:xfrm>
          <a:solidFill>
            <a:srgbClr val="FFFFFF"/>
          </a:solidFill>
        </p:grpSpPr>
        <p:pic>
          <p:nvPicPr>
            <p:cNvPr id="10" name="Picture 9"/>
            <p:cNvPicPr>
              <a:picLocks noChangeAspect="1"/>
            </p:cNvPicPr>
            <p:nvPr/>
          </p:nvPicPr>
          <p:blipFill>
            <a:blip r:embed="rId4"/>
            <a:stretch>
              <a:fillRect/>
            </a:stretch>
          </p:blipFill>
          <p:spPr>
            <a:xfrm>
              <a:off x="6384258" y="1876917"/>
              <a:ext cx="2759742" cy="973353"/>
            </a:xfrm>
            <a:prstGeom prst="rect">
              <a:avLst/>
            </a:prstGeom>
            <a:grpFill/>
          </p:spPr>
        </p:pic>
        <p:pic>
          <p:nvPicPr>
            <p:cNvPr id="13" name="Picture 12"/>
            <p:cNvPicPr>
              <a:picLocks noChangeAspect="1"/>
            </p:cNvPicPr>
            <p:nvPr/>
          </p:nvPicPr>
          <p:blipFill>
            <a:blip r:embed="rId5"/>
            <a:stretch>
              <a:fillRect/>
            </a:stretch>
          </p:blipFill>
          <p:spPr>
            <a:xfrm>
              <a:off x="4570616" y="2878850"/>
              <a:ext cx="4573384" cy="1660980"/>
            </a:xfrm>
            <a:prstGeom prst="rect">
              <a:avLst/>
            </a:prstGeom>
            <a:grpFill/>
          </p:spPr>
        </p:pic>
      </p:grpSp>
      <p:graphicFrame>
        <p:nvGraphicFramePr>
          <p:cNvPr id="16" name="Object 15"/>
          <p:cNvGraphicFramePr>
            <a:graphicFrameLocks noChangeAspect="1"/>
          </p:cNvGraphicFramePr>
          <p:nvPr>
            <p:extLst>
              <p:ext uri="{D42A27DB-BD31-4B8C-83A1-F6EECF244321}">
                <p14:modId xmlns:p14="http://schemas.microsoft.com/office/powerpoint/2010/main" val="1810093066"/>
              </p:ext>
            </p:extLst>
          </p:nvPr>
        </p:nvGraphicFramePr>
        <p:xfrm>
          <a:off x="1528698" y="5045105"/>
          <a:ext cx="5854736" cy="1120633"/>
        </p:xfrm>
        <a:graphic>
          <a:graphicData uri="http://schemas.openxmlformats.org/presentationml/2006/ole">
            <mc:AlternateContent xmlns:mc="http://schemas.openxmlformats.org/markup-compatibility/2006">
              <mc:Choice xmlns:v="urn:schemas-microsoft-com:vml" Requires="v">
                <p:oleObj spid="_x0000_s1039" name="Equation" r:id="rId6" imgW="3251200" imgH="622300" progId="Equation.3">
                  <p:embed/>
                </p:oleObj>
              </mc:Choice>
              <mc:Fallback>
                <p:oleObj name="Equation" r:id="rId6" imgW="3251200" imgH="622300" progId="Equation.3">
                  <p:embed/>
                  <p:pic>
                    <p:nvPicPr>
                      <p:cNvPr id="0" name=""/>
                      <p:cNvPicPr/>
                      <p:nvPr/>
                    </p:nvPicPr>
                    <p:blipFill>
                      <a:blip r:embed="rId7"/>
                      <a:stretch>
                        <a:fillRect/>
                      </a:stretch>
                    </p:blipFill>
                    <p:spPr>
                      <a:xfrm>
                        <a:off x="1528698" y="5045105"/>
                        <a:ext cx="5854736" cy="1120633"/>
                      </a:xfrm>
                      <a:prstGeom prst="rect">
                        <a:avLst/>
                      </a:prstGeom>
                      <a:solidFill>
                        <a:srgbClr val="FFFFFF"/>
                      </a:solidFill>
                    </p:spPr>
                  </p:pic>
                </p:oleObj>
              </mc:Fallback>
            </mc:AlternateContent>
          </a:graphicData>
        </a:graphic>
      </p:graphicFrame>
      <p:pic>
        <p:nvPicPr>
          <p:cNvPr id="11" name="Picture 10" descr="SEARCH_Logo_FLA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867400"/>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47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85800" y="0"/>
            <a:ext cx="8458199" cy="723644"/>
          </a:xfrm>
        </p:spPr>
        <p:txBody>
          <a:bodyPr>
            <a:normAutofit/>
          </a:bodyPr>
          <a:lstStyle/>
          <a:p>
            <a:r>
              <a:rPr lang="en-US" sz="3000" dirty="0" smtClean="0">
                <a:latin typeface="Arial" charset="0"/>
                <a:ea typeface="ＭＳ Ｐゴシック" charset="0"/>
                <a:cs typeface="ＭＳ Ｐゴシック" charset="0"/>
              </a:rPr>
              <a:t>Further in-depth analysis of projection bundles</a:t>
            </a:r>
            <a:endParaRPr lang="en-US" sz="3000" dirty="0">
              <a:latin typeface="Arial" charset="0"/>
              <a:ea typeface="ＭＳ Ｐゴシック" charset="0"/>
              <a:cs typeface="ＭＳ Ｐゴシック" charset="0"/>
            </a:endParaRPr>
          </a:p>
        </p:txBody>
      </p:sp>
      <p:sp>
        <p:nvSpPr>
          <p:cNvPr id="43010" name="Content Placeholder 2"/>
          <p:cNvSpPr>
            <a:spLocks noGrp="1"/>
          </p:cNvSpPr>
          <p:nvPr>
            <p:ph sz="half" idx="1"/>
          </p:nvPr>
        </p:nvSpPr>
        <p:spPr/>
        <p:txBody>
          <a:bodyPr/>
          <a:lstStyle/>
          <a:p>
            <a:endParaRPr lang="en-US" dirty="0">
              <a:latin typeface="Arial" charset="0"/>
              <a:ea typeface="ＭＳ Ｐゴシック" charset="0"/>
            </a:endParaRPr>
          </a:p>
        </p:txBody>
      </p:sp>
      <p:pic>
        <p:nvPicPr>
          <p:cNvPr id="2" name="Content Placeholder 1"/>
          <p:cNvPicPr>
            <a:picLocks noGrp="1" noChangeAspect="1"/>
          </p:cNvPicPr>
          <p:nvPr>
            <p:ph sz="half" idx="2"/>
          </p:nvPr>
        </p:nvPicPr>
        <p:blipFill rotWithShape="1">
          <a:blip r:embed="rId2"/>
          <a:srcRect t="-1506" b="-2211"/>
          <a:stretch/>
        </p:blipFill>
        <p:spPr>
          <a:xfrm>
            <a:off x="357194" y="933270"/>
            <a:ext cx="8333431" cy="6077130"/>
          </a:xfrm>
        </p:spPr>
      </p:pic>
      <p:sp>
        <p:nvSpPr>
          <p:cNvPr id="4301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56F2E9-1281-DC40-A6E9-2B3039ED100E}" type="slidenum">
              <a:rPr lang="en-US" sz="1400">
                <a:solidFill>
                  <a:schemeClr val="bg1"/>
                </a:solidFill>
              </a:rPr>
              <a:pPr/>
              <a:t>5</a:t>
            </a:fld>
            <a:endParaRPr lang="en-US" sz="1400">
              <a:solidFill>
                <a:schemeClr val="bg1"/>
              </a:solidFill>
            </a:endParaRPr>
          </a:p>
        </p:txBody>
      </p:sp>
      <p:sp>
        <p:nvSpPr>
          <p:cNvPr id="3" name="Rectangle 2"/>
          <p:cNvSpPr/>
          <p:nvPr/>
        </p:nvSpPr>
        <p:spPr>
          <a:xfrm>
            <a:off x="403734" y="6488668"/>
            <a:ext cx="2994555" cy="369332"/>
          </a:xfrm>
          <a:prstGeom prst="rect">
            <a:avLst/>
          </a:prstGeom>
        </p:spPr>
        <p:txBody>
          <a:bodyPr wrap="none">
            <a:spAutoFit/>
          </a:bodyPr>
          <a:lstStyle/>
          <a:p>
            <a:r>
              <a:rPr lang="en-US" sz="1800" dirty="0" smtClean="0">
                <a:solidFill>
                  <a:srgbClr val="FFFFFF"/>
                </a:solidFill>
              </a:rPr>
              <a:t>Mueller-</a:t>
            </a:r>
            <a:r>
              <a:rPr lang="en-US" sz="1800" dirty="0" err="1" smtClean="0">
                <a:solidFill>
                  <a:srgbClr val="FFFFFF"/>
                </a:solidFill>
              </a:rPr>
              <a:t>Stoffels</a:t>
            </a:r>
            <a:r>
              <a:rPr lang="en-US" sz="1800" dirty="0" smtClean="0">
                <a:solidFill>
                  <a:srgbClr val="FFFFFF"/>
                </a:solidFill>
              </a:rPr>
              <a:t> et al., 2010</a:t>
            </a:r>
            <a:endParaRPr lang="en-US" sz="1800" dirty="0">
              <a:solidFill>
                <a:srgbClr val="FFFFFF"/>
              </a:solidFill>
            </a:endParaRPr>
          </a:p>
        </p:txBody>
      </p:sp>
      <p:sp>
        <p:nvSpPr>
          <p:cNvPr id="7" name="Line 27"/>
          <p:cNvSpPr>
            <a:spLocks noChangeShapeType="1"/>
          </p:cNvSpPr>
          <p:nvPr/>
        </p:nvSpPr>
        <p:spPr bwMode="auto">
          <a:xfrm>
            <a:off x="-152400" y="9144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8" name="Picture 7" descr="SEARCH_Logo_FL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5" y="76200"/>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06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403" y="579426"/>
            <a:ext cx="8158308" cy="800100"/>
          </a:xfrm>
        </p:spPr>
        <p:txBody>
          <a:bodyPr>
            <a:normAutofit/>
          </a:bodyPr>
          <a:lstStyle/>
          <a:p>
            <a:pPr algn="ctr"/>
            <a:r>
              <a:rPr lang="en-US" dirty="0" smtClean="0"/>
              <a:t>NSSI Scenarios Project</a:t>
            </a:r>
            <a:endParaRPr lang="en-US" dirty="0"/>
          </a:p>
        </p:txBody>
      </p:sp>
      <p:sp>
        <p:nvSpPr>
          <p:cNvPr id="3" name="Text Placeholder 2"/>
          <p:cNvSpPr>
            <a:spLocks noGrp="1"/>
          </p:cNvSpPr>
          <p:nvPr>
            <p:ph type="body" sz="half" idx="1"/>
          </p:nvPr>
        </p:nvSpPr>
        <p:spPr>
          <a:xfrm>
            <a:off x="558403" y="1633287"/>
            <a:ext cx="7761433" cy="3741821"/>
          </a:xfrm>
        </p:spPr>
        <p:txBody>
          <a:bodyPr>
            <a:normAutofit/>
          </a:bodyPr>
          <a:lstStyle/>
          <a:p>
            <a:r>
              <a:rPr lang="en-US" sz="2200" dirty="0"/>
              <a:t>Project initiative by North Slope Science Initiative (</a:t>
            </a:r>
            <a:r>
              <a:rPr lang="en-US" sz="2200" dirty="0" smtClean="0"/>
              <a:t>NSSI)</a:t>
            </a:r>
          </a:p>
          <a:p>
            <a:r>
              <a:rPr lang="en-US" sz="2200" dirty="0" smtClean="0"/>
              <a:t>Funded </a:t>
            </a:r>
            <a:r>
              <a:rPr lang="en-US" sz="2200" dirty="0"/>
              <a:t>by broad partnership and administered through BLM to develop Energy and Resource Development </a:t>
            </a:r>
            <a:r>
              <a:rPr lang="en-US" sz="2200" dirty="0" smtClean="0"/>
              <a:t>Scenarios</a:t>
            </a:r>
          </a:p>
          <a:p>
            <a:r>
              <a:rPr lang="en-US" sz="2200" dirty="0" smtClean="0"/>
              <a:t>Scenarios </a:t>
            </a:r>
            <a:r>
              <a:rPr lang="en-US" sz="2200" dirty="0"/>
              <a:t>process to help NSSI member agencies and their partners refine research and monitoring </a:t>
            </a:r>
            <a:r>
              <a:rPr lang="en-US" sz="2200" dirty="0" smtClean="0"/>
              <a:t>investments</a:t>
            </a:r>
          </a:p>
          <a:p>
            <a:r>
              <a:rPr lang="en-US" sz="2200" dirty="0" smtClean="0"/>
              <a:t>What </a:t>
            </a:r>
            <a:r>
              <a:rPr lang="en-US" sz="2200" dirty="0"/>
              <a:t>is the future of energy development, resource extraction, and associated support activities on the North Slope and adjacent seas through 2040?</a:t>
            </a:r>
          </a:p>
          <a:p>
            <a:endParaRPr lang="en-US" sz="1950"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0862" y="6171669"/>
            <a:ext cx="457200" cy="4095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275964" y="6155265"/>
            <a:ext cx="1162050" cy="40957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42272" y="5368193"/>
            <a:ext cx="1314717" cy="526396"/>
          </a:xfrm>
          <a:prstGeom prst="rect">
            <a:avLst/>
          </a:prstGeom>
        </p:spPr>
      </p:pic>
      <p:pic>
        <p:nvPicPr>
          <p:cNvPr id="7" name="Picture 6"/>
          <p:cNvPicPr>
            <a:picLocks noChangeAspect="1"/>
          </p:cNvPicPr>
          <p:nvPr/>
        </p:nvPicPr>
        <p:blipFill rotWithShape="1">
          <a:blip r:embed="rId5"/>
          <a:srcRect l="28620" t="9028" r="43933" b="28193"/>
          <a:stretch/>
        </p:blipFill>
        <p:spPr>
          <a:xfrm>
            <a:off x="3352800" y="4589800"/>
            <a:ext cx="2743200" cy="2225774"/>
          </a:xfrm>
          <a:prstGeom prst="rect">
            <a:avLst/>
          </a:prstGeom>
        </p:spPr>
      </p:pic>
      <p:sp>
        <p:nvSpPr>
          <p:cNvPr id="8" name="Line 27"/>
          <p:cNvSpPr>
            <a:spLocks noChangeShapeType="1"/>
          </p:cNvSpPr>
          <p:nvPr/>
        </p:nvSpPr>
        <p:spPr bwMode="auto">
          <a:xfrm>
            <a:off x="0" y="14478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9" name="Picture 8" descr="SEARCH_Logo_FLA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430" y="304800"/>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139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20" y="230251"/>
            <a:ext cx="7638259" cy="1068709"/>
          </a:xfrm>
        </p:spPr>
        <p:txBody>
          <a:bodyPr/>
          <a:lstStyle/>
          <a:p>
            <a:pPr algn="ctr"/>
            <a:r>
              <a:rPr lang="en-US" dirty="0" smtClean="0"/>
              <a:t>Drivers of change</a:t>
            </a:r>
            <a:endParaRPr lang="en-US" dirty="0"/>
          </a:p>
        </p:txBody>
      </p:sp>
      <p:sp>
        <p:nvSpPr>
          <p:cNvPr id="6" name="Content Placeholder 4"/>
          <p:cNvSpPr txBox="1">
            <a:spLocks/>
          </p:cNvSpPr>
          <p:nvPr/>
        </p:nvSpPr>
        <p:spPr>
          <a:xfrm>
            <a:off x="361430" y="1646551"/>
            <a:ext cx="4439170" cy="4918699"/>
          </a:xfrm>
          <a:prstGeom prst="rect">
            <a:avLst/>
          </a:prstGeom>
          <a:solidFill>
            <a:schemeClr val="bg1"/>
          </a:solidFill>
        </p:spPr>
        <p:txBody>
          <a:bodyPr vert="horz" lIns="68580" tIns="34290" rIns="68580" bIns="3429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fontAlgn="auto">
              <a:buClr>
                <a:srgbClr val="D34817"/>
              </a:buClr>
            </a:pPr>
            <a:r>
              <a:rPr lang="en-US" sz="1800" b="1" dirty="0">
                <a:solidFill>
                  <a:prstClr val="black"/>
                </a:solidFill>
                <a:latin typeface="+mj-lt"/>
              </a:rPr>
              <a:t>Economic and regulatory</a:t>
            </a:r>
          </a:p>
          <a:p>
            <a:pPr lvl="1" fontAlgn="auto">
              <a:buClr>
                <a:srgbClr val="D34817"/>
              </a:buClr>
            </a:pPr>
            <a:r>
              <a:rPr lang="en-US" dirty="0">
                <a:solidFill>
                  <a:prstClr val="black"/>
                </a:solidFill>
                <a:latin typeface="+mj-lt"/>
              </a:rPr>
              <a:t>Price of oil and gas products</a:t>
            </a:r>
          </a:p>
          <a:p>
            <a:pPr lvl="1" fontAlgn="auto">
              <a:buClr>
                <a:srgbClr val="D34817"/>
              </a:buClr>
            </a:pPr>
            <a:r>
              <a:rPr lang="en-US" dirty="0">
                <a:solidFill>
                  <a:prstClr val="black"/>
                </a:solidFill>
                <a:latin typeface="+mj-lt"/>
              </a:rPr>
              <a:t>Demand for energy/ mineral resources</a:t>
            </a:r>
          </a:p>
          <a:p>
            <a:pPr lvl="1" fontAlgn="auto">
              <a:buClr>
                <a:srgbClr val="D34817"/>
              </a:buClr>
            </a:pPr>
            <a:r>
              <a:rPr lang="en-US" dirty="0">
                <a:solidFill>
                  <a:prstClr val="black"/>
                </a:solidFill>
                <a:latin typeface="+mj-lt"/>
              </a:rPr>
              <a:t>Regulatory environment</a:t>
            </a:r>
          </a:p>
          <a:p>
            <a:pPr lvl="1" fontAlgn="auto">
              <a:buClr>
                <a:srgbClr val="D34817"/>
              </a:buClr>
            </a:pPr>
            <a:r>
              <a:rPr lang="en-US" dirty="0">
                <a:solidFill>
                  <a:prstClr val="black"/>
                </a:solidFill>
                <a:latin typeface="+mj-lt"/>
              </a:rPr>
              <a:t>Development of infrastructure (onshore/ coastal)</a:t>
            </a:r>
          </a:p>
          <a:p>
            <a:pPr lvl="1" fontAlgn="auto">
              <a:buClr>
                <a:srgbClr val="D34817"/>
              </a:buClr>
            </a:pPr>
            <a:r>
              <a:rPr lang="en-US" dirty="0">
                <a:solidFill>
                  <a:prstClr val="black"/>
                </a:solidFill>
                <a:latin typeface="+mj-lt"/>
              </a:rPr>
              <a:t>Price of other commodities (coal, minerals)</a:t>
            </a:r>
          </a:p>
          <a:p>
            <a:pPr lvl="1" fontAlgn="auto">
              <a:buClr>
                <a:srgbClr val="D34817"/>
              </a:buClr>
            </a:pPr>
            <a:r>
              <a:rPr lang="en-US" dirty="0">
                <a:solidFill>
                  <a:prstClr val="black"/>
                </a:solidFill>
                <a:latin typeface="+mj-lt"/>
              </a:rPr>
              <a:t>Oil/ gas production tax code</a:t>
            </a:r>
          </a:p>
          <a:p>
            <a:pPr lvl="1" fontAlgn="auto">
              <a:buClr>
                <a:srgbClr val="D34817"/>
              </a:buClr>
            </a:pPr>
            <a:r>
              <a:rPr lang="en-US" dirty="0">
                <a:solidFill>
                  <a:prstClr val="black"/>
                </a:solidFill>
                <a:latin typeface="+mj-lt"/>
              </a:rPr>
              <a:t>Oil and gas development outside Alaska</a:t>
            </a:r>
          </a:p>
          <a:p>
            <a:pPr fontAlgn="auto">
              <a:buClr>
                <a:srgbClr val="D34817"/>
              </a:buClr>
            </a:pPr>
            <a:r>
              <a:rPr lang="en-US" sz="1800" b="1" dirty="0">
                <a:solidFill>
                  <a:prstClr val="black"/>
                </a:solidFill>
                <a:latin typeface="+mj-lt"/>
              </a:rPr>
              <a:t>Technology and information</a:t>
            </a:r>
          </a:p>
          <a:p>
            <a:pPr lvl="1" fontAlgn="auto">
              <a:buClr>
                <a:srgbClr val="D34817"/>
              </a:buClr>
            </a:pPr>
            <a:r>
              <a:rPr lang="en-US" dirty="0">
                <a:solidFill>
                  <a:prstClr val="black"/>
                </a:solidFill>
                <a:latin typeface="+mj-lt"/>
              </a:rPr>
              <a:t>New technology (efficiency, discovery, clean-up)</a:t>
            </a:r>
          </a:p>
          <a:p>
            <a:pPr fontAlgn="auto">
              <a:buClr>
                <a:srgbClr val="D34817"/>
              </a:buClr>
            </a:pPr>
            <a:r>
              <a:rPr lang="en-US" sz="1800" b="1" dirty="0">
                <a:solidFill>
                  <a:prstClr val="black"/>
                </a:solidFill>
                <a:latin typeface="+mj-lt"/>
              </a:rPr>
              <a:t>Demographics, Politics and Education</a:t>
            </a:r>
          </a:p>
          <a:p>
            <a:pPr lvl="1" fontAlgn="auto">
              <a:buClr>
                <a:srgbClr val="D34817"/>
              </a:buClr>
            </a:pPr>
            <a:r>
              <a:rPr lang="en-US" dirty="0">
                <a:solidFill>
                  <a:prstClr val="black"/>
                </a:solidFill>
                <a:latin typeface="+mj-lt"/>
              </a:rPr>
              <a:t>Global political stability</a:t>
            </a:r>
          </a:p>
          <a:p>
            <a:pPr lvl="1" fontAlgn="auto">
              <a:buClr>
                <a:srgbClr val="D34817"/>
              </a:buClr>
            </a:pPr>
            <a:endParaRPr lang="en-US" sz="1350" dirty="0">
              <a:solidFill>
                <a:prstClr val="black">
                  <a:lumMod val="65000"/>
                  <a:lumOff val="35000"/>
                </a:prstClr>
              </a:solidFill>
              <a:latin typeface="Rockwell"/>
            </a:endParaRPr>
          </a:p>
          <a:p>
            <a:pPr lvl="1" fontAlgn="auto">
              <a:buClr>
                <a:srgbClr val="D34817"/>
              </a:buClr>
            </a:pPr>
            <a:endParaRPr lang="en-US" sz="1350" dirty="0">
              <a:solidFill>
                <a:prstClr val="black">
                  <a:lumMod val="65000"/>
                  <a:lumOff val="35000"/>
                </a:prstClr>
              </a:solidFill>
              <a:latin typeface="Rockwell"/>
            </a:endParaRPr>
          </a:p>
        </p:txBody>
      </p:sp>
      <p:sp>
        <p:nvSpPr>
          <p:cNvPr id="7" name="Content Placeholder 4"/>
          <p:cNvSpPr txBox="1">
            <a:spLocks/>
          </p:cNvSpPr>
          <p:nvPr/>
        </p:nvSpPr>
        <p:spPr>
          <a:xfrm>
            <a:off x="5006564" y="1646551"/>
            <a:ext cx="3898861" cy="5019169"/>
          </a:xfrm>
          <a:prstGeom prst="rect">
            <a:avLst/>
          </a:prstGeom>
        </p:spPr>
        <p:txBody>
          <a:bodyPr vert="horz" lIns="68580" tIns="34290" rIns="68580" bIns="3429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fontAlgn="auto">
              <a:buClr>
                <a:srgbClr val="D34817"/>
              </a:buClr>
            </a:pPr>
            <a:r>
              <a:rPr lang="en-US" sz="1800" b="1" dirty="0">
                <a:solidFill>
                  <a:prstClr val="black"/>
                </a:solidFill>
                <a:latin typeface="+mj-lt"/>
              </a:rPr>
              <a:t>Natural systems</a:t>
            </a:r>
          </a:p>
          <a:p>
            <a:pPr lvl="1" fontAlgn="auto">
              <a:buClr>
                <a:srgbClr val="D34817"/>
              </a:buClr>
            </a:pPr>
            <a:r>
              <a:rPr lang="en-US" dirty="0">
                <a:solidFill>
                  <a:prstClr val="black"/>
                </a:solidFill>
                <a:latin typeface="+mj-lt"/>
              </a:rPr>
              <a:t>Extent of seasonal sea ice</a:t>
            </a:r>
          </a:p>
          <a:p>
            <a:pPr lvl="1" fontAlgn="auto">
              <a:buClr>
                <a:srgbClr val="D34817"/>
              </a:buClr>
            </a:pPr>
            <a:r>
              <a:rPr lang="en-US" dirty="0">
                <a:solidFill>
                  <a:prstClr val="black"/>
                </a:solidFill>
                <a:latin typeface="+mj-lt"/>
              </a:rPr>
              <a:t>Climate change (temperature, precipitation)</a:t>
            </a:r>
          </a:p>
          <a:p>
            <a:pPr lvl="1" fontAlgn="auto">
              <a:buClr>
                <a:srgbClr val="D34817"/>
              </a:buClr>
            </a:pPr>
            <a:r>
              <a:rPr lang="en-US" dirty="0">
                <a:solidFill>
                  <a:prstClr val="black"/>
                </a:solidFill>
                <a:latin typeface="+mj-lt"/>
              </a:rPr>
              <a:t>Erosion (coastal/ riverine)</a:t>
            </a:r>
          </a:p>
          <a:p>
            <a:pPr lvl="1" fontAlgn="auto">
              <a:buClr>
                <a:srgbClr val="D34817"/>
              </a:buClr>
            </a:pPr>
            <a:r>
              <a:rPr lang="en-US" dirty="0">
                <a:solidFill>
                  <a:prstClr val="black"/>
                </a:solidFill>
                <a:latin typeface="+mj-lt"/>
              </a:rPr>
              <a:t>Permafrost degradation</a:t>
            </a:r>
          </a:p>
          <a:p>
            <a:pPr lvl="1" fontAlgn="auto">
              <a:buClr>
                <a:srgbClr val="D34817"/>
              </a:buClr>
            </a:pPr>
            <a:r>
              <a:rPr lang="en-US" dirty="0">
                <a:solidFill>
                  <a:prstClr val="black"/>
                </a:solidFill>
                <a:latin typeface="+mj-lt"/>
              </a:rPr>
              <a:t>Endangered species listings &amp; critical habitat designations</a:t>
            </a:r>
          </a:p>
          <a:p>
            <a:pPr lvl="1" fontAlgn="auto">
              <a:buClr>
                <a:srgbClr val="D34817"/>
              </a:buClr>
            </a:pPr>
            <a:r>
              <a:rPr lang="en-US" dirty="0">
                <a:solidFill>
                  <a:prstClr val="black"/>
                </a:solidFill>
                <a:latin typeface="+mj-lt"/>
              </a:rPr>
              <a:t>Human-caused environmental disasters (e.g. oil spills)</a:t>
            </a:r>
          </a:p>
          <a:p>
            <a:pPr fontAlgn="auto">
              <a:buClr>
                <a:srgbClr val="D34817"/>
              </a:buClr>
            </a:pPr>
            <a:r>
              <a:rPr lang="en-US" sz="1800" b="1" dirty="0">
                <a:solidFill>
                  <a:prstClr val="black"/>
                </a:solidFill>
                <a:latin typeface="+mj-lt"/>
              </a:rPr>
              <a:t>Community dynamics</a:t>
            </a:r>
          </a:p>
          <a:p>
            <a:pPr lvl="1" fontAlgn="auto">
              <a:buClr>
                <a:srgbClr val="D34817"/>
              </a:buClr>
            </a:pPr>
            <a:r>
              <a:rPr lang="en-US" dirty="0">
                <a:solidFill>
                  <a:prstClr val="black"/>
                </a:solidFill>
                <a:latin typeface="+mj-lt"/>
              </a:rPr>
              <a:t>Community stance on development</a:t>
            </a:r>
          </a:p>
          <a:p>
            <a:pPr lvl="1" fontAlgn="auto">
              <a:buClr>
                <a:srgbClr val="D34817"/>
              </a:buClr>
            </a:pPr>
            <a:r>
              <a:rPr lang="en-US" dirty="0">
                <a:solidFill>
                  <a:prstClr val="black"/>
                </a:solidFill>
                <a:latin typeface="+mj-lt"/>
              </a:rPr>
              <a:t>Local (village/borough) economy</a:t>
            </a:r>
          </a:p>
          <a:p>
            <a:pPr lvl="1" fontAlgn="auto">
              <a:buClr>
                <a:srgbClr val="D34817"/>
              </a:buClr>
            </a:pPr>
            <a:r>
              <a:rPr lang="en-US" dirty="0">
                <a:solidFill>
                  <a:prstClr val="black"/>
                </a:solidFill>
                <a:latin typeface="+mj-lt"/>
              </a:rPr>
              <a:t>Community health and food </a:t>
            </a:r>
            <a:r>
              <a:rPr lang="en-US" dirty="0" smtClean="0">
                <a:solidFill>
                  <a:prstClr val="black"/>
                </a:solidFill>
                <a:latin typeface="+mj-lt"/>
              </a:rPr>
              <a:t>security</a:t>
            </a:r>
            <a:endParaRPr lang="en-US" dirty="0">
              <a:solidFill>
                <a:prstClr val="black">
                  <a:lumMod val="65000"/>
                  <a:lumOff val="35000"/>
                </a:prstClr>
              </a:solidFill>
              <a:latin typeface="+mj-lt"/>
            </a:endParaRPr>
          </a:p>
        </p:txBody>
      </p:sp>
      <p:pic>
        <p:nvPicPr>
          <p:cNvPr id="5" name="Picture 4" descr="SEARCH_Logo_FLA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30" y="304800"/>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7"/>
          <p:cNvSpPr>
            <a:spLocks noChangeShapeType="1"/>
          </p:cNvSpPr>
          <p:nvPr/>
        </p:nvSpPr>
        <p:spPr bwMode="auto">
          <a:xfrm>
            <a:off x="0" y="12954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56939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75820" y="2367186"/>
            <a:ext cx="3392359" cy="4387686"/>
          </a:xfrm>
          <a:prstGeom prst="rect">
            <a:avLst/>
          </a:prstGeom>
        </p:spPr>
      </p:pic>
      <p:sp>
        <p:nvSpPr>
          <p:cNvPr id="2" name="Title 1"/>
          <p:cNvSpPr>
            <a:spLocks noGrp="1"/>
          </p:cNvSpPr>
          <p:nvPr>
            <p:ph type="title"/>
          </p:nvPr>
        </p:nvSpPr>
        <p:spPr>
          <a:xfrm>
            <a:off x="775500" y="50005"/>
            <a:ext cx="7886700" cy="1325563"/>
          </a:xfrm>
        </p:spPr>
        <p:txBody>
          <a:bodyPr/>
          <a:lstStyle/>
          <a:p>
            <a:r>
              <a:rPr lang="en-US" dirty="0" smtClean="0"/>
              <a:t>Fact sheets on key drivers</a:t>
            </a:r>
            <a:endParaRPr lang="en-US" dirty="0"/>
          </a:p>
        </p:txBody>
      </p:sp>
      <p:pic>
        <p:nvPicPr>
          <p:cNvPr id="4" name="Picture 3"/>
          <p:cNvPicPr>
            <a:picLocks noChangeAspect="1"/>
          </p:cNvPicPr>
          <p:nvPr/>
        </p:nvPicPr>
        <p:blipFill>
          <a:blip r:embed="rId4"/>
          <a:stretch>
            <a:fillRect/>
          </a:stretch>
        </p:blipFill>
        <p:spPr>
          <a:xfrm>
            <a:off x="347574" y="1579577"/>
            <a:ext cx="3531236" cy="4597386"/>
          </a:xfrm>
          <a:prstGeom prst="rect">
            <a:avLst/>
          </a:prstGeom>
        </p:spPr>
      </p:pic>
      <p:sp>
        <p:nvSpPr>
          <p:cNvPr id="6" name="TextBox 5"/>
          <p:cNvSpPr txBox="1"/>
          <p:nvPr/>
        </p:nvSpPr>
        <p:spPr>
          <a:xfrm>
            <a:off x="6407055" y="1828800"/>
            <a:ext cx="2608757" cy="3724096"/>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2500" dirty="0" smtClean="0">
                <a:latin typeface="+mj-lt"/>
                <a:ea typeface="+mn-ea"/>
                <a:cs typeface="+mn-cs"/>
              </a:rPr>
              <a:t>Expert-reviewed</a:t>
            </a:r>
          </a:p>
          <a:p>
            <a:pPr marL="285750" indent="-285750" fontAlgn="auto">
              <a:spcBef>
                <a:spcPts val="0"/>
              </a:spcBef>
              <a:spcAft>
                <a:spcPts val="0"/>
              </a:spcAft>
              <a:buFont typeface="Arial" panose="020B0604020202020204" pitchFamily="34" charset="0"/>
              <a:buChar char="•"/>
            </a:pPr>
            <a:r>
              <a:rPr lang="en-US" sz="2500" dirty="0" smtClean="0">
                <a:latin typeface="+mj-lt"/>
                <a:ea typeface="+mn-ea"/>
                <a:cs typeface="+mn-cs"/>
              </a:rPr>
              <a:t>Synthesizes </a:t>
            </a:r>
            <a:r>
              <a:rPr lang="en-US" sz="2500" dirty="0" smtClean="0">
                <a:latin typeface="+mj-lt"/>
                <a:ea typeface="+mn-ea"/>
                <a:cs typeface="+mn-cs"/>
              </a:rPr>
              <a:t>knowledge on trends and </a:t>
            </a:r>
            <a:r>
              <a:rPr lang="en-US" sz="2500" dirty="0" smtClean="0">
                <a:latin typeface="+mj-lt"/>
                <a:ea typeface="+mn-ea"/>
                <a:cs typeface="+mn-cs"/>
              </a:rPr>
              <a:t>uncertainties</a:t>
            </a:r>
          </a:p>
          <a:p>
            <a:pPr marL="285750" indent="-285750" fontAlgn="auto">
              <a:spcBef>
                <a:spcPts val="0"/>
              </a:spcBef>
              <a:spcAft>
                <a:spcPts val="0"/>
              </a:spcAft>
              <a:buFont typeface="Arial" panose="020B0604020202020204" pitchFamily="34" charset="0"/>
              <a:buChar char="•"/>
            </a:pPr>
            <a:r>
              <a:rPr lang="en-US" sz="2500" dirty="0">
                <a:latin typeface="+mj-lt"/>
              </a:rPr>
              <a:t>H</a:t>
            </a:r>
            <a:r>
              <a:rPr lang="en-US" sz="2500" dirty="0" smtClean="0">
                <a:latin typeface="+mj-lt"/>
                <a:ea typeface="+mn-ea"/>
                <a:cs typeface="+mn-cs"/>
              </a:rPr>
              <a:t>elps </a:t>
            </a:r>
            <a:r>
              <a:rPr lang="en-US" sz="2500" dirty="0" smtClean="0">
                <a:latin typeface="+mj-lt"/>
                <a:ea typeface="+mn-ea"/>
                <a:cs typeface="+mn-cs"/>
              </a:rPr>
              <a:t>inform workshop discussions</a:t>
            </a:r>
          </a:p>
          <a:p>
            <a:pPr marL="285750" indent="-285750" fontAlgn="auto">
              <a:spcBef>
                <a:spcPts val="0"/>
              </a:spcBef>
              <a:spcAft>
                <a:spcPts val="0"/>
              </a:spcAft>
              <a:buFont typeface="Arial" panose="020B0604020202020204" pitchFamily="34" charset="0"/>
              <a:buChar char="•"/>
            </a:pPr>
            <a:endParaRPr lang="en-US" sz="1800" dirty="0">
              <a:solidFill>
                <a:prstClr val="black"/>
              </a:solidFill>
              <a:latin typeface="Rockwell"/>
              <a:ea typeface="+mn-ea"/>
              <a:cs typeface="+mn-cs"/>
            </a:endParaRPr>
          </a:p>
          <a:p>
            <a:pPr marL="285750" indent="-285750" fontAlgn="auto">
              <a:spcBef>
                <a:spcPts val="0"/>
              </a:spcBef>
              <a:spcAft>
                <a:spcPts val="0"/>
              </a:spcAft>
              <a:buFont typeface="Arial" panose="020B0604020202020204" pitchFamily="34" charset="0"/>
              <a:buChar char="•"/>
            </a:pPr>
            <a:endParaRPr lang="en-US" sz="1800" dirty="0">
              <a:solidFill>
                <a:prstClr val="black"/>
              </a:solidFill>
              <a:latin typeface="Rockwell"/>
              <a:ea typeface="+mn-ea"/>
              <a:cs typeface="+mn-cs"/>
            </a:endParaRPr>
          </a:p>
        </p:txBody>
      </p:sp>
      <p:pic>
        <p:nvPicPr>
          <p:cNvPr id="7" name="Picture 6" descr="SEARCH_Logo_FLA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30" y="304800"/>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7"/>
          <p:cNvSpPr>
            <a:spLocks noChangeShapeType="1"/>
          </p:cNvSpPr>
          <p:nvPr/>
        </p:nvSpPr>
        <p:spPr bwMode="auto">
          <a:xfrm>
            <a:off x="0" y="12954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0576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0"/>
            <a:ext cx="9144000" cy="1143000"/>
          </a:xfrm>
        </p:spPr>
        <p:txBody>
          <a:bodyPr>
            <a:normAutofit/>
          </a:bodyPr>
          <a:lstStyle/>
          <a:p>
            <a:r>
              <a:rPr lang="en-US" sz="3500" dirty="0">
                <a:latin typeface="Arial" charset="0"/>
                <a:ea typeface="ＭＳ Ｐゴシック" charset="0"/>
                <a:cs typeface="ＭＳ Ｐゴシック" charset="0"/>
              </a:rPr>
              <a:t>Decision-making in a changing Arctic</a:t>
            </a:r>
          </a:p>
        </p:txBody>
      </p:sp>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D7AB24-A5D2-C94D-AC8A-9EAA687D7D43}" type="slidenum">
              <a:rPr lang="en-US" sz="1400">
                <a:solidFill>
                  <a:schemeClr val="bg1"/>
                </a:solidFill>
              </a:rPr>
              <a:pPr/>
              <a:t>9</a:t>
            </a:fld>
            <a:endParaRPr lang="en-US" sz="1400">
              <a:solidFill>
                <a:schemeClr val="bg1"/>
              </a:solidFill>
            </a:endParaRPr>
          </a:p>
        </p:txBody>
      </p:sp>
      <p:pic>
        <p:nvPicPr>
          <p:cNvPr id="34820" name="Picture 5" descr="Scenarios201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3" y="895350"/>
            <a:ext cx="7951787"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1"/>
          <p:cNvSpPr txBox="1">
            <a:spLocks noChangeArrowheads="1"/>
          </p:cNvSpPr>
          <p:nvPr/>
        </p:nvSpPr>
        <p:spPr bwMode="auto">
          <a:xfrm>
            <a:off x="3892550" y="2474913"/>
            <a:ext cx="1695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Observations</a:t>
            </a:r>
          </a:p>
        </p:txBody>
      </p:sp>
      <p:sp>
        <p:nvSpPr>
          <p:cNvPr id="34822" name="TextBox 6"/>
          <p:cNvSpPr txBox="1">
            <a:spLocks noChangeArrowheads="1"/>
          </p:cNvSpPr>
          <p:nvPr/>
        </p:nvSpPr>
        <p:spPr bwMode="auto">
          <a:xfrm>
            <a:off x="5546725" y="2312988"/>
            <a:ext cx="100171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GCM output</a:t>
            </a:r>
          </a:p>
        </p:txBody>
      </p:sp>
      <p:sp>
        <p:nvSpPr>
          <p:cNvPr id="34823" name="TextBox 7"/>
          <p:cNvSpPr txBox="1">
            <a:spLocks noChangeArrowheads="1"/>
          </p:cNvSpPr>
          <p:nvPr/>
        </p:nvSpPr>
        <p:spPr bwMode="auto">
          <a:xfrm>
            <a:off x="4733925" y="5245100"/>
            <a:ext cx="174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Stroeve et al., 2010</a:t>
            </a:r>
          </a:p>
        </p:txBody>
      </p:sp>
      <p:sp>
        <p:nvSpPr>
          <p:cNvPr id="11" name="TextBox 10"/>
          <p:cNvSpPr txBox="1">
            <a:spLocks noChangeArrowheads="1"/>
          </p:cNvSpPr>
          <p:nvPr/>
        </p:nvSpPr>
        <p:spPr bwMode="auto">
          <a:xfrm>
            <a:off x="627016" y="6519446"/>
            <a:ext cx="5353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Eicken &amp; Lovecraft, Ch. 9, Nx2020, 2011</a:t>
            </a:r>
            <a:endParaRPr lang="en-US" sz="1600" dirty="0"/>
          </a:p>
        </p:txBody>
      </p:sp>
      <p:sp>
        <p:nvSpPr>
          <p:cNvPr id="9" name="Line 27"/>
          <p:cNvSpPr>
            <a:spLocks noChangeShapeType="1"/>
          </p:cNvSpPr>
          <p:nvPr/>
        </p:nvSpPr>
        <p:spPr bwMode="auto">
          <a:xfrm>
            <a:off x="0" y="1143000"/>
            <a:ext cx="9144000" cy="0"/>
          </a:xfrm>
          <a:prstGeom prst="line">
            <a:avLst/>
          </a:prstGeom>
          <a:noFill/>
          <a:ln w="38100">
            <a:solidFill>
              <a:srgbClr val="00A0D6"/>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10" name="Picture 9" descr="SEARCH_Logo_FLA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06362"/>
            <a:ext cx="838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363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603</Words>
  <Application>Microsoft Office PowerPoint</Application>
  <PresentationFormat>On-screen Show (4:3)</PresentationFormat>
  <Paragraphs>108</Paragraphs>
  <Slides>12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Equation</vt:lpstr>
      <vt:lpstr>Approaches to anticipate futures</vt:lpstr>
      <vt:lpstr>PowerPoint Presentation</vt:lpstr>
      <vt:lpstr>Steps in scenario identification</vt:lpstr>
      <vt:lpstr>Plausibility  &amp;  Consistency</vt:lpstr>
      <vt:lpstr>Further in-depth analysis of projection bundles</vt:lpstr>
      <vt:lpstr>NSSI Scenarios Project</vt:lpstr>
      <vt:lpstr>Drivers of change</vt:lpstr>
      <vt:lpstr>Fact sheets on key drivers</vt:lpstr>
      <vt:lpstr>Decision-making in a changing Arctic</vt:lpstr>
      <vt:lpstr>PowerPoint Presentation</vt:lpstr>
      <vt:lpstr>Scenarios: Challenges and Opportunities</vt:lpstr>
      <vt:lpstr>Questions &amp; Discussion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Lee</dc:creator>
  <cp:lastModifiedBy>Olivia Lee</cp:lastModifiedBy>
  <cp:revision>12</cp:revision>
  <dcterms:created xsi:type="dcterms:W3CDTF">2014-09-15T04:21:55Z</dcterms:created>
  <dcterms:modified xsi:type="dcterms:W3CDTF">2014-09-15T05:41:36Z</dcterms:modified>
</cp:coreProperties>
</file>