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1" d="100"/>
          <a:sy n="161" d="100"/>
        </p:scale>
        <p:origin x="-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1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7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8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4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9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3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2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4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13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8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B93C1-85DE-2D48-8ADC-01DB3C04B02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1A74A-8850-2649-8D6A-FE00A7FE0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7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5352" y="2140477"/>
            <a:ext cx="5860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“THE” Arctic Observing Network:</a:t>
            </a:r>
          </a:p>
          <a:p>
            <a:pPr algn="ctr"/>
            <a:r>
              <a:rPr lang="en-US" sz="2400" b="1" dirty="0" smtClean="0"/>
              <a:t>A perspective from program to international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40080" y="5529786"/>
            <a:ext cx="34448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Erica Key</a:t>
            </a:r>
          </a:p>
          <a:p>
            <a:r>
              <a:rPr lang="en-US" dirty="0" smtClean="0"/>
              <a:t>National Science Foundation</a:t>
            </a:r>
          </a:p>
          <a:p>
            <a:r>
              <a:rPr lang="en-US" dirty="0" smtClean="0"/>
              <a:t>Arctic Observing Network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95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585" y="952473"/>
            <a:ext cx="8123262" cy="5632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Deadline for NSF AON proposals: October 21, 2014</a:t>
            </a:r>
          </a:p>
          <a:p>
            <a:endParaRPr lang="en-US" dirty="0" smtClean="0"/>
          </a:p>
          <a:p>
            <a:r>
              <a:rPr lang="en-US" dirty="0" smtClean="0"/>
              <a:t>New language in the solicitation is two-fold: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i="1" dirty="0" smtClean="0"/>
              <a:t>Draws off of input at OSTP / OMB meeting in January and governance webinars</a:t>
            </a:r>
          </a:p>
          <a:p>
            <a:endParaRPr lang="en-US" dirty="0" smtClean="0"/>
          </a:p>
          <a:p>
            <a:r>
              <a:rPr lang="en-US" dirty="0" smtClean="0"/>
              <a:t>	Allows for development of value-added products</a:t>
            </a:r>
          </a:p>
          <a:p>
            <a:r>
              <a:rPr lang="en-US" dirty="0"/>
              <a:t>	</a:t>
            </a:r>
            <a:r>
              <a:rPr lang="en-US" dirty="0" smtClean="0"/>
              <a:t>	- leveraging existing NSF-AON catalog and other agency contributions</a:t>
            </a:r>
          </a:p>
          <a:p>
            <a:r>
              <a:rPr lang="en-US" dirty="0"/>
              <a:t>	</a:t>
            </a:r>
            <a:r>
              <a:rPr lang="en-US" dirty="0" smtClean="0"/>
              <a:t>	- supports interoperable, intercomparable measurements</a:t>
            </a:r>
          </a:p>
          <a:p>
            <a:r>
              <a:rPr lang="en-US" dirty="0"/>
              <a:t>	</a:t>
            </a:r>
            <a:r>
              <a:rPr lang="en-US" dirty="0" smtClean="0"/>
              <a:t>	- builds capacity for integrated, interdisciplinary, or system measurements</a:t>
            </a:r>
          </a:p>
          <a:p>
            <a:r>
              <a:rPr lang="en-US" dirty="0"/>
              <a:t>	</a:t>
            </a:r>
            <a:r>
              <a:rPr lang="en-US" dirty="0" smtClean="0"/>
              <a:t>	- increases connectivity with PLR CI program through co-review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	Encourages long-term vision for network design</a:t>
            </a:r>
          </a:p>
          <a:p>
            <a:r>
              <a:rPr lang="en-US" dirty="0"/>
              <a:t>	</a:t>
            </a:r>
            <a:r>
              <a:rPr lang="en-US" dirty="0" smtClean="0"/>
              <a:t>	- spurs proposers to consider scales and targets for observing</a:t>
            </a:r>
          </a:p>
          <a:p>
            <a:r>
              <a:rPr lang="en-US" dirty="0"/>
              <a:t>	</a:t>
            </a:r>
            <a:r>
              <a:rPr lang="en-US" dirty="0" smtClean="0"/>
              <a:t>	- integrates project and risk management concepts into design</a:t>
            </a:r>
          </a:p>
          <a:p>
            <a:r>
              <a:rPr lang="en-US" dirty="0"/>
              <a:t>	</a:t>
            </a:r>
            <a:r>
              <a:rPr lang="en-US" dirty="0" smtClean="0"/>
              <a:t>	- furthers “science of measurement” as opposed to maintenance</a:t>
            </a:r>
          </a:p>
          <a:p>
            <a:r>
              <a:rPr lang="en-US" dirty="0" smtClean="0"/>
              <a:t>		- develops metrics to evaluate return on investment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7585" y="257019"/>
            <a:ext cx="3893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NSF-AON Competition Status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5915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257" y="232310"/>
            <a:ext cx="4929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Current observing-related strategic activities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58260" y="906010"/>
            <a:ext cx="7417428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Use-inspired science / Return on investment</a:t>
            </a:r>
          </a:p>
          <a:p>
            <a:r>
              <a:rPr lang="en-US" dirty="0" smtClean="0"/>
              <a:t>	All: Arctic Observing Assessment</a:t>
            </a:r>
          </a:p>
          <a:p>
            <a:r>
              <a:rPr lang="en-US" dirty="0" smtClean="0"/>
              <a:t>	National: US GEO Assessment, USGCRP Our Changing Planet</a:t>
            </a:r>
          </a:p>
          <a:p>
            <a:r>
              <a:rPr lang="en-US" dirty="0"/>
              <a:t>	</a:t>
            </a:r>
            <a:r>
              <a:rPr lang="en-US" dirty="0" smtClean="0"/>
              <a:t>Agency: TPIO Visualization (NOAA)</a:t>
            </a:r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Governance and planning</a:t>
            </a:r>
          </a:p>
          <a:p>
            <a:r>
              <a:rPr lang="en-US" dirty="0" smtClean="0"/>
              <a:t>	All: Arctic Observing Viewer</a:t>
            </a:r>
          </a:p>
          <a:p>
            <a:r>
              <a:rPr lang="en-US" dirty="0"/>
              <a:t>	</a:t>
            </a:r>
            <a:r>
              <a:rPr lang="en-US" dirty="0" smtClean="0"/>
              <a:t>IARPC: Master Schedule</a:t>
            </a:r>
          </a:p>
          <a:p>
            <a:r>
              <a:rPr lang="en-US" dirty="0"/>
              <a:t>	</a:t>
            </a:r>
            <a:r>
              <a:rPr lang="en-US" dirty="0" smtClean="0"/>
              <a:t>NSF-AON: Webinar series and distributed input</a:t>
            </a:r>
            <a:endParaRPr lang="en-US" dirty="0"/>
          </a:p>
          <a:p>
            <a:endParaRPr lang="en-US" dirty="0"/>
          </a:p>
          <a:p>
            <a:r>
              <a:rPr lang="en-US" i="1" dirty="0" smtClean="0"/>
              <a:t>Coordination and communication</a:t>
            </a:r>
          </a:p>
          <a:p>
            <a:r>
              <a:rPr lang="en-US" dirty="0" smtClean="0"/>
              <a:t>	All: </a:t>
            </a:r>
            <a:r>
              <a:rPr lang="en-US" dirty="0" err="1" smtClean="0"/>
              <a:t>ArcticHub</a:t>
            </a:r>
            <a:r>
              <a:rPr lang="en-US" dirty="0" smtClean="0"/>
              <a:t>, Arctic Observing Viewer, Arctic Observing Assessment</a:t>
            </a:r>
          </a:p>
          <a:p>
            <a:r>
              <a:rPr lang="en-US" dirty="0" smtClean="0"/>
              <a:t>	International: Belmont Forum Arctic CRA, French Arctic Strategy</a:t>
            </a:r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Operation (awareness, partnership)</a:t>
            </a:r>
          </a:p>
          <a:p>
            <a:r>
              <a:rPr lang="en-US" dirty="0"/>
              <a:t>	</a:t>
            </a:r>
            <a:r>
              <a:rPr lang="en-US" dirty="0" smtClean="0"/>
              <a:t>All: Arctic Observing Viewer, </a:t>
            </a:r>
            <a:r>
              <a:rPr lang="en-US" dirty="0" err="1" smtClean="0"/>
              <a:t>ArcticHub</a:t>
            </a:r>
            <a:r>
              <a:rPr lang="en-US" dirty="0" smtClean="0"/>
              <a:t>, Arctic Observing Assessment</a:t>
            </a:r>
          </a:p>
          <a:p>
            <a:r>
              <a:rPr lang="en-US" dirty="0"/>
              <a:t>	</a:t>
            </a:r>
            <a:r>
              <a:rPr lang="en-US" dirty="0" smtClean="0"/>
              <a:t>International: Belmont Forum Arctic CRA, Canadian Observing Inventory</a:t>
            </a:r>
          </a:p>
          <a:p>
            <a:r>
              <a:rPr lang="en-US" dirty="0"/>
              <a:t>	</a:t>
            </a:r>
            <a:r>
              <a:rPr lang="en-US" dirty="0" smtClean="0"/>
              <a:t>IARPC: Agency/Organization Webinars, Cross-Cut Webinars</a:t>
            </a:r>
          </a:p>
          <a:p>
            <a:r>
              <a:rPr lang="en-US" dirty="0"/>
              <a:t>	</a:t>
            </a:r>
            <a:r>
              <a:rPr lang="en-US" dirty="0" smtClean="0"/>
              <a:t>NSF-AON: Outreach materials</a:t>
            </a:r>
          </a:p>
        </p:txBody>
      </p:sp>
    </p:spTree>
    <p:extLst>
      <p:ext uri="{BB962C8B-B14F-4D97-AF65-F5344CB8AC3E}">
        <p14:creationId xmlns:p14="http://schemas.microsoft.com/office/powerpoint/2010/main" val="200777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979" y="187130"/>
            <a:ext cx="3070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Outputs and potential uses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3979" y="680165"/>
            <a:ext cx="7879080" cy="5909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Arctic Observing Assessment</a:t>
            </a:r>
          </a:p>
          <a:p>
            <a:r>
              <a:rPr lang="en-US" dirty="0"/>
              <a:t>	</a:t>
            </a:r>
            <a:r>
              <a:rPr lang="en-US" dirty="0" smtClean="0"/>
              <a:t>Demonstrate gaps/strengths in:</a:t>
            </a:r>
          </a:p>
          <a:p>
            <a:r>
              <a:rPr lang="en-US" dirty="0"/>
              <a:t>	</a:t>
            </a:r>
            <a:r>
              <a:rPr lang="en-US" dirty="0" smtClean="0"/>
              <a:t>	- documented user needs</a:t>
            </a:r>
          </a:p>
          <a:p>
            <a:r>
              <a:rPr lang="en-US" dirty="0"/>
              <a:t>	</a:t>
            </a:r>
            <a:r>
              <a:rPr lang="en-US" dirty="0" smtClean="0"/>
              <a:t>	- interoperable information</a:t>
            </a:r>
          </a:p>
          <a:p>
            <a:r>
              <a:rPr lang="en-US" dirty="0"/>
              <a:t>	</a:t>
            </a:r>
            <a:r>
              <a:rPr lang="en-US" dirty="0" smtClean="0"/>
              <a:t>	- available data integration tools and accessible formats</a:t>
            </a:r>
          </a:p>
          <a:p>
            <a:r>
              <a:rPr lang="en-US" dirty="0"/>
              <a:t>	</a:t>
            </a:r>
            <a:r>
              <a:rPr lang="en-US" dirty="0" smtClean="0"/>
              <a:t>	- observing, monitoring, inventory, assessment of requested fields</a:t>
            </a:r>
          </a:p>
          <a:p>
            <a:endParaRPr lang="en-US" dirty="0"/>
          </a:p>
          <a:p>
            <a:r>
              <a:rPr lang="en-US" dirty="0" smtClean="0"/>
              <a:t>Arctic Observing Viewer</a:t>
            </a:r>
          </a:p>
          <a:p>
            <a:r>
              <a:rPr lang="en-US" dirty="0"/>
              <a:t>	</a:t>
            </a:r>
            <a:r>
              <a:rPr lang="en-US" dirty="0" smtClean="0"/>
              <a:t>Visualize and document available observations to:</a:t>
            </a:r>
          </a:p>
          <a:p>
            <a:r>
              <a:rPr lang="en-US" dirty="0"/>
              <a:t>	</a:t>
            </a:r>
            <a:r>
              <a:rPr lang="en-US" dirty="0" smtClean="0"/>
              <a:t>	- showcase coverage and link to archives</a:t>
            </a:r>
          </a:p>
          <a:p>
            <a:r>
              <a:rPr lang="en-US" dirty="0"/>
              <a:t>	</a:t>
            </a:r>
            <a:r>
              <a:rPr lang="en-US" dirty="0" smtClean="0"/>
              <a:t>	- encourage “neighbor” interchanges within/between sciences</a:t>
            </a:r>
          </a:p>
          <a:p>
            <a:r>
              <a:rPr lang="en-US" dirty="0"/>
              <a:t>	</a:t>
            </a:r>
            <a:r>
              <a:rPr lang="en-US" dirty="0" smtClean="0"/>
              <a:t>	- provide information for out-year, shortfall planning and coordination</a:t>
            </a:r>
          </a:p>
          <a:p>
            <a:r>
              <a:rPr lang="en-US" dirty="0"/>
              <a:t>	</a:t>
            </a:r>
            <a:r>
              <a:rPr lang="en-US" dirty="0" smtClean="0"/>
              <a:t>	- identify interdisciplinary or system nodes or hotspots</a:t>
            </a:r>
          </a:p>
          <a:p>
            <a:r>
              <a:rPr lang="en-US" dirty="0"/>
              <a:t>	</a:t>
            </a:r>
            <a:r>
              <a:rPr lang="en-US" dirty="0" smtClean="0"/>
              <a:t>	- provide accessibility to a range of users</a:t>
            </a:r>
          </a:p>
          <a:p>
            <a:endParaRPr lang="en-US" dirty="0"/>
          </a:p>
          <a:p>
            <a:r>
              <a:rPr lang="en-US" dirty="0" err="1" smtClean="0"/>
              <a:t>ArcticHub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Connect a broad observing community by:</a:t>
            </a:r>
          </a:p>
          <a:p>
            <a:r>
              <a:rPr lang="en-US" dirty="0"/>
              <a:t>	</a:t>
            </a:r>
            <a:r>
              <a:rPr lang="en-US" dirty="0" smtClean="0"/>
              <a:t>	- highlighting available online resources and tools for observing</a:t>
            </a:r>
          </a:p>
          <a:p>
            <a:r>
              <a:rPr lang="en-US" dirty="0"/>
              <a:t>	</a:t>
            </a:r>
            <a:r>
              <a:rPr lang="en-US" dirty="0" smtClean="0"/>
              <a:t>	- hosting Arctic Observing Assessment build-out and web interface</a:t>
            </a:r>
          </a:p>
          <a:p>
            <a:r>
              <a:rPr lang="en-US" dirty="0"/>
              <a:t>	</a:t>
            </a:r>
            <a:r>
              <a:rPr lang="en-US" dirty="0" smtClean="0"/>
              <a:t>	- providing tailored communication and workspaces for thematic groups</a:t>
            </a:r>
          </a:p>
          <a:p>
            <a:r>
              <a:rPr lang="en-US" dirty="0"/>
              <a:t>	</a:t>
            </a:r>
            <a:r>
              <a:rPr lang="en-US" dirty="0" smtClean="0"/>
              <a:t>	- enabling user input to site functionality</a:t>
            </a:r>
          </a:p>
        </p:txBody>
      </p:sp>
    </p:spTree>
    <p:extLst>
      <p:ext uri="{BB962C8B-B14F-4D97-AF65-F5344CB8AC3E}">
        <p14:creationId xmlns:p14="http://schemas.microsoft.com/office/powerpoint/2010/main" val="49801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395" y="243774"/>
            <a:ext cx="5338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Considerations and conversations for the future </a:t>
            </a:r>
          </a:p>
          <a:p>
            <a:r>
              <a:rPr lang="en-US" sz="2000" b="1" dirty="0"/>
              <a:t>	</a:t>
            </a:r>
            <a:r>
              <a:rPr lang="en-US" sz="2000" b="1" i="1" dirty="0" smtClean="0"/>
              <a:t>for NSF-AON and the broader AON universe</a:t>
            </a:r>
            <a:endParaRPr lang="en-US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10629" y="1345158"/>
            <a:ext cx="8946605" cy="4801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Grids, nodes, hotspots, and realizing a “design”</a:t>
            </a:r>
          </a:p>
          <a:p>
            <a:r>
              <a:rPr lang="en-US" dirty="0"/>
              <a:t>	</a:t>
            </a:r>
            <a:r>
              <a:rPr lang="en-US" dirty="0" smtClean="0"/>
              <a:t>- What is the return on investment in science and management of remote deployments?</a:t>
            </a:r>
          </a:p>
          <a:p>
            <a:r>
              <a:rPr lang="en-US" dirty="0" smtClean="0"/>
              <a:t>	- Does place-based design encourage more integrated, system-type measurement?</a:t>
            </a:r>
          </a:p>
          <a:p>
            <a:r>
              <a:rPr lang="en-US" dirty="0"/>
              <a:t>	</a:t>
            </a:r>
            <a:r>
              <a:rPr lang="en-US" dirty="0" smtClean="0"/>
              <a:t>- How do we maximize the constellation and varying time coverage we have?</a:t>
            </a:r>
          </a:p>
          <a:p>
            <a:r>
              <a:rPr lang="en-US" dirty="0"/>
              <a:t>	</a:t>
            </a:r>
            <a:r>
              <a:rPr lang="en-US" dirty="0" smtClean="0"/>
              <a:t>- Who benefits from an institutionalized observing suite?</a:t>
            </a:r>
          </a:p>
          <a:p>
            <a:endParaRPr lang="en-US" dirty="0" smtClean="0"/>
          </a:p>
          <a:p>
            <a:r>
              <a:rPr lang="en-US" dirty="0" smtClean="0"/>
              <a:t>Balancing global with local</a:t>
            </a:r>
          </a:p>
          <a:p>
            <a:r>
              <a:rPr lang="en-US" dirty="0"/>
              <a:t>	</a:t>
            </a:r>
            <a:r>
              <a:rPr lang="en-US" dirty="0" smtClean="0"/>
              <a:t>- Is there value in aggregating large volumes of questionable quality data?</a:t>
            </a:r>
          </a:p>
          <a:p>
            <a:r>
              <a:rPr lang="en-US" dirty="0"/>
              <a:t>	</a:t>
            </a:r>
            <a:r>
              <a:rPr lang="en-US" dirty="0" smtClean="0"/>
              <a:t>- Can we quantify relative change (amplitude and frequency) using </a:t>
            </a:r>
          </a:p>
          <a:p>
            <a:r>
              <a:rPr lang="en-US" dirty="0"/>
              <a:t>	</a:t>
            </a:r>
            <a:r>
              <a:rPr lang="en-US" dirty="0" smtClean="0"/>
              <a:t>	non-traditional information from personal devices or off-the-shelf sensors?</a:t>
            </a:r>
          </a:p>
          <a:p>
            <a:r>
              <a:rPr lang="en-US" dirty="0"/>
              <a:t>	</a:t>
            </a:r>
            <a:r>
              <a:rPr lang="en-US" dirty="0" smtClean="0"/>
              <a:t>- How is this balanced against high accuracy information held to global standard?</a:t>
            </a:r>
          </a:p>
          <a:p>
            <a:endParaRPr lang="en-US" dirty="0"/>
          </a:p>
          <a:p>
            <a:r>
              <a:rPr lang="en-US" dirty="0" smtClean="0"/>
              <a:t>Exceeding original intentions</a:t>
            </a:r>
          </a:p>
          <a:p>
            <a:r>
              <a:rPr lang="en-US" dirty="0"/>
              <a:t>	</a:t>
            </a:r>
            <a:r>
              <a:rPr lang="en-US" dirty="0" smtClean="0"/>
              <a:t>- How is “fundamental” observing re-purposed?</a:t>
            </a:r>
          </a:p>
          <a:p>
            <a:r>
              <a:rPr lang="en-US" dirty="0"/>
              <a:t>	</a:t>
            </a:r>
            <a:r>
              <a:rPr lang="en-US" dirty="0" smtClean="0"/>
              <a:t>- Where is the line between research and management when it comes to observing?</a:t>
            </a:r>
          </a:p>
          <a:p>
            <a:r>
              <a:rPr lang="en-US" dirty="0"/>
              <a:t>	</a:t>
            </a:r>
            <a:r>
              <a:rPr lang="en-US" dirty="0" smtClean="0"/>
              <a:t>- Should areas where user needs are defined receive top priority?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81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86</Words>
  <Application>Microsoft Macintosh PowerPoint</Application>
  <PresentationFormat>On-screen Show (4:3)</PresentationFormat>
  <Paragraphs>84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Key, Erica L.</dc:creator>
  <cp:lastModifiedBy>Key, Erica L.</cp:lastModifiedBy>
  <cp:revision>11</cp:revision>
  <cp:lastPrinted>2014-09-15T15:46:36Z</cp:lastPrinted>
  <dcterms:created xsi:type="dcterms:W3CDTF">2014-09-15T13:45:00Z</dcterms:created>
  <dcterms:modified xsi:type="dcterms:W3CDTF">2014-09-15T16:26:59Z</dcterms:modified>
</cp:coreProperties>
</file>