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6" r:id="rId2"/>
    <p:sldId id="260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4" autoAdjust="0"/>
    <p:restoredTop sz="94660"/>
  </p:normalViewPr>
  <p:slideViewPr>
    <p:cSldViewPr snapToGrid="0">
      <p:cViewPr>
        <p:scale>
          <a:sx n="60" d="100"/>
          <a:sy n="60" d="100"/>
        </p:scale>
        <p:origin x="-2096" y="-8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EE7E1B-08E3-424A-9494-FB629EC071CE}" type="datetimeFigureOut">
              <a:rPr lang="en-US" smtClean="0"/>
              <a:t>9/15/14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B3CED2-C226-43F3-913C-9C94B92788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53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D75E47-099C-41E2-B4C6-699B9124F9D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6855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5B84C-8518-42FE-A41E-768FCD6D4FDF}" type="datetimeFigureOut">
              <a:rPr lang="en-US" smtClean="0"/>
              <a:t>9/15/14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E7BDF-CFB8-4AF5-8176-748B90F12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030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5B84C-8518-42FE-A41E-768FCD6D4FDF}" type="datetimeFigureOut">
              <a:rPr lang="en-US" smtClean="0"/>
              <a:t>9/15/14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E7BDF-CFB8-4AF5-8176-748B90F12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079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5B84C-8518-42FE-A41E-768FCD6D4FDF}" type="datetimeFigureOut">
              <a:rPr lang="en-US" smtClean="0"/>
              <a:t>9/15/14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E7BDF-CFB8-4AF5-8176-748B90F12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590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5B84C-8518-42FE-A41E-768FCD6D4FDF}" type="datetimeFigureOut">
              <a:rPr lang="en-US" smtClean="0"/>
              <a:t>9/15/14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E7BDF-CFB8-4AF5-8176-748B90F12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687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5B84C-8518-42FE-A41E-768FCD6D4FDF}" type="datetimeFigureOut">
              <a:rPr lang="en-US" smtClean="0"/>
              <a:t>9/15/14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E7BDF-CFB8-4AF5-8176-748B90F12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206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5B84C-8518-42FE-A41E-768FCD6D4FDF}" type="datetimeFigureOut">
              <a:rPr lang="en-US" smtClean="0"/>
              <a:t>9/15/14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E7BDF-CFB8-4AF5-8176-748B90F12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280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5B84C-8518-42FE-A41E-768FCD6D4FDF}" type="datetimeFigureOut">
              <a:rPr lang="en-US" smtClean="0"/>
              <a:t>9/15/14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E7BDF-CFB8-4AF5-8176-748B90F12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591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5B84C-8518-42FE-A41E-768FCD6D4FDF}" type="datetimeFigureOut">
              <a:rPr lang="en-US" smtClean="0"/>
              <a:t>9/15/14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E7BDF-CFB8-4AF5-8176-748B90F12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637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5B84C-8518-42FE-A41E-768FCD6D4FDF}" type="datetimeFigureOut">
              <a:rPr lang="en-US" smtClean="0"/>
              <a:t>9/15/14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E7BDF-CFB8-4AF5-8176-748B90F12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38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5B84C-8518-42FE-A41E-768FCD6D4FDF}" type="datetimeFigureOut">
              <a:rPr lang="en-US" smtClean="0"/>
              <a:t>9/15/14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E7BDF-CFB8-4AF5-8176-748B90F12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94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5B84C-8518-42FE-A41E-768FCD6D4FDF}" type="datetimeFigureOut">
              <a:rPr lang="en-US" smtClean="0"/>
              <a:t>9/15/14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E7BDF-CFB8-4AF5-8176-748B90F12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544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5B84C-8518-42FE-A41E-768FCD6D4FDF}" type="datetimeFigureOut">
              <a:rPr lang="en-US" smtClean="0"/>
              <a:t>9/15/14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E7BDF-CFB8-4AF5-8176-748B90F12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949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48454" y="1112765"/>
            <a:ext cx="3632989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 smtClean="0"/>
              <a:t>A: Network of important GAPS in disciplines</a:t>
            </a:r>
            <a:endParaRPr lang="en-US" sz="1350" dirty="0"/>
          </a:p>
        </p:txBody>
      </p:sp>
      <p:sp>
        <p:nvSpPr>
          <p:cNvPr id="7" name="TextBox 6"/>
          <p:cNvSpPr txBox="1"/>
          <p:nvPr/>
        </p:nvSpPr>
        <p:spPr>
          <a:xfrm>
            <a:off x="4529271" y="1112765"/>
            <a:ext cx="4529271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 smtClean="0"/>
              <a:t>B: What linkages could be made over the next 5 years?</a:t>
            </a:r>
            <a:endParaRPr lang="en-US" sz="1350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28225" y="317715"/>
            <a:ext cx="8229600" cy="66751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smtClean="0"/>
              <a:t>SEARCH-wide interdisciplinary linkages</a:t>
            </a:r>
            <a:endParaRPr lang="en-US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731510" y="4447468"/>
            <a:ext cx="7926315" cy="31624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 smtClean="0"/>
              <a:t>A: SEARCH researchers report linkages </a:t>
            </a:r>
            <a:r>
              <a:rPr lang="en-US" sz="1350" i="1" dirty="0" smtClean="0"/>
              <a:t>needed</a:t>
            </a:r>
            <a:r>
              <a:rPr lang="en-US" sz="1350" dirty="0" smtClean="0"/>
              <a:t> based on gaps in knowledge (include supporting products/ papers). Network represents linkages needed, not linkages that already exist. </a:t>
            </a:r>
          </a:p>
          <a:p>
            <a:endParaRPr lang="en-US" sz="1350" dirty="0"/>
          </a:p>
          <a:p>
            <a:r>
              <a:rPr lang="en-US" sz="1350" dirty="0" smtClean="0"/>
              <a:t>B: Network represents what linkages might be made over the next 5 years. Can be evaluated at a later time to determine progress in achieving linkages.</a:t>
            </a:r>
          </a:p>
          <a:p>
            <a:endParaRPr lang="en-US" sz="1350" dirty="0"/>
          </a:p>
          <a:p>
            <a:r>
              <a:rPr lang="en-US" sz="1350" dirty="0" smtClean="0"/>
              <a:t>Metrics: Number of nodes, thickness of lines between nodes (indicating </a:t>
            </a:r>
            <a:r>
              <a:rPr lang="en-US" sz="1350" dirty="0"/>
              <a:t>number of times link was reported as an important linkage </a:t>
            </a:r>
            <a:r>
              <a:rPr lang="en-US" sz="1350" dirty="0" smtClean="0"/>
              <a:t>needed), quantitative metrics on overall network connectedness, average distances between nodes</a:t>
            </a:r>
          </a:p>
          <a:p>
            <a:r>
              <a:rPr lang="en-US" sz="1200" i="1" dirty="0" smtClean="0">
                <a:solidFill>
                  <a:schemeClr val="bg1">
                    <a:lumMod val="65000"/>
                  </a:schemeClr>
                </a:solidFill>
              </a:rPr>
              <a:t>*Note, this method does not track NUMBER of new papers/ proposals/ products generated, but that can be reported as a separate metric </a:t>
            </a:r>
          </a:p>
          <a:p>
            <a:endParaRPr lang="en-US" sz="1350" dirty="0" smtClean="0"/>
          </a:p>
          <a:p>
            <a:endParaRPr lang="en-US" sz="1350" dirty="0" smtClean="0"/>
          </a:p>
          <a:p>
            <a:endParaRPr lang="en-US" sz="1350" dirty="0"/>
          </a:p>
          <a:p>
            <a:endParaRPr lang="en-US" sz="135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14385" t="14132" r="2540" b="5649"/>
          <a:stretch/>
        </p:blipFill>
        <p:spPr>
          <a:xfrm>
            <a:off x="731510" y="1606552"/>
            <a:ext cx="2934637" cy="276889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2669173" y="4098448"/>
            <a:ext cx="44592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</a:rPr>
              <a:t>Graphical network representation (free software: </a:t>
            </a:r>
            <a:r>
              <a:rPr lang="en-US" sz="1200" dirty="0" err="1" smtClean="0">
                <a:solidFill>
                  <a:schemeClr val="bg1">
                    <a:lumMod val="65000"/>
                  </a:schemeClr>
                </a:solidFill>
              </a:rPr>
              <a:t>Gephi</a:t>
            </a:r>
            <a:r>
              <a:rPr lang="en-US" sz="1200" dirty="0" smtClean="0"/>
              <a:t>)</a:t>
            </a:r>
            <a:endParaRPr lang="en-US" sz="120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69111" y="1381754"/>
            <a:ext cx="2893019" cy="2747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7351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itle 1"/>
          <p:cNvSpPr txBox="1">
            <a:spLocks/>
          </p:cNvSpPr>
          <p:nvPr/>
        </p:nvSpPr>
        <p:spPr>
          <a:xfrm>
            <a:off x="347347" y="856174"/>
            <a:ext cx="8458200" cy="472354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i="1" dirty="0" smtClean="0"/>
              <a:t>Supporting local networks and cross-scale linking</a:t>
            </a:r>
            <a:endParaRPr lang="en-US" sz="2400" i="1" dirty="0"/>
          </a:p>
        </p:txBody>
      </p:sp>
      <p:sp>
        <p:nvSpPr>
          <p:cNvPr id="80" name="Title 1"/>
          <p:cNvSpPr>
            <a:spLocks noGrp="1"/>
          </p:cNvSpPr>
          <p:nvPr>
            <p:ph type="title"/>
          </p:nvPr>
        </p:nvSpPr>
        <p:spPr>
          <a:xfrm>
            <a:off x="470508" y="396733"/>
            <a:ext cx="8229600" cy="667512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Specific product evaluation</a:t>
            </a:r>
            <a:endParaRPr lang="en-US" sz="3600" dirty="0"/>
          </a:p>
        </p:txBody>
      </p:sp>
      <p:grpSp>
        <p:nvGrpSpPr>
          <p:cNvPr id="93" name="Group 92"/>
          <p:cNvGrpSpPr/>
          <p:nvPr/>
        </p:nvGrpSpPr>
        <p:grpSpPr>
          <a:xfrm>
            <a:off x="1143000" y="1295400"/>
            <a:ext cx="6596654" cy="4072354"/>
            <a:chOff x="4446" y="9124"/>
            <a:chExt cx="5571496" cy="3306310"/>
          </a:xfrm>
        </p:grpSpPr>
        <p:cxnSp>
          <p:nvCxnSpPr>
            <p:cNvPr id="94" name="Straight Connector 93"/>
            <p:cNvCxnSpPr/>
            <p:nvPr/>
          </p:nvCxnSpPr>
          <p:spPr>
            <a:xfrm flipH="1">
              <a:off x="1225853" y="2764465"/>
              <a:ext cx="859279" cy="484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>
            <a:xfrm flipH="1">
              <a:off x="1491667" y="1903228"/>
              <a:ext cx="8255" cy="36766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>
              <a:off x="247657" y="2094614"/>
              <a:ext cx="5328285" cy="1143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 flipV="1">
              <a:off x="237025" y="1169581"/>
              <a:ext cx="5337810" cy="2540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Rectangle 97"/>
            <p:cNvSpPr/>
            <p:nvPr/>
          </p:nvSpPr>
          <p:spPr>
            <a:xfrm>
              <a:off x="2331639" y="361507"/>
              <a:ext cx="1533525" cy="648335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99" name="TextBox 84"/>
            <p:cNvSpPr txBox="1"/>
            <p:nvPr/>
          </p:nvSpPr>
          <p:spPr>
            <a:xfrm rot="16200000">
              <a:off x="-470039" y="2588676"/>
              <a:ext cx="1201420" cy="2520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kern="12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Local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00" name="TextBox 85"/>
            <p:cNvSpPr txBox="1"/>
            <p:nvPr/>
          </p:nvSpPr>
          <p:spPr>
            <a:xfrm rot="16200000">
              <a:off x="-416876" y="1504462"/>
              <a:ext cx="1094740" cy="2520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kern="12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Regional/State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01" name="TextBox 87"/>
            <p:cNvSpPr txBox="1"/>
            <p:nvPr/>
          </p:nvSpPr>
          <p:spPr>
            <a:xfrm>
              <a:off x="1076879" y="1679894"/>
              <a:ext cx="876935" cy="20828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800" kern="12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Alaska LCC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02" name="TextBox 88"/>
            <p:cNvSpPr txBox="1"/>
            <p:nvPr/>
          </p:nvSpPr>
          <p:spPr>
            <a:xfrm>
              <a:off x="1044984" y="2264667"/>
              <a:ext cx="918845" cy="20828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800" kern="12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Native Govts.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03" name="Oval 102"/>
            <p:cNvSpPr/>
            <p:nvPr/>
          </p:nvSpPr>
          <p:spPr>
            <a:xfrm>
              <a:off x="2395434" y="435935"/>
              <a:ext cx="334010" cy="16129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104" name="TextBox 91"/>
            <p:cNvSpPr txBox="1"/>
            <p:nvPr/>
          </p:nvSpPr>
          <p:spPr>
            <a:xfrm>
              <a:off x="2746008" y="606038"/>
              <a:ext cx="1123315" cy="2082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800" kern="12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Networking Activity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05" name="TextBox 93"/>
            <p:cNvSpPr txBox="1"/>
            <p:nvPr/>
          </p:nvSpPr>
          <p:spPr>
            <a:xfrm>
              <a:off x="236998" y="9124"/>
              <a:ext cx="5334635" cy="2748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endParaRPr lang="en-US" sz="16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06" name="TextBox 96"/>
            <p:cNvSpPr txBox="1"/>
            <p:nvPr/>
          </p:nvSpPr>
          <p:spPr>
            <a:xfrm>
              <a:off x="598466" y="2604899"/>
              <a:ext cx="714375" cy="31051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700" kern="12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Consultant (participant</a:t>
              </a:r>
              <a:r>
                <a:rPr lang="en-US" sz="800" kern="12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)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07" name="TextBox 97"/>
            <p:cNvSpPr txBox="1"/>
            <p:nvPr/>
          </p:nvSpPr>
          <p:spPr>
            <a:xfrm>
              <a:off x="2044336" y="2604899"/>
              <a:ext cx="830580" cy="2959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700" kern="12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Community</a:t>
              </a:r>
              <a:endParaRPr lang="en-US" sz="1200">
                <a:effectLst/>
                <a:latin typeface="Times New Roman"/>
                <a:ea typeface="Times New Roman"/>
              </a:endParaRPr>
            </a:p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700" kern="12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(non-participants)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08" name="TextBox 100"/>
            <p:cNvSpPr txBox="1"/>
            <p:nvPr/>
          </p:nvSpPr>
          <p:spPr>
            <a:xfrm rot="16200000">
              <a:off x="-273307" y="595405"/>
              <a:ext cx="808355" cy="2520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kern="12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National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09" name="TextBox 101"/>
            <p:cNvSpPr txBox="1"/>
            <p:nvPr/>
          </p:nvSpPr>
          <p:spPr>
            <a:xfrm>
              <a:off x="768652" y="637935"/>
              <a:ext cx="940435" cy="20828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800" kern="12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NCA (speaker) 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10" name="TextBox 111"/>
            <p:cNvSpPr txBox="1"/>
            <p:nvPr/>
          </p:nvSpPr>
          <p:spPr>
            <a:xfrm>
              <a:off x="2735673" y="393393"/>
              <a:ext cx="1186180" cy="2082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800" kern="12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Individual/Organization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cxnSp>
          <p:nvCxnSpPr>
            <p:cNvPr id="111" name="Straight Connector 110"/>
            <p:cNvCxnSpPr/>
            <p:nvPr/>
          </p:nvCxnSpPr>
          <p:spPr>
            <a:xfrm>
              <a:off x="2395434" y="925033"/>
              <a:ext cx="36068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12" name="TextBox 113"/>
            <p:cNvSpPr txBox="1"/>
            <p:nvPr/>
          </p:nvSpPr>
          <p:spPr>
            <a:xfrm>
              <a:off x="2746306" y="797418"/>
              <a:ext cx="494665" cy="2082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800" kern="12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Link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13" name="Oval 112"/>
            <p:cNvSpPr/>
            <p:nvPr/>
          </p:nvSpPr>
          <p:spPr>
            <a:xfrm>
              <a:off x="853713" y="3051544"/>
              <a:ext cx="724535" cy="20574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114" name="Oval 113"/>
            <p:cNvSpPr/>
            <p:nvPr/>
          </p:nvSpPr>
          <p:spPr>
            <a:xfrm>
              <a:off x="1108895" y="1679944"/>
              <a:ext cx="774065" cy="22161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115" name="Oval 114"/>
            <p:cNvSpPr/>
            <p:nvPr/>
          </p:nvSpPr>
          <p:spPr>
            <a:xfrm>
              <a:off x="672960" y="2583712"/>
              <a:ext cx="558800" cy="37274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116" name="Oval 115"/>
            <p:cNvSpPr/>
            <p:nvPr/>
          </p:nvSpPr>
          <p:spPr>
            <a:xfrm>
              <a:off x="2087090" y="2562447"/>
              <a:ext cx="734695" cy="40767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117" name="Oval 116"/>
            <p:cNvSpPr/>
            <p:nvPr/>
          </p:nvSpPr>
          <p:spPr>
            <a:xfrm>
              <a:off x="811183" y="616688"/>
              <a:ext cx="791845" cy="2540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118" name="Oval 117"/>
            <p:cNvSpPr/>
            <p:nvPr/>
          </p:nvSpPr>
          <p:spPr>
            <a:xfrm>
              <a:off x="4894085" y="1414130"/>
              <a:ext cx="560070" cy="467995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119" name="Oval 118"/>
            <p:cNvSpPr/>
            <p:nvPr/>
          </p:nvSpPr>
          <p:spPr>
            <a:xfrm>
              <a:off x="4181704" y="457200"/>
              <a:ext cx="617220" cy="3937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120" name="Oval 119"/>
            <p:cNvSpPr/>
            <p:nvPr/>
          </p:nvSpPr>
          <p:spPr>
            <a:xfrm>
              <a:off x="4830290" y="2551814"/>
              <a:ext cx="620395" cy="37211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121" name="TextBox 145"/>
            <p:cNvSpPr txBox="1"/>
            <p:nvPr/>
          </p:nvSpPr>
          <p:spPr>
            <a:xfrm>
              <a:off x="4830285" y="1531042"/>
              <a:ext cx="675005" cy="20828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800" kern="12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ACCAP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22" name="TextBox 147"/>
            <p:cNvSpPr txBox="1"/>
            <p:nvPr/>
          </p:nvSpPr>
          <p:spPr>
            <a:xfrm>
              <a:off x="4149802" y="489083"/>
              <a:ext cx="717550" cy="3251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800" kern="12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Participants  </a:t>
              </a:r>
              <a:endParaRPr lang="en-US" sz="1200">
                <a:effectLst/>
                <a:latin typeface="Times New Roman"/>
                <a:ea typeface="Times New Roman"/>
              </a:endParaRPr>
            </a:p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800" kern="12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&amp; speakers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23" name="Oval 122"/>
            <p:cNvSpPr/>
            <p:nvPr/>
          </p:nvSpPr>
          <p:spPr>
            <a:xfrm>
              <a:off x="4032848" y="1456661"/>
              <a:ext cx="618490" cy="37909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124" name="TextBox 119"/>
            <p:cNvSpPr txBox="1"/>
            <p:nvPr/>
          </p:nvSpPr>
          <p:spPr>
            <a:xfrm>
              <a:off x="641061" y="1998861"/>
              <a:ext cx="1807210" cy="2082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800" kern="12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Connect tribes &amp; state/federal agencies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25" name="TextBox 98"/>
            <p:cNvSpPr txBox="1"/>
            <p:nvPr/>
          </p:nvSpPr>
          <p:spPr>
            <a:xfrm>
              <a:off x="1289647" y="2604899"/>
              <a:ext cx="680085" cy="32512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800" kern="12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Share information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26" name="TextBox 172"/>
            <p:cNvSpPr txBox="1"/>
            <p:nvPr/>
          </p:nvSpPr>
          <p:spPr>
            <a:xfrm>
              <a:off x="853712" y="3040821"/>
              <a:ext cx="781050" cy="20828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800" kern="12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Participant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cxnSp>
          <p:nvCxnSpPr>
            <p:cNvPr id="127" name="Straight Connector 126"/>
            <p:cNvCxnSpPr/>
            <p:nvPr/>
          </p:nvCxnSpPr>
          <p:spPr>
            <a:xfrm flipV="1">
              <a:off x="5138634" y="1881963"/>
              <a:ext cx="34290" cy="67183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/>
            <p:nvPr/>
          </p:nvCxnSpPr>
          <p:spPr>
            <a:xfrm>
              <a:off x="4649536" y="1648047"/>
              <a:ext cx="241935" cy="254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/>
            <p:nvPr/>
          </p:nvCxnSpPr>
          <p:spPr>
            <a:xfrm>
              <a:off x="4713332" y="797442"/>
              <a:ext cx="462915" cy="61722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0" name="Rectangle 129"/>
            <p:cNvSpPr/>
            <p:nvPr/>
          </p:nvSpPr>
          <p:spPr>
            <a:xfrm>
              <a:off x="237025" y="287079"/>
              <a:ext cx="5335270" cy="302133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cxnSp>
          <p:nvCxnSpPr>
            <p:cNvPr id="131" name="Straight Connector 130"/>
            <p:cNvCxnSpPr/>
            <p:nvPr/>
          </p:nvCxnSpPr>
          <p:spPr>
            <a:xfrm>
              <a:off x="587899" y="1360968"/>
              <a:ext cx="26162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2" name="Rectangle 131"/>
            <p:cNvSpPr/>
            <p:nvPr/>
          </p:nvSpPr>
          <p:spPr>
            <a:xfrm>
              <a:off x="2416699" y="648586"/>
              <a:ext cx="304800" cy="1524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133" name="Oval 132"/>
            <p:cNvSpPr/>
            <p:nvPr/>
          </p:nvSpPr>
          <p:spPr>
            <a:xfrm>
              <a:off x="853713" y="1254642"/>
              <a:ext cx="724535" cy="20574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134" name="TextBox 123"/>
            <p:cNvSpPr txBox="1"/>
            <p:nvPr/>
          </p:nvSpPr>
          <p:spPr>
            <a:xfrm>
              <a:off x="885610" y="1254605"/>
              <a:ext cx="692150" cy="20828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800" kern="12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Participant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35" name="Oval 134"/>
            <p:cNvSpPr/>
            <p:nvPr/>
          </p:nvSpPr>
          <p:spPr>
            <a:xfrm>
              <a:off x="1098262" y="2275368"/>
              <a:ext cx="774065" cy="20955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136" name="TextBox 109"/>
            <p:cNvSpPr txBox="1"/>
            <p:nvPr/>
          </p:nvSpPr>
          <p:spPr>
            <a:xfrm rot="16200000">
              <a:off x="-916606" y="1738371"/>
              <a:ext cx="2816860" cy="2082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800" kern="12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Discuss findings from NCA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cxnSp>
          <p:nvCxnSpPr>
            <p:cNvPr id="137" name="Straight Connector 136"/>
            <p:cNvCxnSpPr/>
            <p:nvPr/>
          </p:nvCxnSpPr>
          <p:spPr>
            <a:xfrm flipV="1">
              <a:off x="587899" y="744279"/>
              <a:ext cx="21780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8" name="Straight Connector 137"/>
            <p:cNvCxnSpPr/>
            <p:nvPr/>
          </p:nvCxnSpPr>
          <p:spPr>
            <a:xfrm>
              <a:off x="609164" y="3147237"/>
              <a:ext cx="25082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9" name="TextBox 291"/>
            <p:cNvSpPr txBox="1"/>
            <p:nvPr/>
          </p:nvSpPr>
          <p:spPr>
            <a:xfrm>
              <a:off x="3012120" y="1233340"/>
              <a:ext cx="439420" cy="20828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800" kern="12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NPS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40" name="TextBox 292"/>
            <p:cNvSpPr txBox="1"/>
            <p:nvPr/>
          </p:nvSpPr>
          <p:spPr>
            <a:xfrm>
              <a:off x="2831366" y="1531042"/>
              <a:ext cx="792480" cy="3251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800" kern="12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Intra-agency satellite site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41" name="TextBox 293"/>
            <p:cNvSpPr txBox="1"/>
            <p:nvPr/>
          </p:nvSpPr>
          <p:spPr>
            <a:xfrm>
              <a:off x="2576185" y="1786217"/>
              <a:ext cx="439420" cy="20828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800" kern="12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NPS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42" name="TextBox 294"/>
            <p:cNvSpPr txBox="1"/>
            <p:nvPr/>
          </p:nvSpPr>
          <p:spPr>
            <a:xfrm>
              <a:off x="3437421" y="1786217"/>
              <a:ext cx="439420" cy="20828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800" kern="12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NPS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43" name="Oval 142"/>
            <p:cNvSpPr/>
            <p:nvPr/>
          </p:nvSpPr>
          <p:spPr>
            <a:xfrm>
              <a:off x="3022755" y="1212112"/>
              <a:ext cx="386715" cy="25844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cxnSp>
          <p:nvCxnSpPr>
            <p:cNvPr id="144" name="Straight Connector 143"/>
            <p:cNvCxnSpPr/>
            <p:nvPr/>
          </p:nvCxnSpPr>
          <p:spPr>
            <a:xfrm flipV="1">
              <a:off x="2990857" y="1903228"/>
              <a:ext cx="47307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flipV="1">
              <a:off x="2799471" y="1435395"/>
              <a:ext cx="285750" cy="33464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6" name="Straight Connector 145"/>
            <p:cNvCxnSpPr/>
            <p:nvPr/>
          </p:nvCxnSpPr>
          <p:spPr>
            <a:xfrm flipH="1" flipV="1">
              <a:off x="3352364" y="1435395"/>
              <a:ext cx="299720" cy="33464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47" name="Oval 146"/>
            <p:cNvSpPr/>
            <p:nvPr/>
          </p:nvSpPr>
          <p:spPr>
            <a:xfrm>
              <a:off x="2597453" y="1775637"/>
              <a:ext cx="386715" cy="25844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148" name="Oval 147"/>
            <p:cNvSpPr/>
            <p:nvPr/>
          </p:nvSpPr>
          <p:spPr>
            <a:xfrm>
              <a:off x="3458690" y="1775637"/>
              <a:ext cx="386715" cy="25844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149" name="TextBox 319"/>
            <p:cNvSpPr txBox="1"/>
            <p:nvPr/>
          </p:nvSpPr>
          <p:spPr>
            <a:xfrm>
              <a:off x="3373626" y="3040821"/>
              <a:ext cx="588645" cy="20828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800" kern="12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Local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50" name="TextBox 320"/>
            <p:cNvSpPr txBox="1"/>
            <p:nvPr/>
          </p:nvSpPr>
          <p:spPr>
            <a:xfrm>
              <a:off x="2842002" y="2764465"/>
              <a:ext cx="753110" cy="33845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800" kern="120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Local</a:t>
              </a:r>
              <a:endParaRPr lang="en-US" sz="1200">
                <a:effectLst/>
                <a:latin typeface="Times New Roman"/>
                <a:ea typeface="Times New Roman"/>
              </a:endParaRPr>
            </a:p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800" kern="1200">
                  <a:solidFill>
                    <a:srgbClr val="000000"/>
                  </a:solidFill>
                  <a:effectLst/>
                  <a:latin typeface="Calibri"/>
                  <a:ea typeface="Times New Roman"/>
                  <a:cs typeface="Times New Roman"/>
                </a:rPr>
                <a:t>satellite site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51" name="TextBox 321"/>
            <p:cNvSpPr txBox="1"/>
            <p:nvPr/>
          </p:nvSpPr>
          <p:spPr>
            <a:xfrm>
              <a:off x="3001487" y="2477312"/>
              <a:ext cx="499745" cy="20828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800" kern="12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KBRR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52" name="TextBox 322"/>
            <p:cNvSpPr txBox="1"/>
            <p:nvPr/>
          </p:nvSpPr>
          <p:spPr>
            <a:xfrm>
              <a:off x="2554920" y="3030189"/>
              <a:ext cx="519430" cy="20828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800" kern="12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Local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53" name="Oval 152"/>
            <p:cNvSpPr/>
            <p:nvPr/>
          </p:nvSpPr>
          <p:spPr>
            <a:xfrm>
              <a:off x="2597453" y="3051544"/>
              <a:ext cx="409575" cy="20129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154" name="Oval 153"/>
            <p:cNvSpPr/>
            <p:nvPr/>
          </p:nvSpPr>
          <p:spPr>
            <a:xfrm>
              <a:off x="3022755" y="2488019"/>
              <a:ext cx="407670" cy="20320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155" name="Oval 154"/>
            <p:cNvSpPr/>
            <p:nvPr/>
          </p:nvSpPr>
          <p:spPr>
            <a:xfrm>
              <a:off x="3437425" y="3040912"/>
              <a:ext cx="433705" cy="21844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cxnSp>
          <p:nvCxnSpPr>
            <p:cNvPr id="156" name="Straight Connector 155"/>
            <p:cNvCxnSpPr/>
            <p:nvPr/>
          </p:nvCxnSpPr>
          <p:spPr>
            <a:xfrm flipV="1">
              <a:off x="2799471" y="2658140"/>
              <a:ext cx="285750" cy="38354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7" name="Straight Connector 156"/>
            <p:cNvCxnSpPr/>
            <p:nvPr/>
          </p:nvCxnSpPr>
          <p:spPr>
            <a:xfrm flipH="1" flipV="1">
              <a:off x="3373630" y="2658140"/>
              <a:ext cx="283845" cy="37401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8" name="Straight Connector 157"/>
            <p:cNvCxnSpPr/>
            <p:nvPr/>
          </p:nvCxnSpPr>
          <p:spPr>
            <a:xfrm flipV="1">
              <a:off x="3001490" y="3147237"/>
              <a:ext cx="436245" cy="63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59" name="Oval 158"/>
            <p:cNvSpPr/>
            <p:nvPr/>
          </p:nvSpPr>
          <p:spPr>
            <a:xfrm>
              <a:off x="4011583" y="2551814"/>
              <a:ext cx="670560" cy="367030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160" name="TextBox 343"/>
            <p:cNvSpPr txBox="1"/>
            <p:nvPr/>
          </p:nvSpPr>
          <p:spPr>
            <a:xfrm>
              <a:off x="3979681" y="2573002"/>
              <a:ext cx="759460" cy="3251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800" kern="12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Non-webinar participants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  <p:cxnSp>
          <p:nvCxnSpPr>
            <p:cNvPr id="161" name="Straight Connector 160"/>
            <p:cNvCxnSpPr/>
            <p:nvPr/>
          </p:nvCxnSpPr>
          <p:spPr>
            <a:xfrm>
              <a:off x="4681434" y="2743200"/>
              <a:ext cx="147955" cy="1270"/>
            </a:xfrm>
            <a:prstGeom prst="line">
              <a:avLst/>
            </a:pr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2" name="Straight Connector 161"/>
            <p:cNvCxnSpPr/>
            <p:nvPr/>
          </p:nvCxnSpPr>
          <p:spPr>
            <a:xfrm flipV="1">
              <a:off x="3915890" y="287079"/>
              <a:ext cx="0" cy="3020060"/>
            </a:xfrm>
            <a:prstGeom prst="lin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63" name="TextBox 130"/>
            <p:cNvSpPr txBox="1"/>
            <p:nvPr/>
          </p:nvSpPr>
          <p:spPr>
            <a:xfrm>
              <a:off x="3990314" y="1477882"/>
              <a:ext cx="717550" cy="3251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800" kern="1200" dirty="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Participants  </a:t>
              </a:r>
              <a:endParaRPr lang="en-US" sz="1200" dirty="0">
                <a:effectLst/>
                <a:latin typeface="Times New Roman"/>
                <a:ea typeface="Times New Roman"/>
              </a:endParaRPr>
            </a:p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800" kern="1200" dirty="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&amp; speakers</a:t>
              </a:r>
              <a:endParaRPr lang="en-US" sz="12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164" name="TextBox 131"/>
            <p:cNvSpPr txBox="1"/>
            <p:nvPr/>
          </p:nvSpPr>
          <p:spPr>
            <a:xfrm>
              <a:off x="4798387" y="2573002"/>
              <a:ext cx="717550" cy="3251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800" kern="12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Participants  </a:t>
              </a:r>
              <a:endParaRPr lang="en-US" sz="1200">
                <a:effectLst/>
                <a:latin typeface="Times New Roman"/>
                <a:ea typeface="Times New Roman"/>
              </a:endParaRPr>
            </a:p>
            <a:p>
              <a:pPr marL="0" marR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800" kern="1200">
                  <a:solidFill>
                    <a:srgbClr val="000000"/>
                  </a:solidFill>
                  <a:effectLst/>
                  <a:latin typeface="Times New Roman"/>
                  <a:ea typeface="Times New Roman"/>
                </a:rPr>
                <a:t>&amp; speakers</a:t>
              </a:r>
              <a:endParaRPr lang="en-US" sz="1200">
                <a:effectLst/>
                <a:latin typeface="Times New Roman"/>
                <a:ea typeface="Times New Roman"/>
              </a:endParaRPr>
            </a:p>
          </p:txBody>
        </p:sp>
      </p:grpSp>
      <p:sp>
        <p:nvSpPr>
          <p:cNvPr id="76" name="TextBox 75"/>
          <p:cNvSpPr txBox="1"/>
          <p:nvPr/>
        </p:nvSpPr>
        <p:spPr>
          <a:xfrm>
            <a:off x="347347" y="5549350"/>
            <a:ext cx="8237285" cy="14080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Interviews/ surveys to identify who are using SEARCH products (e.g. evaluation of Sea Ice Prediction Network products)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Identify role of SEARCH in providing useful information to local-regional-national stakeholders</a:t>
            </a:r>
            <a:endParaRPr lang="en-US" dirty="0"/>
          </a:p>
          <a:p>
            <a:endParaRPr lang="en-US" sz="1350" dirty="0"/>
          </a:p>
        </p:txBody>
      </p:sp>
      <p:sp>
        <p:nvSpPr>
          <p:cNvPr id="2" name="TextBox 1"/>
          <p:cNvSpPr txBox="1"/>
          <p:nvPr/>
        </p:nvSpPr>
        <p:spPr>
          <a:xfrm>
            <a:off x="605732" y="1358937"/>
            <a:ext cx="73070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chemeClr val="bg1">
                    <a:lumMod val="50000"/>
                  </a:schemeClr>
                </a:solidFill>
              </a:rPr>
              <a:t>This is an example from evaluating the ACCAP webinar series </a:t>
            </a:r>
            <a:endParaRPr lang="en-US" i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83865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49" y="365126"/>
            <a:ext cx="8215099" cy="1325563"/>
          </a:xfrm>
        </p:spPr>
        <p:txBody>
          <a:bodyPr/>
          <a:lstStyle/>
          <a:p>
            <a:r>
              <a:rPr lang="en-US" b="1" dirty="0" smtClean="0"/>
              <a:t>Needed from workshop participants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40122"/>
            <a:ext cx="7886700" cy="4351338"/>
          </a:xfrm>
        </p:spPr>
        <p:txBody>
          <a:bodyPr/>
          <a:lstStyle/>
          <a:p>
            <a:r>
              <a:rPr lang="en-US" dirty="0" smtClean="0"/>
              <a:t>Report important </a:t>
            </a:r>
            <a:r>
              <a:rPr lang="en-US" b="1" dirty="0" smtClean="0"/>
              <a:t>gaps</a:t>
            </a:r>
            <a:r>
              <a:rPr lang="en-US" dirty="0" smtClean="0"/>
              <a:t> in knowledge:</a:t>
            </a:r>
          </a:p>
          <a:p>
            <a:pPr marL="457200" lvl="1" indent="0">
              <a:buNone/>
            </a:pPr>
            <a:r>
              <a:rPr lang="en-US" dirty="0" smtClean="0"/>
              <a:t>	– each paired node only appears once, order is not important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2042751"/>
              </p:ext>
            </p:extLst>
          </p:nvPr>
        </p:nvGraphicFramePr>
        <p:xfrm>
          <a:off x="273461" y="3127736"/>
          <a:ext cx="8716714" cy="29546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01659"/>
                <a:gridCol w="1971394"/>
                <a:gridCol w="2202115"/>
                <a:gridCol w="1020773"/>
                <a:gridCol w="1020773"/>
              </a:tblGrid>
              <a:tr h="53838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>
                          <a:effectLst/>
                        </a:rPr>
                        <a:t>Name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 smtClean="0">
                          <a:effectLst/>
                        </a:rPr>
                        <a:t>Discipline </a:t>
                      </a:r>
                      <a:r>
                        <a:rPr lang="en-US" sz="1800" b="1" u="none" strike="noStrike" dirty="0">
                          <a:effectLst/>
                        </a:rPr>
                        <a:t>1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 dirty="0" smtClean="0">
                          <a:effectLst/>
                        </a:rPr>
                        <a:t>Discipline </a:t>
                      </a:r>
                      <a:r>
                        <a:rPr lang="en-US" sz="1800" b="1" u="none" strike="noStrike" dirty="0">
                          <a:effectLst/>
                        </a:rPr>
                        <a:t>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Can this link</a:t>
                      </a:r>
                      <a:r>
                        <a:rPr lang="en-US" baseline="0" dirty="0" smtClean="0"/>
                        <a:t>age be made within 5 years? (Y/N)</a:t>
                      </a:r>
                      <a:endParaRPr lang="en-US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1" u="none" strike="noStrike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Optional</a:t>
                      </a:r>
                      <a:endParaRPr lang="en-US" sz="1800" b="1" i="1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3838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effectLst/>
                        </a:rPr>
                        <a:t>Olivia Lee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Sea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ice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Policy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Supporting papers/ products</a:t>
                      </a:r>
                      <a:endParaRPr lang="en-US" sz="1400" b="0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3838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effectLst/>
                        </a:rPr>
                        <a:t>Olivia Lee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Sea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ice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Marine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ecology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Supporting papers/ products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18002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157</TotalTime>
  <Words>341</Words>
  <Application>Microsoft Macintosh PowerPoint</Application>
  <PresentationFormat>On-screen Show (4:3)</PresentationFormat>
  <Paragraphs>70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Specific product evaluation</vt:lpstr>
      <vt:lpstr>Needed from workshop participants</vt:lpstr>
    </vt:vector>
  </TitlesOfParts>
  <Company>University of Alaska Fairbanks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Olivia A Lee</dc:creator>
  <cp:lastModifiedBy>Helen Wiggins</cp:lastModifiedBy>
  <cp:revision>24</cp:revision>
  <dcterms:created xsi:type="dcterms:W3CDTF">2014-08-29T18:07:07Z</dcterms:created>
  <dcterms:modified xsi:type="dcterms:W3CDTF">2014-09-15T22:41:25Z</dcterms:modified>
</cp:coreProperties>
</file>