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9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E7E1B-08E3-424A-9494-FB629EC071CE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3CED2-C226-43F3-913C-9C94B9278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3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75E47-099C-41E2-B4C6-699B9124F9D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85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3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7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8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0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8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9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3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8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4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4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5B84C-8518-42FE-A41E-768FCD6D4FDF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4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8454" y="1112765"/>
            <a:ext cx="36329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A: Network of important GAPS in disciplines</a:t>
            </a:r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4529271" y="1112765"/>
            <a:ext cx="45292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B: What linkages could be made over the next 5 years?</a:t>
            </a:r>
            <a:endParaRPr lang="en-US" sz="135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8225" y="317715"/>
            <a:ext cx="8229600" cy="6675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SEARCH-wide interdisciplinary linkages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731510" y="4447468"/>
            <a:ext cx="7926315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A: SEARCH researchers report linkages </a:t>
            </a:r>
            <a:r>
              <a:rPr lang="en-US" sz="1350" i="1" dirty="0" smtClean="0"/>
              <a:t>needed</a:t>
            </a:r>
            <a:r>
              <a:rPr lang="en-US" sz="1350" dirty="0" smtClean="0"/>
              <a:t> based on gaps in knowledge (include supporting products/ papers). Network represents linkages needed, not linkages that already exist. </a:t>
            </a:r>
          </a:p>
          <a:p>
            <a:endParaRPr lang="en-US" sz="1350" dirty="0"/>
          </a:p>
          <a:p>
            <a:r>
              <a:rPr lang="en-US" sz="1350" dirty="0" smtClean="0"/>
              <a:t>B: Network represents what linkages might be made over the next 5 years. Can be evaluated at a later time to determine progress in achieving linkages.</a:t>
            </a:r>
          </a:p>
          <a:p>
            <a:endParaRPr lang="en-US" sz="1350" dirty="0"/>
          </a:p>
          <a:p>
            <a:r>
              <a:rPr lang="en-US" sz="1350" dirty="0" smtClean="0"/>
              <a:t>Metrics: Number of nodes, thickness of lines between nodes (indicating </a:t>
            </a:r>
            <a:r>
              <a:rPr lang="en-US" sz="1350" dirty="0"/>
              <a:t>number of times link was reported as an important linkage </a:t>
            </a:r>
            <a:r>
              <a:rPr lang="en-US" sz="1350" dirty="0" smtClean="0"/>
              <a:t>needed), quantitative metrics on overall network connectedness, average distances between nodes</a:t>
            </a:r>
          </a:p>
          <a:p>
            <a:r>
              <a:rPr lang="en-US" sz="1200" i="1" dirty="0" smtClean="0">
                <a:solidFill>
                  <a:schemeClr val="bg1">
                    <a:lumMod val="65000"/>
                  </a:schemeClr>
                </a:solidFill>
              </a:rPr>
              <a:t>*Note, this method does not track NUMBER of new papers/ proposals/ products generated, but that can be reported as a separate metric </a:t>
            </a:r>
          </a:p>
          <a:p>
            <a:endParaRPr lang="en-US" sz="1350" dirty="0" smtClean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4385" t="14132" r="2540" b="5649"/>
          <a:stretch/>
        </p:blipFill>
        <p:spPr>
          <a:xfrm>
            <a:off x="731510" y="1606552"/>
            <a:ext cx="2934637" cy="27688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69173" y="4098448"/>
            <a:ext cx="4459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Graphical network representation (free software: </a:t>
            </a: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</a:rPr>
              <a:t>Gephi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111" y="1381754"/>
            <a:ext cx="2893019" cy="274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5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1"/>
          <p:cNvSpPr txBox="1">
            <a:spLocks/>
          </p:cNvSpPr>
          <p:nvPr/>
        </p:nvSpPr>
        <p:spPr>
          <a:xfrm>
            <a:off x="347347" y="856174"/>
            <a:ext cx="8458200" cy="47235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i="1" dirty="0" smtClean="0"/>
              <a:t>Supporting local networks and cross-scale linking</a:t>
            </a:r>
            <a:endParaRPr lang="en-US" sz="2400" i="1" dirty="0"/>
          </a:p>
        </p:txBody>
      </p:sp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470508" y="396733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Specific product evaluation</a:t>
            </a:r>
            <a:endParaRPr lang="en-US" sz="3600" dirty="0"/>
          </a:p>
        </p:txBody>
      </p:sp>
      <p:grpSp>
        <p:nvGrpSpPr>
          <p:cNvPr id="93" name="Group 92"/>
          <p:cNvGrpSpPr/>
          <p:nvPr/>
        </p:nvGrpSpPr>
        <p:grpSpPr>
          <a:xfrm>
            <a:off x="1143000" y="1295400"/>
            <a:ext cx="6596654" cy="4072354"/>
            <a:chOff x="4446" y="9124"/>
            <a:chExt cx="5571496" cy="3306310"/>
          </a:xfrm>
        </p:grpSpPr>
        <p:cxnSp>
          <p:nvCxnSpPr>
            <p:cNvPr id="94" name="Straight Connector 93"/>
            <p:cNvCxnSpPr/>
            <p:nvPr/>
          </p:nvCxnSpPr>
          <p:spPr>
            <a:xfrm flipH="1">
              <a:off x="1225853" y="2764465"/>
              <a:ext cx="859279" cy="48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1491667" y="1903228"/>
              <a:ext cx="8255" cy="3676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47657" y="2094614"/>
              <a:ext cx="5328285" cy="1143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237025" y="1169581"/>
              <a:ext cx="5337810" cy="25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2331639" y="361507"/>
              <a:ext cx="1533525" cy="6483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TextBox 84"/>
            <p:cNvSpPr txBox="1"/>
            <p:nvPr/>
          </p:nvSpPr>
          <p:spPr>
            <a:xfrm rot="16200000">
              <a:off x="-470039" y="2588676"/>
              <a:ext cx="1201420" cy="252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Local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0" name="TextBox 85"/>
            <p:cNvSpPr txBox="1"/>
            <p:nvPr/>
          </p:nvSpPr>
          <p:spPr>
            <a:xfrm rot="16200000">
              <a:off x="-416876" y="1504462"/>
              <a:ext cx="1094740" cy="252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Regional/State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1" name="TextBox 87"/>
            <p:cNvSpPr txBox="1"/>
            <p:nvPr/>
          </p:nvSpPr>
          <p:spPr>
            <a:xfrm>
              <a:off x="1076879" y="1679894"/>
              <a:ext cx="87693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Alaska LCC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2" name="TextBox 88"/>
            <p:cNvSpPr txBox="1"/>
            <p:nvPr/>
          </p:nvSpPr>
          <p:spPr>
            <a:xfrm>
              <a:off x="1044984" y="2264667"/>
              <a:ext cx="91884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Native Govts.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2395434" y="435935"/>
              <a:ext cx="334010" cy="16129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TextBox 91"/>
            <p:cNvSpPr txBox="1"/>
            <p:nvPr/>
          </p:nvSpPr>
          <p:spPr>
            <a:xfrm>
              <a:off x="2746008" y="606038"/>
              <a:ext cx="1123315" cy="208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Networking Activity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5" name="TextBox 93"/>
            <p:cNvSpPr txBox="1"/>
            <p:nvPr/>
          </p:nvSpPr>
          <p:spPr>
            <a:xfrm>
              <a:off x="236998" y="9124"/>
              <a:ext cx="5334635" cy="274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6" name="TextBox 96"/>
            <p:cNvSpPr txBox="1"/>
            <p:nvPr/>
          </p:nvSpPr>
          <p:spPr>
            <a:xfrm>
              <a:off x="598466" y="2604899"/>
              <a:ext cx="714375" cy="3105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Consultant (participant</a:t>
              </a: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)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7" name="TextBox 97"/>
            <p:cNvSpPr txBox="1"/>
            <p:nvPr/>
          </p:nvSpPr>
          <p:spPr>
            <a:xfrm>
              <a:off x="2044336" y="2604899"/>
              <a:ext cx="830580" cy="2959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Community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(non-participants)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8" name="TextBox 100"/>
            <p:cNvSpPr txBox="1"/>
            <p:nvPr/>
          </p:nvSpPr>
          <p:spPr>
            <a:xfrm rot="16200000">
              <a:off x="-273307" y="595405"/>
              <a:ext cx="808355" cy="252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National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9" name="TextBox 101"/>
            <p:cNvSpPr txBox="1"/>
            <p:nvPr/>
          </p:nvSpPr>
          <p:spPr>
            <a:xfrm>
              <a:off x="768652" y="637935"/>
              <a:ext cx="94043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NCA (speaker) 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0" name="TextBox 111"/>
            <p:cNvSpPr txBox="1"/>
            <p:nvPr/>
          </p:nvSpPr>
          <p:spPr>
            <a:xfrm>
              <a:off x="2735673" y="393393"/>
              <a:ext cx="1186180" cy="208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Individual/Organization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2395434" y="925033"/>
              <a:ext cx="3606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TextBox 113"/>
            <p:cNvSpPr txBox="1"/>
            <p:nvPr/>
          </p:nvSpPr>
          <p:spPr>
            <a:xfrm>
              <a:off x="2746306" y="797418"/>
              <a:ext cx="494665" cy="208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Link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853713" y="3051544"/>
              <a:ext cx="724535" cy="2057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1108895" y="1679944"/>
              <a:ext cx="774065" cy="2216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672960" y="2583712"/>
              <a:ext cx="558800" cy="37274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2087090" y="2562447"/>
              <a:ext cx="734695" cy="4076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811183" y="616688"/>
              <a:ext cx="791845" cy="254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4894085" y="1414130"/>
              <a:ext cx="560070" cy="46799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4181704" y="457200"/>
              <a:ext cx="617220" cy="3937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4830290" y="2551814"/>
              <a:ext cx="620395" cy="3721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TextBox 145"/>
            <p:cNvSpPr txBox="1"/>
            <p:nvPr/>
          </p:nvSpPr>
          <p:spPr>
            <a:xfrm>
              <a:off x="4830285" y="1531042"/>
              <a:ext cx="67500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ACCAP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2" name="TextBox 147"/>
            <p:cNvSpPr txBox="1"/>
            <p:nvPr/>
          </p:nvSpPr>
          <p:spPr>
            <a:xfrm>
              <a:off x="4149802" y="489083"/>
              <a:ext cx="71755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Participants  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&amp; speakers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4032848" y="1456661"/>
              <a:ext cx="618490" cy="3790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TextBox 119"/>
            <p:cNvSpPr txBox="1"/>
            <p:nvPr/>
          </p:nvSpPr>
          <p:spPr>
            <a:xfrm>
              <a:off x="641061" y="1998861"/>
              <a:ext cx="1807210" cy="2082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Connect tribes &amp; state/federal agencies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5" name="TextBox 98"/>
            <p:cNvSpPr txBox="1"/>
            <p:nvPr/>
          </p:nvSpPr>
          <p:spPr>
            <a:xfrm>
              <a:off x="1289647" y="2604899"/>
              <a:ext cx="680085" cy="325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Share information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6" name="TextBox 172"/>
            <p:cNvSpPr txBox="1"/>
            <p:nvPr/>
          </p:nvSpPr>
          <p:spPr>
            <a:xfrm>
              <a:off x="853712" y="3040821"/>
              <a:ext cx="78105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 flipV="1">
              <a:off x="5138634" y="1881963"/>
              <a:ext cx="34290" cy="6718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4649536" y="1648047"/>
              <a:ext cx="241935" cy="25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4713332" y="797442"/>
              <a:ext cx="462915" cy="6172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Rectangle 129"/>
            <p:cNvSpPr/>
            <p:nvPr/>
          </p:nvSpPr>
          <p:spPr>
            <a:xfrm>
              <a:off x="237025" y="287079"/>
              <a:ext cx="5335270" cy="3021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31" name="Straight Connector 130"/>
            <p:cNvCxnSpPr/>
            <p:nvPr/>
          </p:nvCxnSpPr>
          <p:spPr>
            <a:xfrm>
              <a:off x="587899" y="1360968"/>
              <a:ext cx="2616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Rectangle 131"/>
            <p:cNvSpPr/>
            <p:nvPr/>
          </p:nvSpPr>
          <p:spPr>
            <a:xfrm>
              <a:off x="2416699" y="648586"/>
              <a:ext cx="304800" cy="152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853713" y="1254642"/>
              <a:ext cx="724535" cy="2057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TextBox 123"/>
            <p:cNvSpPr txBox="1"/>
            <p:nvPr/>
          </p:nvSpPr>
          <p:spPr>
            <a:xfrm>
              <a:off x="885610" y="1254605"/>
              <a:ext cx="69215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1098262" y="2275368"/>
              <a:ext cx="774065" cy="2095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TextBox 109"/>
            <p:cNvSpPr txBox="1"/>
            <p:nvPr/>
          </p:nvSpPr>
          <p:spPr>
            <a:xfrm rot="16200000">
              <a:off x="-916606" y="1738371"/>
              <a:ext cx="2816860" cy="2082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Discuss findings from NCA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37" name="Straight Connector 136"/>
            <p:cNvCxnSpPr/>
            <p:nvPr/>
          </p:nvCxnSpPr>
          <p:spPr>
            <a:xfrm flipV="1">
              <a:off x="587899" y="744279"/>
              <a:ext cx="2178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09164" y="3147237"/>
              <a:ext cx="2508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9" name="TextBox 291"/>
            <p:cNvSpPr txBox="1"/>
            <p:nvPr/>
          </p:nvSpPr>
          <p:spPr>
            <a:xfrm>
              <a:off x="3012120" y="1233340"/>
              <a:ext cx="43942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NPS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0" name="TextBox 292"/>
            <p:cNvSpPr txBox="1"/>
            <p:nvPr/>
          </p:nvSpPr>
          <p:spPr>
            <a:xfrm>
              <a:off x="2831366" y="1531042"/>
              <a:ext cx="79248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Intra-agency satellite site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1" name="TextBox 293"/>
            <p:cNvSpPr txBox="1"/>
            <p:nvPr/>
          </p:nvSpPr>
          <p:spPr>
            <a:xfrm>
              <a:off x="2576185" y="1786217"/>
              <a:ext cx="43942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NPS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2" name="TextBox 294"/>
            <p:cNvSpPr txBox="1"/>
            <p:nvPr/>
          </p:nvSpPr>
          <p:spPr>
            <a:xfrm>
              <a:off x="3437421" y="1786217"/>
              <a:ext cx="43942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NPS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3022755" y="1212112"/>
              <a:ext cx="386715" cy="25844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44" name="Straight Connector 143"/>
            <p:cNvCxnSpPr/>
            <p:nvPr/>
          </p:nvCxnSpPr>
          <p:spPr>
            <a:xfrm flipV="1">
              <a:off x="2990857" y="1903228"/>
              <a:ext cx="4730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V="1">
              <a:off x="2799471" y="1435395"/>
              <a:ext cx="285750" cy="3346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H="1" flipV="1">
              <a:off x="3352364" y="1435395"/>
              <a:ext cx="299720" cy="3346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7" name="Oval 146"/>
            <p:cNvSpPr/>
            <p:nvPr/>
          </p:nvSpPr>
          <p:spPr>
            <a:xfrm>
              <a:off x="2597453" y="1775637"/>
              <a:ext cx="386715" cy="25844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3458690" y="1775637"/>
              <a:ext cx="386715" cy="25844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TextBox 319"/>
            <p:cNvSpPr txBox="1"/>
            <p:nvPr/>
          </p:nvSpPr>
          <p:spPr>
            <a:xfrm>
              <a:off x="3373626" y="3040821"/>
              <a:ext cx="58864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Local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0" name="TextBox 320"/>
            <p:cNvSpPr txBox="1"/>
            <p:nvPr/>
          </p:nvSpPr>
          <p:spPr>
            <a:xfrm>
              <a:off x="2842002" y="2764465"/>
              <a:ext cx="753110" cy="3384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Local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satellite site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1" name="TextBox 321"/>
            <p:cNvSpPr txBox="1"/>
            <p:nvPr/>
          </p:nvSpPr>
          <p:spPr>
            <a:xfrm>
              <a:off x="3001487" y="2477312"/>
              <a:ext cx="49974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KBRR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2" name="TextBox 322"/>
            <p:cNvSpPr txBox="1"/>
            <p:nvPr/>
          </p:nvSpPr>
          <p:spPr>
            <a:xfrm>
              <a:off x="2554920" y="3030189"/>
              <a:ext cx="51943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Local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>
              <a:off x="2597453" y="3051544"/>
              <a:ext cx="409575" cy="2012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3022755" y="2488019"/>
              <a:ext cx="407670" cy="203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3437425" y="3040912"/>
              <a:ext cx="433705" cy="2184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56" name="Straight Connector 155"/>
            <p:cNvCxnSpPr/>
            <p:nvPr/>
          </p:nvCxnSpPr>
          <p:spPr>
            <a:xfrm flipV="1">
              <a:off x="2799471" y="2658140"/>
              <a:ext cx="285750" cy="3835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H="1" flipV="1">
              <a:off x="3373630" y="2658140"/>
              <a:ext cx="283845" cy="3740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3001490" y="3147237"/>
              <a:ext cx="436245" cy="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9" name="Oval 158"/>
            <p:cNvSpPr/>
            <p:nvPr/>
          </p:nvSpPr>
          <p:spPr>
            <a:xfrm>
              <a:off x="4011583" y="2551814"/>
              <a:ext cx="670560" cy="36703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TextBox 343"/>
            <p:cNvSpPr txBox="1"/>
            <p:nvPr/>
          </p:nvSpPr>
          <p:spPr>
            <a:xfrm>
              <a:off x="3979681" y="2573002"/>
              <a:ext cx="75946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Non-webinar participants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61" name="Straight Connector 160"/>
            <p:cNvCxnSpPr/>
            <p:nvPr/>
          </p:nvCxnSpPr>
          <p:spPr>
            <a:xfrm>
              <a:off x="4681434" y="2743200"/>
              <a:ext cx="147955" cy="12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3915890" y="287079"/>
              <a:ext cx="0" cy="302006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63" name="TextBox 130"/>
            <p:cNvSpPr txBox="1"/>
            <p:nvPr/>
          </p:nvSpPr>
          <p:spPr>
            <a:xfrm>
              <a:off x="3990314" y="1477882"/>
              <a:ext cx="71755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Participants  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&amp; speakers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4" name="TextBox 131"/>
            <p:cNvSpPr txBox="1"/>
            <p:nvPr/>
          </p:nvSpPr>
          <p:spPr>
            <a:xfrm>
              <a:off x="4798387" y="2573002"/>
              <a:ext cx="71755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Participants  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&amp; speakers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658317" y="5549350"/>
            <a:ext cx="7926315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Interviews/ surveys to identify who are using SEARCH products (e.g. evaluation of Sea Ice Prediction Network products)</a:t>
            </a:r>
          </a:p>
          <a:p>
            <a:endParaRPr lang="en-US" sz="1350" dirty="0"/>
          </a:p>
          <a:p>
            <a:r>
              <a:rPr lang="en-US" sz="1350" dirty="0" smtClean="0"/>
              <a:t>Identify role of SEARCH in providing useful information to local-regional-national stakeholders</a:t>
            </a:r>
            <a:endParaRPr lang="en-US" sz="1350" dirty="0"/>
          </a:p>
          <a:p>
            <a:endParaRPr lang="en-US" sz="1350" dirty="0"/>
          </a:p>
        </p:txBody>
      </p:sp>
      <p:sp>
        <p:nvSpPr>
          <p:cNvPr id="2" name="TextBox 1"/>
          <p:cNvSpPr txBox="1"/>
          <p:nvPr/>
        </p:nvSpPr>
        <p:spPr>
          <a:xfrm>
            <a:off x="605732" y="1358937"/>
            <a:ext cx="730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This is an example from evaluating the ACCAP webinar series 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1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Needed from SSC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6702"/>
            <a:ext cx="7886700" cy="4351338"/>
          </a:xfrm>
        </p:spPr>
        <p:txBody>
          <a:bodyPr/>
          <a:lstStyle/>
          <a:p>
            <a:r>
              <a:rPr lang="en-US" dirty="0" smtClean="0"/>
              <a:t>Defined initial list of main disciplines/ research categories</a:t>
            </a:r>
          </a:p>
          <a:p>
            <a:r>
              <a:rPr lang="en-US" dirty="0" smtClean="0"/>
              <a:t>Report important </a:t>
            </a:r>
            <a:r>
              <a:rPr lang="en-US" b="1" dirty="0" smtClean="0"/>
              <a:t>gaps</a:t>
            </a:r>
            <a:r>
              <a:rPr lang="en-US" dirty="0" smtClean="0"/>
              <a:t> in knowledge:</a:t>
            </a:r>
          </a:p>
          <a:p>
            <a:pPr marL="457200" lvl="1" indent="0">
              <a:buNone/>
            </a:pPr>
            <a:r>
              <a:rPr lang="en-US" dirty="0" smtClean="0"/>
              <a:t>	– each paired node only appears once, order is not important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776895"/>
              </p:ext>
            </p:extLst>
          </p:nvPr>
        </p:nvGraphicFramePr>
        <p:xfrm>
          <a:off x="273461" y="3553405"/>
          <a:ext cx="8716714" cy="2954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1659"/>
                <a:gridCol w="1971394"/>
                <a:gridCol w="2202115"/>
                <a:gridCol w="1020773"/>
                <a:gridCol w="1020773"/>
              </a:tblGrid>
              <a:tr h="538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Name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Node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Node 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this link</a:t>
                      </a:r>
                      <a:r>
                        <a:rPr lang="en-US" baseline="0" dirty="0" smtClean="0"/>
                        <a:t>age be made within 5 years? (Y/N)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Optional</a:t>
                      </a:r>
                      <a:endParaRPr lang="en-US" sz="1800" b="1" i="1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8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Olivia Lee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ice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Supporting papers/ products</a:t>
                      </a:r>
                      <a:endParaRPr lang="en-US" sz="14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8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Olivia Lee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ecology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Supporting papers/ products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80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182374"/>
              </p:ext>
            </p:extLst>
          </p:nvPr>
        </p:nvGraphicFramePr>
        <p:xfrm>
          <a:off x="368300" y="939801"/>
          <a:ext cx="8483600" cy="4902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6720"/>
                <a:gridCol w="1696720"/>
                <a:gridCol w="1696720"/>
                <a:gridCol w="1696720"/>
                <a:gridCol w="1696720"/>
              </a:tblGrid>
              <a:tr h="11903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Name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Discipline </a:t>
                      </a:r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Discipline </a:t>
                      </a:r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this link</a:t>
                      </a:r>
                      <a:r>
                        <a:rPr lang="en-US" baseline="0" dirty="0" smtClean="0"/>
                        <a:t>age be made within 5 years? (Y/N)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Optional </a:t>
                      </a:r>
                      <a:r>
                        <a:rPr lang="en-US" sz="18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Supporting papers/ products</a:t>
                      </a:r>
                    </a:p>
                    <a:p>
                      <a:pPr algn="l" fontAlgn="b"/>
                      <a:endParaRPr lang="en-US" sz="1800" b="1" i="1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026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026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026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026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026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026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026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8754" y="249164"/>
            <a:ext cx="7974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Identify important </a:t>
            </a:r>
            <a:r>
              <a:rPr lang="en-US" sz="2800" b="1" dirty="0" smtClean="0"/>
              <a:t>GAPS in disciplines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28254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352</Words>
  <Application>Microsoft Office PowerPoint</Application>
  <PresentationFormat>On-screen Show (4:3)</PresentationFormat>
  <Paragraphs>78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Specific product evaluation</vt:lpstr>
      <vt:lpstr>Needed from SSC</vt:lpstr>
      <vt:lpstr>PowerPoint Presentation</vt:lpstr>
    </vt:vector>
  </TitlesOfParts>
  <Company>University of Alaska Fairbanks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A Lee</dc:creator>
  <cp:lastModifiedBy>Olivia A Lee</cp:lastModifiedBy>
  <cp:revision>19</cp:revision>
  <dcterms:created xsi:type="dcterms:W3CDTF">2014-08-29T18:07:07Z</dcterms:created>
  <dcterms:modified xsi:type="dcterms:W3CDTF">2014-09-08T16:45:56Z</dcterms:modified>
</cp:coreProperties>
</file>