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7" r:id="rId2"/>
    <p:sldId id="258" r:id="rId3"/>
    <p:sldId id="259" r:id="rId4"/>
    <p:sldId id="261" r:id="rId5"/>
    <p:sldId id="260" r:id="rId6"/>
    <p:sldId id="262" r:id="rId7"/>
    <p:sldId id="264" r:id="rId8"/>
    <p:sldId id="263" r:id="rId9"/>
    <p:sldId id="281" r:id="rId10"/>
    <p:sldId id="272" r:id="rId11"/>
    <p:sldId id="273" r:id="rId12"/>
    <p:sldId id="274" r:id="rId13"/>
    <p:sldId id="278" r:id="rId14"/>
    <p:sldId id="279" r:id="rId15"/>
    <p:sldId id="280" r:id="rId16"/>
    <p:sldId id="276" r:id="rId17"/>
    <p:sldId id="275" r:id="rId18"/>
    <p:sldId id="277" r:id="rId19"/>
    <p:sldId id="282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2" d="100"/>
          <a:sy n="142" d="100"/>
        </p:scale>
        <p:origin x="-13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FD8CF-AD83-7A4B-B292-EAC2F698B4DB}" type="datetimeFigureOut">
              <a:rPr lang="en-US" smtClean="0"/>
              <a:t>9/17/14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DE303-6DCA-584C-9820-39E8AE952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396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BEAC2D3-A16E-284D-9828-A61611F2055A}" type="slidenum">
              <a:rPr lang="en-US" sz="1200"/>
              <a:pPr/>
              <a:t>4</a:t>
            </a:fld>
            <a:endParaRPr lang="en-US" sz="1200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Mission specifics: stakeholders; creating a forum for communication (reflected in specific activities such as Arctic Observing Coord meeting; AOS, sea ice outlook etc.)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F7726A7-11F5-9443-A753-6F19799D9D4E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F7726A7-11F5-9443-A753-6F19799D9D4E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D044F7-5C7E-405C-818A-AB57E44DD051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4787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DE303-6DCA-584C-9820-39E8AE9521F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6228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DE303-6DCA-584C-9820-39E8AE9521F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6228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08456-3755-4125-A257-15EDFA3063F7}" type="slidenum">
              <a:rPr lang="en-US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08456-3755-4125-A257-15EDFA3063F7}" type="slidenum">
              <a:rPr lang="en-US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08456-3755-4125-A257-15EDFA3063F7}" type="slidenum">
              <a:rPr lang="en-US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3DC7-99DC-364B-87AC-761C1BE3B438}" type="datetimeFigureOut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B04F-B483-FD4D-97CF-7CF9C6FA4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415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3DC7-99DC-364B-87AC-761C1BE3B438}" type="datetimeFigureOut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B04F-B483-FD4D-97CF-7CF9C6FA4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505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3DC7-99DC-364B-87AC-761C1BE3B438}" type="datetimeFigureOut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B04F-B483-FD4D-97CF-7CF9C6FA4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438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95400"/>
            <a:ext cx="44958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295400"/>
            <a:ext cx="44958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1D57B-909B-C244-A2E1-6D32DA283F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328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3DC7-99DC-364B-87AC-761C1BE3B438}" type="datetimeFigureOut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B04F-B483-FD4D-97CF-7CF9C6FA4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67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3DC7-99DC-364B-87AC-761C1BE3B438}" type="datetimeFigureOut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B04F-B483-FD4D-97CF-7CF9C6FA4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706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3DC7-99DC-364B-87AC-761C1BE3B438}" type="datetimeFigureOut">
              <a:rPr lang="en-US" smtClean="0"/>
              <a:t>9/17/14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B04F-B483-FD4D-97CF-7CF9C6FA4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797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3DC7-99DC-364B-87AC-761C1BE3B438}" type="datetimeFigureOut">
              <a:rPr lang="en-US" smtClean="0"/>
              <a:t>9/17/14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B04F-B483-FD4D-97CF-7CF9C6FA4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142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3DC7-99DC-364B-87AC-761C1BE3B438}" type="datetimeFigureOut">
              <a:rPr lang="en-US" smtClean="0"/>
              <a:t>9/17/14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B04F-B483-FD4D-97CF-7CF9C6FA4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907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3DC7-99DC-364B-87AC-761C1BE3B438}" type="datetimeFigureOut">
              <a:rPr lang="en-US" smtClean="0"/>
              <a:t>9/17/14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B04F-B483-FD4D-97CF-7CF9C6FA4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521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3DC7-99DC-364B-87AC-761C1BE3B438}" type="datetimeFigureOut">
              <a:rPr lang="en-US" smtClean="0"/>
              <a:t>9/17/14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B04F-B483-FD4D-97CF-7CF9C6FA4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195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3DC7-99DC-364B-87AC-761C1BE3B438}" type="datetimeFigureOut">
              <a:rPr lang="en-US" smtClean="0"/>
              <a:t>9/17/14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B04F-B483-FD4D-97CF-7CF9C6FA4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178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63DC7-99DC-364B-87AC-761C1BE3B438}" type="datetimeFigureOut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5B04F-B483-FD4D-97CF-7CF9C6FA4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416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8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BBB981-42DC-6B4F-B270-077BED1A218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Line 27"/>
          <p:cNvSpPr>
            <a:spLocks noChangeShapeType="1"/>
          </p:cNvSpPr>
          <p:nvPr/>
        </p:nvSpPr>
        <p:spPr bwMode="auto">
          <a:xfrm>
            <a:off x="0" y="1253067"/>
            <a:ext cx="9144000" cy="0"/>
          </a:xfrm>
          <a:prstGeom prst="line">
            <a:avLst/>
          </a:prstGeom>
          <a:noFill/>
          <a:ln w="38100">
            <a:solidFill>
              <a:srgbClr val="00A0D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pic>
        <p:nvPicPr>
          <p:cNvPr id="6" name="Picture 5" descr="SEARCH_Logo_FLA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98425"/>
            <a:ext cx="8382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-21707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SEARCH Observing Change Panel:</a:t>
            </a:r>
            <a:br>
              <a:rPr lang="en-US" sz="3200" b="1" dirty="0" smtClean="0"/>
            </a:br>
            <a:r>
              <a:rPr lang="en-US" sz="3200" b="1" dirty="0" smtClean="0"/>
              <a:t>Activities, Outputs &amp; Future Direction</a:t>
            </a:r>
            <a:endParaRPr lang="en-US" sz="3200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OCP charge</a:t>
            </a:r>
          </a:p>
          <a:p>
            <a:r>
              <a:rPr lang="en-US" dirty="0" smtClean="0"/>
              <a:t>Highlights of OCP activities</a:t>
            </a:r>
          </a:p>
          <a:p>
            <a:r>
              <a:rPr lang="en-US" dirty="0" smtClean="0"/>
              <a:t>Proposed OCP roles within the new SEARCH 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399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6406"/>
          </a:xfrm>
        </p:spPr>
        <p:txBody>
          <a:bodyPr>
            <a:noAutofit/>
          </a:bodyPr>
          <a:lstStyle/>
          <a:p>
            <a:r>
              <a:rPr lang="en-GB" sz="4000" b="1" dirty="0" smtClean="0">
                <a:solidFill>
                  <a:srgbClr val="0070C0"/>
                </a:solidFill>
              </a:rPr>
              <a:t>International Arctic Observing Summit Goals</a:t>
            </a:r>
            <a:endParaRPr lang="en-GB" sz="4000" b="1" dirty="0">
              <a:solidFill>
                <a:srgbClr val="0070C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>
                <a:solidFill>
                  <a:srgbClr val="000000"/>
                </a:solidFill>
              </a:rPr>
              <a:t>To provide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b="1" dirty="0" smtClean="0">
                <a:solidFill>
                  <a:srgbClr val="0070C0"/>
                </a:solidFill>
              </a:rPr>
              <a:t>community-driven, science-based </a:t>
            </a:r>
            <a:r>
              <a:rPr lang="en-GB" dirty="0" smtClean="0">
                <a:solidFill>
                  <a:srgbClr val="000000"/>
                </a:solidFill>
              </a:rPr>
              <a:t>guidance for the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b="1" dirty="0" smtClean="0">
                <a:solidFill>
                  <a:srgbClr val="0070C0"/>
                </a:solidFill>
              </a:rPr>
              <a:t>design, implementation, coordination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rgbClr val="000000"/>
                </a:solidFill>
              </a:rPr>
              <a:t>and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b="1" dirty="0" smtClean="0">
                <a:solidFill>
                  <a:srgbClr val="0070C0"/>
                </a:solidFill>
              </a:rPr>
              <a:t>sustained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smtClean="0">
                <a:solidFill>
                  <a:srgbClr val="000000"/>
                </a:solidFill>
              </a:rPr>
              <a:t>long-term (decades) operation of an International Network of Arctic Observing systems that serves a wide spectrum of needs</a:t>
            </a:r>
          </a:p>
          <a:p>
            <a:r>
              <a:rPr lang="en-GB" dirty="0" smtClean="0">
                <a:solidFill>
                  <a:srgbClr val="000000"/>
                </a:solidFill>
              </a:rPr>
              <a:t>To create a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b="1" dirty="0" smtClean="0">
                <a:solidFill>
                  <a:srgbClr val="0070C0"/>
                </a:solidFill>
              </a:rPr>
              <a:t>forum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rgbClr val="000000"/>
                </a:solidFill>
              </a:rPr>
              <a:t>for coordination and exchange between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b="1" dirty="0" smtClean="0">
                <a:solidFill>
                  <a:srgbClr val="0070C0"/>
                </a:solidFill>
              </a:rPr>
              <a:t>researchers</a:t>
            </a:r>
            <a:r>
              <a:rPr lang="en-GB" dirty="0" smtClean="0">
                <a:solidFill>
                  <a:srgbClr val="000000"/>
                </a:solidFill>
              </a:rPr>
              <a:t>,</a:t>
            </a:r>
            <a:r>
              <a:rPr lang="en-GB" b="1" dirty="0" smtClean="0">
                <a:solidFill>
                  <a:schemeClr val="bg1"/>
                </a:solidFill>
              </a:rPr>
              <a:t> </a:t>
            </a:r>
            <a:r>
              <a:rPr lang="en-GB" b="1" dirty="0" smtClean="0">
                <a:solidFill>
                  <a:srgbClr val="0070C0"/>
                </a:solidFill>
              </a:rPr>
              <a:t>stakeholders</a:t>
            </a:r>
            <a:r>
              <a:rPr lang="en-GB" dirty="0" smtClean="0">
                <a:solidFill>
                  <a:srgbClr val="000000"/>
                </a:solidFill>
              </a:rPr>
              <a:t>, and </a:t>
            </a:r>
            <a:r>
              <a:rPr lang="en-GB" b="1" dirty="0">
                <a:solidFill>
                  <a:srgbClr val="0070C0"/>
                </a:solidFill>
              </a:rPr>
              <a:t>funding agencies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dirty="0" smtClean="0">
                <a:solidFill>
                  <a:srgbClr val="000000"/>
                </a:solidFill>
              </a:rPr>
              <a:t>involved in long-term observing activities.</a:t>
            </a: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6205" y="5653346"/>
            <a:ext cx="2649624" cy="10900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1922" y="5653346"/>
            <a:ext cx="902686" cy="1090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629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825" y="122660"/>
            <a:ext cx="8835989" cy="593807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Objectives, Products &amp; Audience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399" y="949548"/>
            <a:ext cx="8541614" cy="550820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rgbClr val="0070C0"/>
                </a:solidFill>
              </a:rPr>
              <a:t>R</a:t>
            </a:r>
            <a:r>
              <a:rPr lang="en-US" sz="3600" b="1" dirty="0" smtClean="0">
                <a:solidFill>
                  <a:srgbClr val="0070C0"/>
                </a:solidFill>
              </a:rPr>
              <a:t>ecurring, biennial forum to coordinate and optimize resource allocation for an International Network of Arctic Observing Systems.</a:t>
            </a:r>
            <a:endParaRPr lang="en-US" dirty="0" smtClean="0">
              <a:solidFill>
                <a:schemeClr val="bg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3600" dirty="0" smtClean="0">
                <a:solidFill>
                  <a:srgbClr val="000000"/>
                </a:solidFill>
              </a:rPr>
              <a:t>Engage </a:t>
            </a:r>
            <a:r>
              <a:rPr lang="en-US" sz="3600" dirty="0" smtClean="0">
                <a:solidFill>
                  <a:srgbClr val="0070C0"/>
                </a:solidFill>
              </a:rPr>
              <a:t>academia, government agencies and other Arctic stakeholders</a:t>
            </a:r>
            <a:r>
              <a:rPr lang="en-US" sz="3600" dirty="0" smtClean="0">
                <a:solidFill>
                  <a:srgbClr val="000000"/>
                </a:solidFill>
              </a:rPr>
              <a:t> (e.g. local communities, industry, non-governmental organizations).</a:t>
            </a:r>
          </a:p>
          <a:p>
            <a:pPr>
              <a:spcAft>
                <a:spcPts val="600"/>
              </a:spcAft>
            </a:pPr>
            <a:r>
              <a:rPr lang="en-US" sz="3600" dirty="0" smtClean="0">
                <a:solidFill>
                  <a:srgbClr val="000000"/>
                </a:solidFill>
              </a:rPr>
              <a:t>Assess the </a:t>
            </a:r>
            <a:r>
              <a:rPr lang="en-US" sz="3600" dirty="0" smtClean="0">
                <a:solidFill>
                  <a:srgbClr val="0070C0"/>
                </a:solidFill>
              </a:rPr>
              <a:t>science basis</a:t>
            </a:r>
            <a:r>
              <a:rPr lang="en-US" sz="3600" dirty="0" smtClean="0">
                <a:solidFill>
                  <a:srgbClr val="000000"/>
                </a:solidFill>
              </a:rPr>
              <a:t> for the Arctic observing activities.</a:t>
            </a:r>
          </a:p>
          <a:p>
            <a:pPr>
              <a:spcAft>
                <a:spcPts val="600"/>
              </a:spcAft>
            </a:pPr>
            <a:r>
              <a:rPr lang="en-US" sz="3600" dirty="0" smtClean="0">
                <a:solidFill>
                  <a:srgbClr val="000000"/>
                </a:solidFill>
              </a:rPr>
              <a:t>Provide </a:t>
            </a:r>
            <a:r>
              <a:rPr lang="en-US" sz="3600" dirty="0" smtClean="0">
                <a:solidFill>
                  <a:srgbClr val="0070C0"/>
                </a:solidFill>
              </a:rPr>
              <a:t>guidance and recommendations</a:t>
            </a:r>
            <a:r>
              <a:rPr lang="en-US" sz="3600" dirty="0" smtClean="0">
                <a:solidFill>
                  <a:srgbClr val="000000"/>
                </a:solidFill>
              </a:rPr>
              <a:t> for Arctic observing </a:t>
            </a:r>
          </a:p>
          <a:p>
            <a:pPr>
              <a:spcAft>
                <a:spcPts val="600"/>
              </a:spcAft>
            </a:pPr>
            <a:r>
              <a:rPr lang="en-US" sz="3600" dirty="0" smtClean="0">
                <a:solidFill>
                  <a:srgbClr val="000000"/>
                </a:solidFill>
              </a:rPr>
              <a:t>Synthesize Arctic science, network design options and observing priorities into recommendations for </a:t>
            </a:r>
            <a:r>
              <a:rPr lang="en-US" sz="3600" dirty="0" smtClean="0">
                <a:solidFill>
                  <a:srgbClr val="0070C0"/>
                </a:solidFill>
              </a:rPr>
              <a:t>decision makers</a:t>
            </a:r>
            <a:r>
              <a:rPr lang="en-US" sz="3600" dirty="0" smtClean="0">
                <a:solidFill>
                  <a:srgbClr val="000000"/>
                </a:solidFill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3600" dirty="0" smtClean="0">
                <a:solidFill>
                  <a:srgbClr val="000000"/>
                </a:solidFill>
              </a:rPr>
              <a:t>Identify network issues that require </a:t>
            </a:r>
            <a:r>
              <a:rPr lang="en-US" sz="3600" dirty="0" smtClean="0">
                <a:solidFill>
                  <a:srgbClr val="0070C0"/>
                </a:solidFill>
              </a:rPr>
              <a:t>SAON</a:t>
            </a:r>
            <a:r>
              <a:rPr lang="en-US" sz="3600" dirty="0" smtClean="0">
                <a:solidFill>
                  <a:srgbClr val="000000"/>
                </a:solidFill>
              </a:rPr>
              <a:t> attention.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6205" y="5653346"/>
            <a:ext cx="2649624" cy="10900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1922" y="5653346"/>
            <a:ext cx="902686" cy="1090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476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825" y="122660"/>
            <a:ext cx="8835989" cy="593807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AOS 2013 &amp; 2014 Themes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399" y="949548"/>
            <a:ext cx="8541614" cy="550820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600" b="1" u="sng" dirty="0" smtClean="0">
                <a:solidFill>
                  <a:srgbClr val="000000"/>
                </a:solidFill>
              </a:rPr>
              <a:t>2013</a:t>
            </a:r>
          </a:p>
          <a:p>
            <a:pPr>
              <a:spcAft>
                <a:spcPts val="300"/>
              </a:spcAft>
            </a:pPr>
            <a:r>
              <a:rPr lang="en-US" sz="3600" b="1" dirty="0" smtClean="0">
                <a:solidFill>
                  <a:srgbClr val="000000"/>
                </a:solidFill>
              </a:rPr>
              <a:t>Status of the Current Observing System</a:t>
            </a:r>
          </a:p>
          <a:p>
            <a:pPr>
              <a:spcAft>
                <a:spcPts val="300"/>
              </a:spcAft>
            </a:pPr>
            <a:r>
              <a:rPr lang="en-US" sz="3600" b="1" dirty="0" smtClean="0">
                <a:solidFill>
                  <a:srgbClr val="000000"/>
                </a:solidFill>
              </a:rPr>
              <a:t>Observing System Design and Coordination</a:t>
            </a:r>
          </a:p>
          <a:p>
            <a:pPr>
              <a:spcAft>
                <a:spcPts val="300"/>
              </a:spcAft>
            </a:pPr>
            <a:r>
              <a:rPr lang="en-US" sz="3600" b="1" dirty="0" smtClean="0">
                <a:solidFill>
                  <a:srgbClr val="000000"/>
                </a:solidFill>
              </a:rPr>
              <a:t>Stakeholder Perspectives on Observing System Design and Integration</a:t>
            </a:r>
          </a:p>
          <a:p>
            <a:pPr>
              <a:spcAft>
                <a:spcPts val="300"/>
              </a:spcAft>
            </a:pPr>
            <a:r>
              <a:rPr lang="en-US" sz="3600" b="1" dirty="0" smtClean="0">
                <a:solidFill>
                  <a:srgbClr val="000000"/>
                </a:solidFill>
              </a:rPr>
              <a:t>Mechanisms for Coordination of Support, Implementation and Operation of a Sustained Arctic Observing System.</a:t>
            </a:r>
          </a:p>
          <a:p>
            <a:pPr marL="0" indent="0">
              <a:buNone/>
            </a:pPr>
            <a:r>
              <a:rPr lang="en-US" sz="3600" b="1" u="sng" dirty="0" smtClean="0">
                <a:solidFill>
                  <a:srgbClr val="000000"/>
                </a:solidFill>
              </a:rPr>
              <a:t>2014</a:t>
            </a:r>
          </a:p>
          <a:p>
            <a:pPr defTabSz="914400" eaLnBrk="0" fontAlgn="base" hangingPunct="0">
              <a:spcAft>
                <a:spcPts val="300"/>
              </a:spcAft>
            </a:pPr>
            <a:r>
              <a:rPr lang="en-US" sz="3600" b="1" dirty="0" smtClean="0">
                <a:solidFill>
                  <a:srgbClr val="000000"/>
                </a:solidFill>
                <a:cs typeface="Arial" pitchFamily="34" charset="0"/>
              </a:rPr>
              <a:t>Stakeholders and Arctic Observations Science Coordination for Improved Arctic Observing</a:t>
            </a:r>
          </a:p>
          <a:p>
            <a:pPr defTabSz="914400" eaLnBrk="0" fontAlgn="base" hangingPunct="0">
              <a:spcAft>
                <a:spcPts val="300"/>
              </a:spcAft>
            </a:pPr>
            <a:r>
              <a:rPr lang="en-US" sz="3600" b="1" dirty="0" smtClean="0">
                <a:solidFill>
                  <a:srgbClr val="000000"/>
                </a:solidFill>
                <a:cs typeface="Arial" pitchFamily="34" charset="0"/>
              </a:rPr>
              <a:t>Technology and Innovation</a:t>
            </a:r>
          </a:p>
          <a:p>
            <a:pPr defTabSz="914400" eaLnBrk="0" fontAlgn="base" hangingPunct="0">
              <a:spcAft>
                <a:spcPts val="300"/>
              </a:spcAft>
            </a:pPr>
            <a:r>
              <a:rPr lang="en-US" sz="3600" b="1" dirty="0" smtClean="0">
                <a:solidFill>
                  <a:srgbClr val="000000"/>
                </a:solidFill>
                <a:cs typeface="Arial" pitchFamily="34" charset="0"/>
              </a:rPr>
              <a:t>Remote Sensing Solutions</a:t>
            </a:r>
          </a:p>
          <a:p>
            <a:pPr defTabSz="914400" eaLnBrk="0" fontAlgn="base" hangingPunct="0">
              <a:spcAft>
                <a:spcPts val="300"/>
              </a:spcAft>
            </a:pPr>
            <a:r>
              <a:rPr lang="en-US" sz="3600" b="1" dirty="0" smtClean="0">
                <a:solidFill>
                  <a:srgbClr val="000000"/>
                </a:solidFill>
                <a:cs typeface="Arial" pitchFamily="34" charset="0"/>
              </a:rPr>
              <a:t>Data Management</a:t>
            </a:r>
          </a:p>
          <a:p>
            <a:pPr marL="0" indent="0">
              <a:buNone/>
            </a:pPr>
            <a:endParaRPr lang="en-US" sz="3600" dirty="0" smtClean="0">
              <a:solidFill>
                <a:srgbClr val="0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6205" y="5653346"/>
            <a:ext cx="2649624" cy="10900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1922" y="5653346"/>
            <a:ext cx="902686" cy="1090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069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15ABC5B-90ED-4836-9845-9929A09E389D}" type="slidenum">
              <a:rPr lang="en-US" smtClean="0">
                <a:ea typeface="ＭＳ Ｐゴシック" pitchFamily="34" charset="-128"/>
              </a:rPr>
              <a:pPr/>
              <a:t>13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1143000" y="152400"/>
            <a:ext cx="8001000" cy="70788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66"/>
                </a:solidFill>
                <a:latin typeface="Helvetica"/>
                <a:cs typeface="Arial" pitchFamily="34" charset="0"/>
              </a:rPr>
              <a:t>What </a:t>
            </a:r>
            <a:r>
              <a:rPr lang="en-US" sz="4000" b="1" dirty="0">
                <a:solidFill>
                  <a:srgbClr val="000066"/>
                </a:solidFill>
                <a:latin typeface="Helvetica"/>
                <a:cs typeface="Arial" pitchFamily="34" charset="0"/>
              </a:rPr>
              <a:t>A</a:t>
            </a:r>
            <a:r>
              <a:rPr lang="en-US" sz="4000" b="1" dirty="0" smtClean="0">
                <a:solidFill>
                  <a:srgbClr val="000066"/>
                </a:solidFill>
                <a:latin typeface="Helvetica"/>
                <a:cs typeface="Arial" pitchFamily="34" charset="0"/>
              </a:rPr>
              <a:t>re We Aiming For?</a:t>
            </a:r>
            <a:endParaRPr lang="en-US" sz="4000" b="1" dirty="0">
              <a:solidFill>
                <a:srgbClr val="000066"/>
              </a:solidFill>
              <a:latin typeface="Helvetica"/>
              <a:cs typeface="Arial" pitchFamily="34" charset="0"/>
            </a:endParaRPr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457200" y="1151558"/>
            <a:ext cx="7848600" cy="547842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457200" indent="-457200">
              <a:buFont typeface="Wingdings" charset="2"/>
              <a:buChar char="q"/>
            </a:pPr>
            <a:r>
              <a:rPr lang="en-US" sz="2800" b="1" dirty="0">
                <a:solidFill>
                  <a:srgbClr val="0000FF"/>
                </a:solidFill>
              </a:rPr>
              <a:t>Data and sound data management </a:t>
            </a:r>
            <a:r>
              <a:rPr lang="en-US" sz="2800" b="1" dirty="0" smtClean="0">
                <a:solidFill>
                  <a:srgbClr val="0000FF"/>
                </a:solidFill>
              </a:rPr>
              <a:t>are integral parts </a:t>
            </a:r>
            <a:r>
              <a:rPr lang="en-US" sz="2800" b="1" dirty="0">
                <a:solidFill>
                  <a:srgbClr val="0000FF"/>
                </a:solidFill>
              </a:rPr>
              <a:t>of arctic observing network </a:t>
            </a:r>
            <a:r>
              <a:rPr lang="en-US" sz="1400" b="1" dirty="0">
                <a:solidFill>
                  <a:srgbClr val="0000FF"/>
                </a:solidFill>
              </a:rPr>
              <a:t>(National Academy of Sciences 2006, </a:t>
            </a:r>
            <a:r>
              <a:rPr lang="en-US" sz="1400" b="1" dirty="0" err="1">
                <a:solidFill>
                  <a:srgbClr val="0000FF"/>
                </a:solidFill>
              </a:rPr>
              <a:t>Lichota</a:t>
            </a:r>
            <a:r>
              <a:rPr lang="en-US" sz="1400" b="1" dirty="0">
                <a:solidFill>
                  <a:srgbClr val="0000FF"/>
                </a:solidFill>
              </a:rPr>
              <a:t> &amp; Wilson 2010, National Research Council 2014)</a:t>
            </a:r>
          </a:p>
          <a:p>
            <a:pPr marL="457200" indent="-457200">
              <a:buFont typeface="Wingdings" charset="2"/>
              <a:buChar char="q"/>
            </a:pPr>
            <a:r>
              <a:rPr lang="en-US" sz="2800" b="1" dirty="0">
                <a:solidFill>
                  <a:srgbClr val="0000FF"/>
                </a:solidFill>
              </a:rPr>
              <a:t>Multidisciplinary, </a:t>
            </a:r>
            <a:r>
              <a:rPr lang="en-US" sz="2800" b="1" dirty="0" smtClean="0">
                <a:solidFill>
                  <a:srgbClr val="0000FF"/>
                </a:solidFill>
              </a:rPr>
              <a:t>quick open </a:t>
            </a:r>
            <a:r>
              <a:rPr lang="en-US" sz="2800" b="1" dirty="0">
                <a:solidFill>
                  <a:srgbClr val="0000FF"/>
                </a:solidFill>
              </a:rPr>
              <a:t>access, easy to use, reliable, full documentation</a:t>
            </a:r>
          </a:p>
          <a:p>
            <a:pPr marL="457200" indent="-457200">
              <a:buFont typeface="Wingdings" charset="2"/>
              <a:buChar char="q"/>
            </a:pPr>
            <a:r>
              <a:rPr lang="en-US" sz="2800" b="1" dirty="0" smtClean="0">
                <a:solidFill>
                  <a:srgbClr val="0000FF"/>
                </a:solidFill>
              </a:rPr>
              <a:t>Long-term data preservation</a:t>
            </a:r>
            <a:endParaRPr lang="en-US" sz="2800" b="1" dirty="0">
              <a:solidFill>
                <a:srgbClr val="0000FF"/>
              </a:solidFill>
            </a:endParaRPr>
          </a:p>
          <a:p>
            <a:pPr marL="457200" indent="-457200" defTabSz="914400" eaLnBrk="0" fontAlgn="base" hangingPunct="0">
              <a:spcAft>
                <a:spcPct val="0"/>
              </a:spcAft>
              <a:buFont typeface="Wingdings" pitchFamily="2" charset="2"/>
              <a:buChar char="q"/>
            </a:pPr>
            <a:r>
              <a:rPr lang="en-US" sz="2800" b="1" dirty="0">
                <a:solidFill>
                  <a:srgbClr val="008000"/>
                </a:solidFill>
                <a:cs typeface="Arial" pitchFamily="34" charset="0"/>
              </a:rPr>
              <a:t>“Single view" providing discovery and access multiple data resources and </a:t>
            </a:r>
            <a:r>
              <a:rPr lang="en-US" sz="2800" b="1" dirty="0" smtClean="0">
                <a:solidFill>
                  <a:srgbClr val="008000"/>
                </a:solidFill>
                <a:cs typeface="Arial" pitchFamily="34" charset="0"/>
              </a:rPr>
              <a:t>centers</a:t>
            </a:r>
          </a:p>
          <a:p>
            <a:pPr marL="457200" indent="-457200" defTabSz="914400" eaLnBrk="0" fontAlgn="base" hangingPunct="0">
              <a:spcAft>
                <a:spcPct val="0"/>
              </a:spcAft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008000"/>
                </a:solidFill>
                <a:cs typeface="Arial" pitchFamily="34" charset="0"/>
              </a:rPr>
              <a:t>A </a:t>
            </a:r>
            <a:r>
              <a:rPr lang="en-US" sz="2800" b="1" dirty="0">
                <a:solidFill>
                  <a:srgbClr val="008000"/>
                </a:solidFill>
                <a:cs typeface="Arial" pitchFamily="34" charset="0"/>
              </a:rPr>
              <a:t>system </a:t>
            </a:r>
            <a:r>
              <a:rPr lang="en-US" sz="2800" b="1" dirty="0" smtClean="0">
                <a:solidFill>
                  <a:srgbClr val="008000"/>
                </a:solidFill>
                <a:cs typeface="Arial" pitchFamily="34" charset="0"/>
              </a:rPr>
              <a:t>that serves </a:t>
            </a:r>
            <a:r>
              <a:rPr lang="en-US" sz="2800" b="1" dirty="0">
                <a:solidFill>
                  <a:srgbClr val="008000"/>
                </a:solidFill>
                <a:cs typeface="Arial" pitchFamily="34" charset="0"/>
              </a:rPr>
              <a:t>its users </a:t>
            </a:r>
            <a:r>
              <a:rPr lang="en-US" sz="2800" b="1" dirty="0" smtClean="0">
                <a:solidFill>
                  <a:srgbClr val="008000"/>
                </a:solidFill>
                <a:cs typeface="Arial" pitchFamily="34" charset="0"/>
              </a:rPr>
              <a:t>(users </a:t>
            </a:r>
            <a:r>
              <a:rPr lang="en-US" sz="2800" b="1" dirty="0">
                <a:solidFill>
                  <a:srgbClr val="008000"/>
                </a:solidFill>
                <a:cs typeface="Arial" pitchFamily="34" charset="0"/>
              </a:rPr>
              <a:t>must be involved in design</a:t>
            </a:r>
            <a:r>
              <a:rPr lang="en-US" sz="2800" b="1" dirty="0" smtClean="0">
                <a:solidFill>
                  <a:srgbClr val="008000"/>
                </a:solidFill>
                <a:cs typeface="Arial" pitchFamily="34" charset="0"/>
              </a:rPr>
              <a:t>)</a:t>
            </a:r>
          </a:p>
          <a:p>
            <a:pPr marL="457200" indent="-457200" defTabSz="914400" eaLnBrk="0" fontAlgn="base" hangingPunct="0">
              <a:spcAft>
                <a:spcPct val="0"/>
              </a:spcAft>
              <a:buFont typeface="Wingdings" pitchFamily="2" charset="2"/>
              <a:buChar char="q"/>
            </a:pPr>
            <a:endParaRPr lang="en-US" sz="2800" b="1" dirty="0">
              <a:solidFill>
                <a:srgbClr val="008000"/>
              </a:solidFill>
              <a:cs typeface="Arial" pitchFamily="34" charset="0"/>
            </a:endParaRPr>
          </a:p>
          <a:p>
            <a:pPr defTabSz="914400" eaLnBrk="0" fontAlgn="base" hangingPunct="0">
              <a:spcAft>
                <a:spcPct val="0"/>
              </a:spcAft>
            </a:pPr>
            <a:r>
              <a:rPr lang="en-US" sz="800" dirty="0">
                <a:cs typeface="Arial" pitchFamily="34" charset="0"/>
              </a:rPr>
              <a:t>National Academy of Sciences. (2006). Toward an Integrated Arctic Observing Network (p. 128). Washington D.C.: National Academies Press. Retrieved from http://</a:t>
            </a:r>
            <a:r>
              <a:rPr lang="en-US" sz="800" dirty="0" err="1">
                <a:cs typeface="Arial" pitchFamily="34" charset="0"/>
              </a:rPr>
              <a:t>www.nap.edu</a:t>
            </a:r>
            <a:r>
              <a:rPr lang="en-US" sz="800" dirty="0">
                <a:cs typeface="Arial" pitchFamily="34" charset="0"/>
              </a:rPr>
              <a:t>/catalog/11607.html</a:t>
            </a:r>
          </a:p>
          <a:p>
            <a:pPr defTabSz="914400" eaLnBrk="0" fontAlgn="base" hangingPunct="0">
              <a:spcAft>
                <a:spcPct val="0"/>
              </a:spcAft>
            </a:pPr>
            <a:endParaRPr lang="en-US" sz="800" dirty="0">
              <a:cs typeface="Arial" pitchFamily="34" charset="0"/>
            </a:endParaRPr>
          </a:p>
          <a:p>
            <a:pPr defTabSz="914400" eaLnBrk="0" fontAlgn="base" hangingPunct="0">
              <a:spcAft>
                <a:spcPct val="0"/>
              </a:spcAft>
            </a:pPr>
            <a:r>
              <a:rPr lang="en-US" sz="800" dirty="0">
                <a:cs typeface="Arial" pitchFamily="34" charset="0"/>
              </a:rPr>
              <a:t>National Research Council. (2014). The Arctic in the </a:t>
            </a:r>
            <a:r>
              <a:rPr lang="en-US" sz="800" dirty="0" err="1">
                <a:cs typeface="Arial" pitchFamily="34" charset="0"/>
              </a:rPr>
              <a:t>Anthropocene</a:t>
            </a:r>
            <a:r>
              <a:rPr lang="en-US" sz="800" dirty="0">
                <a:cs typeface="Arial" pitchFamily="34" charset="0"/>
              </a:rPr>
              <a:t>: Emerging Research Questions (p. 220). Washington D.C.: National Academies Press. Retrieved from http://</a:t>
            </a:r>
            <a:r>
              <a:rPr lang="en-US" sz="800" dirty="0" err="1">
                <a:cs typeface="Arial" pitchFamily="34" charset="0"/>
              </a:rPr>
              <a:t>www.nap.edu</a:t>
            </a:r>
            <a:r>
              <a:rPr lang="en-US" sz="800" dirty="0">
                <a:cs typeface="Arial" pitchFamily="34" charset="0"/>
              </a:rPr>
              <a:t>/</a:t>
            </a:r>
            <a:r>
              <a:rPr lang="en-US" sz="800" dirty="0" err="1">
                <a:cs typeface="Arial" pitchFamily="34" charset="0"/>
              </a:rPr>
              <a:t>catalog.php?record_id</a:t>
            </a:r>
            <a:r>
              <a:rPr lang="en-US" sz="800" dirty="0">
                <a:cs typeface="Arial" pitchFamily="34" charset="0"/>
              </a:rPr>
              <a:t>=18726</a:t>
            </a:r>
          </a:p>
          <a:p>
            <a:pPr defTabSz="914400" eaLnBrk="0" fontAlgn="base" hangingPunct="0">
              <a:spcAft>
                <a:spcPct val="0"/>
              </a:spcAft>
            </a:pPr>
            <a:endParaRPr lang="en-US" sz="800" dirty="0">
              <a:cs typeface="Arial" pitchFamily="34" charset="0"/>
            </a:endParaRPr>
          </a:p>
          <a:p>
            <a:pPr defTabSz="914400" eaLnBrk="0" fontAlgn="base" hangingPunct="0">
              <a:spcAft>
                <a:spcPct val="0"/>
              </a:spcAft>
            </a:pPr>
            <a:r>
              <a:rPr lang="en-US" sz="800" dirty="0" err="1">
                <a:cs typeface="Arial" pitchFamily="34" charset="0"/>
              </a:rPr>
              <a:t>Lichota</a:t>
            </a:r>
            <a:r>
              <a:rPr lang="en-US" sz="800" dirty="0">
                <a:cs typeface="Arial" pitchFamily="34" charset="0"/>
              </a:rPr>
              <a:t>, G. B., &amp; Wilson, S. (2010). SAON Data Management Workshop report: Developing a Strategic Approach. (p. 15).</a:t>
            </a:r>
          </a:p>
        </p:txBody>
      </p:sp>
      <p:sp>
        <p:nvSpPr>
          <p:cNvPr id="11274" name="Line 13"/>
          <p:cNvSpPr>
            <a:spLocks noChangeShapeType="1"/>
          </p:cNvSpPr>
          <p:nvPr/>
        </p:nvSpPr>
        <p:spPr bwMode="auto">
          <a:xfrm>
            <a:off x="0" y="1066800"/>
            <a:ext cx="9144000" cy="1588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Georgia" pitchFamily="18" charset="0"/>
              <a:cs typeface="Arial" pitchFamily="34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1" y="0"/>
            <a:ext cx="1087848" cy="1032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185838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15ABC5B-90ED-4836-9845-9929A09E389D}" type="slidenum">
              <a:rPr lang="en-US" smtClean="0">
                <a:ea typeface="ＭＳ Ｐゴシック" pitchFamily="34" charset="-128"/>
              </a:rPr>
              <a:pPr/>
              <a:t>14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1143000" y="152400"/>
            <a:ext cx="8001000" cy="70788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66"/>
                </a:solidFill>
                <a:latin typeface="Helvetica"/>
                <a:cs typeface="Arial" pitchFamily="34" charset="0"/>
              </a:rPr>
              <a:t>Where are We</a:t>
            </a:r>
            <a:r>
              <a:rPr lang="en-US" sz="4000" b="1" dirty="0">
                <a:solidFill>
                  <a:srgbClr val="000066"/>
                </a:solidFill>
                <a:latin typeface="Helvetica"/>
                <a:cs typeface="Arial" pitchFamily="34" charset="0"/>
              </a:rPr>
              <a:t>?</a:t>
            </a:r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457200" y="1164133"/>
            <a:ext cx="7848600" cy="526297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457200" indent="-457200">
              <a:buFont typeface="Wingdings" charset="2"/>
              <a:buChar char="q"/>
            </a:pPr>
            <a:r>
              <a:rPr lang="en-US" sz="2800" b="1" dirty="0" smtClean="0">
                <a:solidFill>
                  <a:srgbClr val="0000FF"/>
                </a:solidFill>
              </a:rPr>
              <a:t>Many centers managing and providing data</a:t>
            </a:r>
            <a:r>
              <a:rPr lang="en-US" sz="1400" b="1" dirty="0" smtClean="0">
                <a:solidFill>
                  <a:srgbClr val="0000FF"/>
                </a:solidFill>
              </a:rPr>
              <a:t> (</a:t>
            </a:r>
            <a:r>
              <a:rPr lang="en-US" sz="1400" b="1" dirty="0">
                <a:solidFill>
                  <a:srgbClr val="0000FF"/>
                </a:solidFill>
              </a:rPr>
              <a:t>e.g. </a:t>
            </a:r>
            <a:r>
              <a:rPr lang="en-US" sz="1400" b="1" dirty="0" err="1" smtClean="0">
                <a:solidFill>
                  <a:srgbClr val="0000FF"/>
                </a:solidFill>
              </a:rPr>
              <a:t>Arcticobservingviewer.org</a:t>
            </a:r>
            <a:r>
              <a:rPr lang="en-US" sz="1400" b="1" dirty="0" smtClean="0">
                <a:solidFill>
                  <a:srgbClr val="0000FF"/>
                </a:solidFill>
              </a:rPr>
              <a:t>, NCAR</a:t>
            </a:r>
            <a:r>
              <a:rPr lang="en-US" sz="1400" b="1" dirty="0">
                <a:solidFill>
                  <a:srgbClr val="0000FF"/>
                </a:solidFill>
              </a:rPr>
              <a:t>, NSIDC, UCAR, international etc.)</a:t>
            </a:r>
            <a:r>
              <a:rPr lang="en-US" sz="1400" b="1" dirty="0" smtClean="0">
                <a:solidFill>
                  <a:srgbClr val="0000FF"/>
                </a:solidFill>
              </a:rPr>
              <a:t>  </a:t>
            </a:r>
            <a:endParaRPr lang="en-US" sz="2800" b="1" dirty="0">
              <a:solidFill>
                <a:srgbClr val="0000FF"/>
              </a:solidFill>
            </a:endParaRPr>
          </a:p>
          <a:p>
            <a:pPr marL="457200" indent="-457200">
              <a:buFont typeface="Wingdings" charset="2"/>
              <a:buChar char="q"/>
            </a:pPr>
            <a:r>
              <a:rPr lang="en-US" sz="2800" b="1" dirty="0" smtClean="0">
                <a:solidFill>
                  <a:srgbClr val="0000FF"/>
                </a:solidFill>
              </a:rPr>
              <a:t>Aggregation </a:t>
            </a:r>
            <a:r>
              <a:rPr lang="en-US" sz="2800" b="1" dirty="0">
                <a:solidFill>
                  <a:srgbClr val="0000FF"/>
                </a:solidFill>
              </a:rPr>
              <a:t>and integration </a:t>
            </a:r>
            <a:r>
              <a:rPr lang="en-US" sz="2800" b="1" dirty="0" smtClean="0">
                <a:solidFill>
                  <a:srgbClr val="0000FF"/>
                </a:solidFill>
              </a:rPr>
              <a:t>hubs established </a:t>
            </a:r>
            <a:r>
              <a:rPr lang="en-US" sz="1400" b="1" dirty="0">
                <a:solidFill>
                  <a:srgbClr val="0000FF"/>
                </a:solidFill>
              </a:rPr>
              <a:t>(e.g. ACADIS, ELOKA in U.S.</a:t>
            </a:r>
            <a:r>
              <a:rPr lang="en-US" sz="1400" b="1" dirty="0" smtClean="0">
                <a:solidFill>
                  <a:srgbClr val="0000FF"/>
                </a:solidFill>
              </a:rPr>
              <a:t>)</a:t>
            </a:r>
            <a:endParaRPr lang="en-US" sz="2800" b="1" dirty="0">
              <a:solidFill>
                <a:srgbClr val="0000FF"/>
              </a:solidFill>
            </a:endParaRPr>
          </a:p>
          <a:p>
            <a:pPr marL="457200" indent="-457200">
              <a:buFont typeface="Wingdings" charset="2"/>
              <a:buChar char="q"/>
            </a:pPr>
            <a:r>
              <a:rPr lang="en-US" sz="2800" b="1" dirty="0" smtClean="0">
                <a:solidFill>
                  <a:srgbClr val="0000FF"/>
                </a:solidFill>
              </a:rPr>
              <a:t>Coordination </a:t>
            </a:r>
            <a:r>
              <a:rPr lang="en-US" sz="2800" b="1" dirty="0">
                <a:solidFill>
                  <a:srgbClr val="0000FF"/>
                </a:solidFill>
              </a:rPr>
              <a:t>bodies are emerging </a:t>
            </a:r>
            <a:r>
              <a:rPr lang="en-US" sz="1400" b="1" dirty="0">
                <a:solidFill>
                  <a:srgbClr val="0000FF"/>
                </a:solidFill>
              </a:rPr>
              <a:t>(e.g. Alaska Data Integration Working Group ; Arctic Antarctic Data Coordination Network ;  IARPC Data Access group; emerging National Data Service etc.  in the U.S. ; Arctic Data Coordination Network through IASC, SAON data committees, GEO/</a:t>
            </a:r>
            <a:r>
              <a:rPr lang="en-US" sz="1400" b="1" dirty="0" smtClean="0">
                <a:solidFill>
                  <a:srgbClr val="0000FF"/>
                </a:solidFill>
              </a:rPr>
              <a:t>GEOSS Cold Regions, </a:t>
            </a:r>
            <a:r>
              <a:rPr lang="en-US" sz="1400" b="1" dirty="0">
                <a:solidFill>
                  <a:srgbClr val="0000FF"/>
                </a:solidFill>
              </a:rPr>
              <a:t>GCW and others on the international scene</a:t>
            </a:r>
            <a:r>
              <a:rPr lang="en-US" sz="1400" b="1" dirty="0" smtClean="0">
                <a:solidFill>
                  <a:srgbClr val="0000FF"/>
                </a:solidFill>
              </a:rPr>
              <a:t>)</a:t>
            </a:r>
            <a:endParaRPr lang="en-US" sz="2800" b="1" dirty="0">
              <a:solidFill>
                <a:srgbClr val="008000"/>
              </a:solidFill>
              <a:cs typeface="Arial" pitchFamily="34" charset="0"/>
            </a:endParaRPr>
          </a:p>
          <a:p>
            <a:pPr marL="457200" indent="-457200" defTabSz="914400" eaLnBrk="0" fontAlgn="base" hangingPunct="0">
              <a:spcAft>
                <a:spcPct val="0"/>
              </a:spcAft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008000"/>
                </a:solidFill>
                <a:cs typeface="Arial" pitchFamily="34" charset="0"/>
              </a:rPr>
              <a:t>Community </a:t>
            </a:r>
            <a:r>
              <a:rPr lang="en-US" sz="2800" b="1" dirty="0">
                <a:solidFill>
                  <a:srgbClr val="008000"/>
                </a:solidFill>
                <a:cs typeface="Arial" pitchFamily="34" charset="0"/>
              </a:rPr>
              <a:t>is at the outset of developing broad standards </a:t>
            </a:r>
            <a:r>
              <a:rPr lang="en-US" sz="2800" b="1" dirty="0" smtClean="0">
                <a:solidFill>
                  <a:srgbClr val="008000"/>
                </a:solidFill>
                <a:cs typeface="Arial" pitchFamily="34" charset="0"/>
              </a:rPr>
              <a:t>-  </a:t>
            </a:r>
            <a:r>
              <a:rPr lang="en-US" sz="2800" b="1" dirty="0">
                <a:solidFill>
                  <a:srgbClr val="008000"/>
                </a:solidFill>
                <a:cs typeface="Arial" pitchFamily="34" charset="0"/>
              </a:rPr>
              <a:t>central topic at IASC/SAON meeting November </a:t>
            </a:r>
            <a:r>
              <a:rPr lang="en-US" sz="2800" b="1" dirty="0" smtClean="0">
                <a:solidFill>
                  <a:srgbClr val="008000"/>
                </a:solidFill>
                <a:cs typeface="Arial" pitchFamily="34" charset="0"/>
              </a:rPr>
              <a:t>2014; </a:t>
            </a:r>
            <a:r>
              <a:rPr lang="en-US" sz="2800" b="1" dirty="0" err="1" smtClean="0">
                <a:solidFill>
                  <a:srgbClr val="008000"/>
                </a:solidFill>
                <a:cs typeface="Arial" pitchFamily="34" charset="0"/>
              </a:rPr>
              <a:t>SciDataCon</a:t>
            </a:r>
            <a:r>
              <a:rPr lang="en-US" sz="2800" b="1" dirty="0">
                <a:solidFill>
                  <a:srgbClr val="008000"/>
                </a:solidFill>
                <a:cs typeface="Arial" pitchFamily="34" charset="0"/>
              </a:rPr>
              <a:t> </a:t>
            </a:r>
            <a:r>
              <a:rPr lang="en-US" sz="2800" b="1" dirty="0" smtClean="0">
                <a:solidFill>
                  <a:srgbClr val="008000"/>
                </a:solidFill>
                <a:cs typeface="Arial" pitchFamily="34" charset="0"/>
              </a:rPr>
              <a:t>2014</a:t>
            </a:r>
            <a:r>
              <a:rPr lang="en-US" sz="1400" b="1" dirty="0">
                <a:solidFill>
                  <a:srgbClr val="008000"/>
                </a:solidFill>
                <a:cs typeface="Arial" pitchFamily="34" charset="0"/>
              </a:rPr>
              <a:t> (i.e. SAON / SCAR-SCADM Polar Data Profile) </a:t>
            </a:r>
            <a:endParaRPr lang="en-US" sz="2800" b="1" dirty="0">
              <a:solidFill>
                <a:srgbClr val="008000"/>
              </a:solidFill>
              <a:cs typeface="Arial" pitchFamily="34" charset="0"/>
            </a:endParaRPr>
          </a:p>
          <a:p>
            <a:pPr marL="457200" indent="-457200" defTabSz="914400" eaLnBrk="0" fontAlgn="base" hangingPunct="0">
              <a:spcAft>
                <a:spcPct val="0"/>
              </a:spcAft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008000"/>
                </a:solidFill>
                <a:cs typeface="Arial" pitchFamily="34" charset="0"/>
              </a:rPr>
              <a:t>Single </a:t>
            </a:r>
            <a:r>
              <a:rPr lang="en-US" sz="2800" b="1" dirty="0">
                <a:solidFill>
                  <a:srgbClr val="008000"/>
                </a:solidFill>
                <a:cs typeface="Arial" pitchFamily="34" charset="0"/>
              </a:rPr>
              <a:t>view </a:t>
            </a:r>
            <a:r>
              <a:rPr lang="en-US" sz="2800" b="1" dirty="0" smtClean="0">
                <a:solidFill>
                  <a:srgbClr val="008000"/>
                </a:solidFill>
                <a:cs typeface="Arial" pitchFamily="34" charset="0"/>
              </a:rPr>
              <a:t>(e.g</a:t>
            </a:r>
            <a:r>
              <a:rPr lang="en-US" sz="2800" b="1" dirty="0">
                <a:solidFill>
                  <a:srgbClr val="008000"/>
                </a:solidFill>
                <a:cs typeface="Arial" pitchFamily="34" charset="0"/>
              </a:rPr>
              <a:t>.</a:t>
            </a:r>
            <a:r>
              <a:rPr lang="en-US" sz="2800" b="1" dirty="0" smtClean="0">
                <a:solidFill>
                  <a:srgbClr val="008000"/>
                </a:solidFill>
                <a:cs typeface="Arial" pitchFamily="34" charset="0"/>
              </a:rPr>
              <a:t> </a:t>
            </a:r>
            <a:r>
              <a:rPr lang="en-US" sz="2800" b="1" dirty="0">
                <a:solidFill>
                  <a:srgbClr val="008000"/>
                </a:solidFill>
                <a:cs typeface="Arial" pitchFamily="34" charset="0"/>
              </a:rPr>
              <a:t>Arctic Data Explorer</a:t>
            </a:r>
            <a:r>
              <a:rPr lang="en-US" sz="2800" b="1" dirty="0" smtClean="0">
                <a:solidFill>
                  <a:srgbClr val="008000"/>
                </a:solidFill>
                <a:cs typeface="Arial" pitchFamily="34" charset="0"/>
              </a:rPr>
              <a:t>)</a:t>
            </a:r>
            <a:endParaRPr lang="en-US" sz="2800" b="1" dirty="0">
              <a:solidFill>
                <a:srgbClr val="008000"/>
              </a:solidFill>
              <a:cs typeface="Arial" pitchFamily="34" charset="0"/>
            </a:endParaRPr>
          </a:p>
          <a:p>
            <a:pPr marL="457200" indent="-457200" defTabSz="914400" eaLnBrk="0" fontAlgn="base" hangingPunct="0">
              <a:spcAft>
                <a:spcPct val="0"/>
              </a:spcAft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008000"/>
                </a:solidFill>
                <a:cs typeface="Arial" pitchFamily="34" charset="0"/>
              </a:rPr>
              <a:t>Community aiming for dedicated resources </a:t>
            </a:r>
            <a:r>
              <a:rPr lang="en-US" sz="1400" b="1" dirty="0" smtClean="0">
                <a:solidFill>
                  <a:srgbClr val="008000"/>
                </a:solidFill>
                <a:cs typeface="Arial" pitchFamily="34" charset="0"/>
              </a:rPr>
              <a:t>(e.g.   </a:t>
            </a:r>
            <a:r>
              <a:rPr lang="en-US" sz="1400" b="1" dirty="0">
                <a:solidFill>
                  <a:srgbClr val="008000"/>
                </a:solidFill>
                <a:cs typeface="Arial" pitchFamily="34" charset="0"/>
              </a:rPr>
              <a:t>submission of </a:t>
            </a:r>
            <a:r>
              <a:rPr lang="en-US" sz="1400" b="1" dirty="0" smtClean="0">
                <a:solidFill>
                  <a:srgbClr val="008000"/>
                </a:solidFill>
                <a:cs typeface="Arial" pitchFamily="34" charset="0"/>
              </a:rPr>
              <a:t>Belmont </a:t>
            </a:r>
            <a:r>
              <a:rPr lang="en-US" sz="1400" b="1" dirty="0">
                <a:solidFill>
                  <a:srgbClr val="008000"/>
                </a:solidFill>
                <a:cs typeface="Arial" pitchFamily="34" charset="0"/>
              </a:rPr>
              <a:t>Forum proposal to develop data management - </a:t>
            </a:r>
            <a:r>
              <a:rPr lang="en-US" sz="1400" b="1" dirty="0" smtClean="0">
                <a:solidFill>
                  <a:srgbClr val="008000"/>
                </a:solidFill>
                <a:cs typeface="Arial" pitchFamily="34" charset="0"/>
              </a:rPr>
              <a:t>six </a:t>
            </a:r>
            <a:r>
              <a:rPr lang="en-US" sz="1400" b="1" dirty="0">
                <a:solidFill>
                  <a:srgbClr val="008000"/>
                </a:solidFill>
                <a:cs typeface="Arial" pitchFamily="34" charset="0"/>
              </a:rPr>
              <a:t>countries including Russia, </a:t>
            </a:r>
            <a:r>
              <a:rPr lang="en-US" sz="1400" b="1" dirty="0" smtClean="0">
                <a:solidFill>
                  <a:srgbClr val="008000"/>
                </a:solidFill>
                <a:cs typeface="Arial" pitchFamily="34" charset="0"/>
              </a:rPr>
              <a:t>China)</a:t>
            </a:r>
            <a:endParaRPr lang="en-US" sz="1400" b="1" dirty="0">
              <a:solidFill>
                <a:srgbClr val="008000"/>
              </a:solidFill>
              <a:cs typeface="Arial" pitchFamily="34" charset="0"/>
            </a:endParaRPr>
          </a:p>
        </p:txBody>
      </p:sp>
      <p:sp>
        <p:nvSpPr>
          <p:cNvPr id="11274" name="Line 13"/>
          <p:cNvSpPr>
            <a:spLocks noChangeShapeType="1"/>
          </p:cNvSpPr>
          <p:nvPr/>
        </p:nvSpPr>
        <p:spPr bwMode="auto">
          <a:xfrm>
            <a:off x="0" y="1066800"/>
            <a:ext cx="9144000" cy="1588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Georgia" pitchFamily="18" charset="0"/>
              <a:cs typeface="Arial" pitchFamily="34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1" y="0"/>
            <a:ext cx="1087848" cy="1032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998117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15ABC5B-90ED-4836-9845-9929A09E389D}" type="slidenum">
              <a:rPr lang="en-US" smtClean="0">
                <a:ea typeface="ＭＳ Ｐゴシック" pitchFamily="34" charset="-128"/>
              </a:rPr>
              <a:pPr/>
              <a:t>15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1143000" y="152400"/>
            <a:ext cx="8001000" cy="70788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66"/>
                </a:solidFill>
                <a:latin typeface="Helvetica"/>
                <a:cs typeface="Arial" pitchFamily="34" charset="0"/>
              </a:rPr>
              <a:t>Priorities and Way Forward?</a:t>
            </a:r>
            <a:endParaRPr lang="en-US" sz="4000" b="1" dirty="0">
              <a:solidFill>
                <a:srgbClr val="000066"/>
              </a:solidFill>
              <a:latin typeface="Helvetica"/>
              <a:cs typeface="Arial" pitchFamily="34" charset="0"/>
            </a:endParaRPr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457200" y="1164133"/>
            <a:ext cx="7848600" cy="513986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457200" indent="-457200">
              <a:buFont typeface="Wingdings" charset="2"/>
              <a:buChar char="q"/>
            </a:pPr>
            <a:r>
              <a:rPr lang="en-US" sz="2400" b="1" dirty="0" smtClean="0">
                <a:solidFill>
                  <a:srgbClr val="0000FF"/>
                </a:solidFill>
              </a:rPr>
              <a:t>Establish appropriate </a:t>
            </a:r>
            <a:r>
              <a:rPr lang="en-US" sz="2400" b="1" dirty="0">
                <a:solidFill>
                  <a:srgbClr val="0000FF"/>
                </a:solidFill>
              </a:rPr>
              <a:t>level of community informed and negotiated standardization (e.g. metadata, formats, </a:t>
            </a:r>
            <a:r>
              <a:rPr lang="en-US" sz="2400" b="1" dirty="0" smtClean="0">
                <a:solidFill>
                  <a:srgbClr val="0000FF"/>
                </a:solidFill>
              </a:rPr>
              <a:t>structure, semantics)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>
                <a:solidFill>
                  <a:srgbClr val="0000FF"/>
                </a:solidFill>
              </a:rPr>
              <a:t>Identify existing community standards and specifications and build on them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>
                <a:solidFill>
                  <a:srgbClr val="0000FF"/>
                </a:solidFill>
              </a:rPr>
              <a:t>Use </a:t>
            </a:r>
            <a:r>
              <a:rPr lang="en-US" sz="2000" dirty="0">
                <a:solidFill>
                  <a:srgbClr val="0000FF"/>
                </a:solidFill>
              </a:rPr>
              <a:t>standards to support data as an online </a:t>
            </a:r>
            <a:r>
              <a:rPr lang="en-US" sz="2000" dirty="0" smtClean="0">
                <a:solidFill>
                  <a:srgbClr val="0000FF"/>
                </a:solidFill>
              </a:rPr>
              <a:t>service</a:t>
            </a:r>
            <a:endParaRPr lang="en-US" sz="2000" dirty="0">
              <a:solidFill>
                <a:srgbClr val="0000FF"/>
              </a:solidFill>
            </a:endParaRPr>
          </a:p>
          <a:p>
            <a:pPr marL="457200" indent="-457200">
              <a:buFont typeface="Wingdings" charset="2"/>
              <a:buChar char="q"/>
            </a:pPr>
            <a:r>
              <a:rPr lang="en-US" sz="2400" b="1" dirty="0" smtClean="0">
                <a:solidFill>
                  <a:srgbClr val="0000FF"/>
                </a:solidFill>
              </a:rPr>
              <a:t>Develop </a:t>
            </a:r>
            <a:r>
              <a:rPr lang="en-US" sz="2400" b="1" dirty="0">
                <a:solidFill>
                  <a:srgbClr val="0000FF"/>
                </a:solidFill>
              </a:rPr>
              <a:t>high value applications (mediators) using </a:t>
            </a:r>
            <a:r>
              <a:rPr lang="en-US" sz="2400" b="1" dirty="0" smtClean="0">
                <a:solidFill>
                  <a:srgbClr val="0000FF"/>
                </a:solidFill>
              </a:rPr>
              <a:t>data services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>
                <a:solidFill>
                  <a:srgbClr val="0000FF"/>
                </a:solidFill>
              </a:rPr>
              <a:t>Establish manageable, short cycle development </a:t>
            </a:r>
            <a:r>
              <a:rPr lang="en-US" sz="2000" dirty="0" smtClean="0">
                <a:solidFill>
                  <a:srgbClr val="0000FF"/>
                </a:solidFill>
              </a:rPr>
              <a:t>targets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>
                <a:solidFill>
                  <a:srgbClr val="0000FF"/>
                </a:solidFill>
              </a:rPr>
              <a:t>Work closely with </a:t>
            </a:r>
            <a:r>
              <a:rPr lang="en-US" sz="2000" dirty="0">
                <a:solidFill>
                  <a:srgbClr val="0000FF"/>
                </a:solidFill>
              </a:rPr>
              <a:t>observing sub-</a:t>
            </a:r>
            <a:r>
              <a:rPr lang="en-US" sz="2000" dirty="0" smtClean="0">
                <a:solidFill>
                  <a:srgbClr val="0000FF"/>
                </a:solidFill>
              </a:rPr>
              <a:t>communities</a:t>
            </a:r>
            <a:endParaRPr lang="en-US" sz="2800" b="1" dirty="0">
              <a:solidFill>
                <a:srgbClr val="008000"/>
              </a:solidFill>
              <a:cs typeface="Arial" pitchFamily="34" charset="0"/>
            </a:endParaRPr>
          </a:p>
          <a:p>
            <a:pPr marL="457200" indent="-457200" defTabSz="914400" eaLnBrk="0" fontAlgn="base" hangingPunct="0">
              <a:spcAft>
                <a:spcPct val="0"/>
              </a:spcAft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008000"/>
                </a:solidFill>
                <a:cs typeface="Arial" pitchFamily="34" charset="0"/>
              </a:rPr>
              <a:t>Establish multi-scale </a:t>
            </a:r>
            <a:r>
              <a:rPr lang="en-US" sz="2400" b="1" dirty="0">
                <a:solidFill>
                  <a:srgbClr val="008000"/>
                </a:solidFill>
                <a:cs typeface="Arial" pitchFamily="34" charset="0"/>
              </a:rPr>
              <a:t>g</a:t>
            </a:r>
            <a:r>
              <a:rPr lang="en-US" sz="2400" b="1" dirty="0" smtClean="0">
                <a:solidFill>
                  <a:srgbClr val="008000"/>
                </a:solidFill>
                <a:cs typeface="Arial" pitchFamily="34" charset="0"/>
              </a:rPr>
              <a:t>overnance model</a:t>
            </a:r>
          </a:p>
          <a:p>
            <a:pPr marL="800100" lvl="1" indent="-342900" defTabSz="914400" eaLnBrk="0" fontAlgn="base" hangingPunct="0">
              <a:spcAft>
                <a:spcPct val="0"/>
              </a:spcAft>
              <a:buFont typeface="Arial"/>
              <a:buChar char="•"/>
            </a:pPr>
            <a:r>
              <a:rPr lang="en-US" sz="2000" dirty="0">
                <a:solidFill>
                  <a:srgbClr val="008000"/>
                </a:solidFill>
                <a:cs typeface="Arial" pitchFamily="34" charset="0"/>
              </a:rPr>
              <a:t>Avoid “central management” </a:t>
            </a:r>
            <a:r>
              <a:rPr lang="en-US" sz="2000" dirty="0" smtClean="0">
                <a:solidFill>
                  <a:srgbClr val="008000"/>
                </a:solidFill>
                <a:cs typeface="Arial" pitchFamily="34" charset="0"/>
              </a:rPr>
              <a:t>– harness diversity of community</a:t>
            </a:r>
          </a:p>
          <a:p>
            <a:pPr marL="800100" lvl="1" indent="-342900" defTabSz="914400" eaLnBrk="0" fontAlgn="base" hangingPunct="0">
              <a:spcAft>
                <a:spcPct val="0"/>
              </a:spcAft>
              <a:buFont typeface="Arial"/>
              <a:buChar char="•"/>
            </a:pPr>
            <a:r>
              <a:rPr lang="en-US" sz="2000" dirty="0">
                <a:solidFill>
                  <a:srgbClr val="008000"/>
                </a:solidFill>
                <a:cs typeface="Arial" pitchFamily="34" charset="0"/>
              </a:rPr>
              <a:t>Facilitate development of virtual </a:t>
            </a:r>
            <a:r>
              <a:rPr lang="en-US" sz="2000" dirty="0" smtClean="0">
                <a:solidFill>
                  <a:srgbClr val="008000"/>
                </a:solidFill>
                <a:cs typeface="Arial" pitchFamily="34" charset="0"/>
              </a:rPr>
              <a:t>community of practice </a:t>
            </a:r>
            <a:r>
              <a:rPr lang="en-US" sz="2000" dirty="0">
                <a:solidFill>
                  <a:srgbClr val="008000"/>
                </a:solidFill>
                <a:cs typeface="Arial" pitchFamily="34" charset="0"/>
              </a:rPr>
              <a:t>that promotes communication across projects, programs, agencies, governments. Focus on connecting major hubs</a:t>
            </a:r>
            <a:r>
              <a:rPr lang="en-US" sz="2000" dirty="0" smtClean="0">
                <a:solidFill>
                  <a:srgbClr val="008000"/>
                </a:solidFill>
                <a:cs typeface="Arial" pitchFamily="34" charset="0"/>
              </a:rPr>
              <a:t>.</a:t>
            </a:r>
            <a:endParaRPr lang="en-US" sz="2000" dirty="0">
              <a:solidFill>
                <a:srgbClr val="008000"/>
              </a:solidFill>
              <a:cs typeface="Arial" pitchFamily="34" charset="0"/>
            </a:endParaRPr>
          </a:p>
        </p:txBody>
      </p:sp>
      <p:sp>
        <p:nvSpPr>
          <p:cNvPr id="11274" name="Line 13"/>
          <p:cNvSpPr>
            <a:spLocks noChangeShapeType="1"/>
          </p:cNvSpPr>
          <p:nvPr/>
        </p:nvSpPr>
        <p:spPr bwMode="auto">
          <a:xfrm>
            <a:off x="0" y="1066800"/>
            <a:ext cx="9144000" cy="1588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Georgia" pitchFamily="18" charset="0"/>
              <a:cs typeface="Arial" pitchFamily="34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1" y="0"/>
            <a:ext cx="1087848" cy="1032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838212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BBB981-42DC-6B4F-B270-077BED1A218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Line 27"/>
          <p:cNvSpPr>
            <a:spLocks noChangeShapeType="1"/>
          </p:cNvSpPr>
          <p:nvPr/>
        </p:nvSpPr>
        <p:spPr bwMode="auto">
          <a:xfrm>
            <a:off x="0" y="1036800"/>
            <a:ext cx="9144000" cy="0"/>
          </a:xfrm>
          <a:prstGeom prst="line">
            <a:avLst/>
          </a:prstGeom>
          <a:noFill/>
          <a:ln w="38100">
            <a:solidFill>
              <a:srgbClr val="00A0D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pic>
        <p:nvPicPr>
          <p:cNvPr id="6" name="Picture 5" descr="SEARCH_Logo_FLA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98425"/>
            <a:ext cx="8382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-21707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OCP within the New SEARCH Framework</a:t>
            </a:r>
            <a:endParaRPr lang="en-US" sz="3200" dirty="0"/>
          </a:p>
        </p:txBody>
      </p:sp>
      <p:grpSp>
        <p:nvGrpSpPr>
          <p:cNvPr id="3" name="Group 2"/>
          <p:cNvGrpSpPr/>
          <p:nvPr/>
        </p:nvGrpSpPr>
        <p:grpSpPr>
          <a:xfrm>
            <a:off x="331489" y="1036800"/>
            <a:ext cx="8355312" cy="5968080"/>
            <a:chOff x="331489" y="1036800"/>
            <a:chExt cx="8355312" cy="5968080"/>
          </a:xfrm>
        </p:grpSpPr>
        <p:pic>
          <p:nvPicPr>
            <p:cNvPr id="9" name="Picture 8" descr="SEARCH Org chart_Fig2.jpg"/>
            <p:cNvPicPr>
              <a:picLocks noChangeAspect="1"/>
            </p:cNvPicPr>
            <p:nvPr/>
          </p:nvPicPr>
          <p:blipFill>
            <a:blip r:embed="rId3" cstate="print"/>
            <a:srcRect l="2875" t="5556" r="5493" b="11111"/>
            <a:stretch>
              <a:fillRect/>
            </a:stretch>
          </p:blipFill>
          <p:spPr>
            <a:xfrm>
              <a:off x="331489" y="1036800"/>
              <a:ext cx="8355312" cy="5968080"/>
            </a:xfrm>
            <a:prstGeom prst="rect">
              <a:avLst/>
            </a:prstGeom>
            <a:ln>
              <a:noFill/>
            </a:ln>
            <a:effectLst>
              <a:softEdge rad="63500"/>
            </a:effectLst>
          </p:spPr>
        </p:pic>
        <p:sp>
          <p:nvSpPr>
            <p:cNvPr id="2" name="TextBox 1"/>
            <p:cNvSpPr txBox="1"/>
            <p:nvPr/>
          </p:nvSpPr>
          <p:spPr>
            <a:xfrm>
              <a:off x="6462475" y="4415040"/>
              <a:ext cx="1347787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AOS Coordinator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994312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BBB981-42DC-6B4F-B270-077BED1A218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17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Line 27"/>
          <p:cNvSpPr>
            <a:spLocks noChangeShapeType="1"/>
          </p:cNvSpPr>
          <p:nvPr/>
        </p:nvSpPr>
        <p:spPr bwMode="auto">
          <a:xfrm>
            <a:off x="0" y="1024467"/>
            <a:ext cx="9144000" cy="0"/>
          </a:xfrm>
          <a:prstGeom prst="line">
            <a:avLst/>
          </a:prstGeom>
          <a:noFill/>
          <a:ln w="38100">
            <a:solidFill>
              <a:srgbClr val="00A0D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pic>
        <p:nvPicPr>
          <p:cNvPr id="6" name="Picture 5" descr="SEARCH_Logo_FLA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98425"/>
            <a:ext cx="8382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-21707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OCP Future Tasking and Directions</a:t>
            </a:r>
            <a:endParaRPr lang="en-US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287867" y="1286933"/>
            <a:ext cx="8619066" cy="6155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There remains a need for a community-based entity (OCP or other) to provide long-term guidance and coordination for the sustained, climate scale observing network.</a:t>
            </a:r>
          </a:p>
          <a:p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Maintain broad scope – interagency Arctic Observing System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Focus on long-term, sustained observing activities.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Provide ‘corporate memory’ for climate-scale system.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Explicit role as an advisory body for the NSF AON- community coordination, regular assessment of science goals, network performance and stakeholder requirements, …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Similar relationship to IARPC Observing Team, interagency AOS?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OCP interaction with the Action Teams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 smtClean="0"/>
              <a:t>Provide community support from broad AOS network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 smtClean="0"/>
              <a:t>Transition Action Team outputs, activities to AOS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Other…?</a:t>
            </a:r>
          </a:p>
          <a:p>
            <a:pPr marL="285750" indent="-285750">
              <a:buFont typeface="Arial"/>
              <a:buChar char="•"/>
            </a:pPr>
            <a:endParaRPr lang="en-US" sz="2000" dirty="0" smtClean="0"/>
          </a:p>
          <a:p>
            <a:pPr marL="285750" indent="-285750">
              <a:buFont typeface="Arial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94312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BBB981-42DC-6B4F-B270-077BED1A218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18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Line 27"/>
          <p:cNvSpPr>
            <a:spLocks noChangeShapeType="1"/>
          </p:cNvSpPr>
          <p:nvPr/>
        </p:nvSpPr>
        <p:spPr bwMode="auto">
          <a:xfrm>
            <a:off x="0" y="1024467"/>
            <a:ext cx="9144000" cy="0"/>
          </a:xfrm>
          <a:prstGeom prst="line">
            <a:avLst/>
          </a:prstGeom>
          <a:noFill/>
          <a:ln w="38100">
            <a:solidFill>
              <a:srgbClr val="00A0D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pic>
        <p:nvPicPr>
          <p:cNvPr id="6" name="Picture 5" descr="SEARCH_Logo_FLA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98425"/>
            <a:ext cx="8382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-21707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OCP Questions &amp; Issues</a:t>
            </a:r>
            <a:endParaRPr lang="en-US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287867" y="1286933"/>
            <a:ext cx="861906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 smtClean="0"/>
              <a:t>Revise terms of reference </a:t>
            </a:r>
          </a:p>
          <a:p>
            <a:pPr marL="287338" indent="-287338">
              <a:buFont typeface="Arial"/>
              <a:buChar char="•"/>
            </a:pPr>
            <a:r>
              <a:rPr lang="en-US" sz="2800" dirty="0" smtClean="0"/>
              <a:t>Membership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Broaden representation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Adjust terms to ensure constant renewal while also retaining institutional memory.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/>
              <a:t>Support needed for future activity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 smtClean="0"/>
              <a:t>Biennial AON Open Science Meeting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 smtClean="0"/>
              <a:t>Smaller community-driven meetings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 smtClean="0"/>
              <a:t>Annual OCP meetings, perhaps in conjunction with SSC</a:t>
            </a:r>
          </a:p>
          <a:p>
            <a:pPr marL="800100" lvl="1" indent="-342900">
              <a:buFont typeface="Arial"/>
              <a:buChar char="•"/>
            </a:pPr>
            <a:endParaRPr lang="en-US" sz="2400" dirty="0" smtClean="0"/>
          </a:p>
          <a:p>
            <a:pPr marL="285750" indent="-285750">
              <a:buFont typeface="Arial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50128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1793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BBB981-42DC-6B4F-B270-077BED1A218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Line 27"/>
          <p:cNvSpPr>
            <a:spLocks noChangeShapeType="1"/>
          </p:cNvSpPr>
          <p:nvPr/>
        </p:nvSpPr>
        <p:spPr bwMode="auto">
          <a:xfrm>
            <a:off x="0" y="1253067"/>
            <a:ext cx="9144000" cy="0"/>
          </a:xfrm>
          <a:prstGeom prst="line">
            <a:avLst/>
          </a:prstGeom>
          <a:noFill/>
          <a:ln w="38100">
            <a:solidFill>
              <a:srgbClr val="00A0D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pic>
        <p:nvPicPr>
          <p:cNvPr id="6" name="Picture 5" descr="SEARCH_Logo_FLA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98425"/>
            <a:ext cx="8382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-21707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OCP within former SEARCH Structure</a:t>
            </a:r>
            <a:endParaRPr lang="en-US" sz="32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0700" y="1734480"/>
            <a:ext cx="5562600" cy="410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741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BBB981-42DC-6B4F-B270-077BED1A218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3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Line 27"/>
          <p:cNvSpPr>
            <a:spLocks noChangeShapeType="1"/>
          </p:cNvSpPr>
          <p:nvPr/>
        </p:nvSpPr>
        <p:spPr bwMode="auto">
          <a:xfrm>
            <a:off x="0" y="1041401"/>
            <a:ext cx="9144000" cy="0"/>
          </a:xfrm>
          <a:prstGeom prst="line">
            <a:avLst/>
          </a:prstGeom>
          <a:noFill/>
          <a:ln w="38100">
            <a:solidFill>
              <a:srgbClr val="00A0D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pic>
        <p:nvPicPr>
          <p:cNvPr id="6" name="Picture 5" descr="SEARCH_Logo_FLA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98425"/>
            <a:ext cx="8382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-21707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Observing Change Panel Charge (2008)</a:t>
            </a:r>
            <a:endParaRPr lang="en-US" sz="32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55600" y="1041401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/>
              <a:t>Work </a:t>
            </a:r>
            <a:r>
              <a:rPr lang="en-US" sz="1800" dirty="0"/>
              <a:t>with the SEARCH Science Steering Committee to </a:t>
            </a:r>
            <a:r>
              <a:rPr lang="en-US" sz="1800" dirty="0" smtClean="0"/>
              <a:t>guide the </a:t>
            </a:r>
            <a:r>
              <a:rPr lang="en-US" sz="1800" dirty="0"/>
              <a:t>development of the observation component of </a:t>
            </a:r>
            <a:r>
              <a:rPr lang="en-US" sz="1800" dirty="0" smtClean="0"/>
              <a:t>SEARCH, including:</a:t>
            </a:r>
            <a:endParaRPr lang="en-US" sz="1800" dirty="0"/>
          </a:p>
          <a:p>
            <a:pPr marL="514350" indent="-514350">
              <a:buFont typeface="+mj-lt"/>
              <a:buAutoNum type="arabicPeriod"/>
            </a:pPr>
            <a:r>
              <a:rPr lang="en-US" sz="1700" dirty="0" smtClean="0"/>
              <a:t>Work </a:t>
            </a:r>
            <a:r>
              <a:rPr lang="en-US" sz="1700" dirty="0"/>
              <a:t>with the broader scientific community to develop and, at opportune intervals, </a:t>
            </a:r>
            <a:r>
              <a:rPr lang="en-US" sz="1700" dirty="0" smtClean="0"/>
              <a:t>update SEARCH </a:t>
            </a:r>
            <a:r>
              <a:rPr lang="en-US" sz="1700" dirty="0"/>
              <a:t>Observing System </a:t>
            </a:r>
            <a:r>
              <a:rPr lang="en-US" sz="1700" dirty="0" smtClean="0"/>
              <a:t>plans.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700" dirty="0" smtClean="0"/>
              <a:t>Facilitate ongoing compilation of relevant information on funded observing system components </a:t>
            </a:r>
            <a:r>
              <a:rPr lang="en-US" sz="1700" dirty="0"/>
              <a:t>(including the Arctic Observing Network [AON] projects).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700" dirty="0" smtClean="0"/>
              <a:t>Assess </a:t>
            </a:r>
            <a:r>
              <a:rPr lang="en-US" sz="1700" dirty="0"/>
              <a:t>the current observing components in relation to SEARCH priorities and identify </a:t>
            </a:r>
            <a:r>
              <a:rPr lang="en-US" sz="1700" dirty="0" smtClean="0"/>
              <a:t>key gaps </a:t>
            </a:r>
            <a:r>
              <a:rPr lang="en-US" sz="1700" dirty="0"/>
              <a:t>in the observation network.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700" dirty="0" smtClean="0"/>
              <a:t>Facilitate </a:t>
            </a:r>
            <a:r>
              <a:rPr lang="en-US" sz="1700" dirty="0"/>
              <a:t>cooperative relationships between the SEARCH observing system components </a:t>
            </a:r>
            <a:r>
              <a:rPr lang="en-US" sz="1700" dirty="0" smtClean="0"/>
              <a:t>and other </a:t>
            </a:r>
            <a:r>
              <a:rPr lang="en-US" sz="1700" dirty="0"/>
              <a:t>ongoing and planned national and international observation programs relevant to </a:t>
            </a:r>
            <a:r>
              <a:rPr lang="en-US" sz="1700" dirty="0" smtClean="0"/>
              <a:t>the SEARCH </a:t>
            </a:r>
            <a:r>
              <a:rPr lang="en-US" sz="1700" dirty="0"/>
              <a:t>observing effort.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700" dirty="0" smtClean="0"/>
              <a:t>Work </a:t>
            </a:r>
            <a:r>
              <a:rPr lang="en-US" sz="1700" dirty="0"/>
              <a:t>with the Understanding Change and the Responding to Change Panels to ensure </a:t>
            </a:r>
            <a:r>
              <a:rPr lang="en-US" sz="1700" dirty="0" smtClean="0"/>
              <a:t>that modeling </a:t>
            </a:r>
            <a:r>
              <a:rPr lang="en-US" sz="1700" dirty="0"/>
              <a:t>of and responding to arctic change priorities are integrated with observation efforts.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700" dirty="0" smtClean="0"/>
              <a:t>Provide </a:t>
            </a:r>
            <a:r>
              <a:rPr lang="en-US" sz="1700" dirty="0"/>
              <a:t>feedback and advice as sought by the SEARCH Science Steering Committee (SSC)</a:t>
            </a:r>
            <a:r>
              <a:rPr lang="en-US" sz="1700" dirty="0" smtClean="0"/>
              <a:t>, panels</a:t>
            </a:r>
            <a:r>
              <a:rPr lang="en-US" sz="1700" dirty="0"/>
              <a:t>, and working groups on relevant aspects of the science and methodology of </a:t>
            </a:r>
            <a:r>
              <a:rPr lang="en-US" sz="1700" dirty="0" smtClean="0"/>
              <a:t>observing change </a:t>
            </a:r>
            <a:r>
              <a:rPr lang="en-US" sz="1700" dirty="0"/>
              <a:t>in the Arctic.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700" dirty="0" smtClean="0"/>
              <a:t>Provide </a:t>
            </a:r>
            <a:r>
              <a:rPr lang="en-US" sz="1700" dirty="0"/>
              <a:t>a communication link between the SEARCH observational programs and </a:t>
            </a:r>
            <a:r>
              <a:rPr lang="en-US" sz="1700" dirty="0" smtClean="0"/>
              <a:t>the broader </a:t>
            </a:r>
            <a:r>
              <a:rPr lang="en-US" sz="1700" dirty="0"/>
              <a:t>scientific community to ensure flow of information and promote scientific exchange.</a:t>
            </a:r>
          </a:p>
        </p:txBody>
      </p:sp>
    </p:spTree>
    <p:extLst>
      <p:ext uri="{BB962C8B-B14F-4D97-AF65-F5344CB8AC3E}">
        <p14:creationId xmlns:p14="http://schemas.microsoft.com/office/powerpoint/2010/main" val="1165741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799" y="0"/>
            <a:ext cx="8458201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dirty="0" smtClean="0">
                <a:latin typeface="Tahoma" charset="0"/>
                <a:ea typeface="ＭＳ Ｐゴシック" charset="0"/>
                <a:cs typeface="Tahoma" charset="0"/>
              </a:rPr>
              <a:t>OCP Key Activities and Outputs</a:t>
            </a:r>
            <a:endParaRPr lang="en-US" sz="4000" dirty="0">
              <a:latin typeface="Tahoma" charset="0"/>
              <a:ea typeface="ＭＳ Ｐゴシック" charset="0"/>
              <a:cs typeface="Tahoma" charset="0"/>
            </a:endParaRPr>
          </a:p>
        </p:txBody>
      </p:sp>
      <p:sp>
        <p:nvSpPr>
          <p:cNvPr id="24578" name="Line 27"/>
          <p:cNvSpPr>
            <a:spLocks noChangeShapeType="1"/>
          </p:cNvSpPr>
          <p:nvPr/>
        </p:nvSpPr>
        <p:spPr bwMode="auto">
          <a:xfrm>
            <a:off x="0" y="1166567"/>
            <a:ext cx="9144000" cy="0"/>
          </a:xfrm>
          <a:prstGeom prst="line">
            <a:avLst/>
          </a:prstGeom>
          <a:noFill/>
          <a:ln w="38100">
            <a:solidFill>
              <a:srgbClr val="00A0D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4579" name="Picture 29" descr="SEARCH_Logo_FLA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28588"/>
            <a:ext cx="8382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0" name="Rectangle 3"/>
          <p:cNvSpPr txBox="1">
            <a:spLocks noChangeArrowheads="1"/>
          </p:cNvSpPr>
          <p:nvPr/>
        </p:nvSpPr>
        <p:spPr bwMode="auto">
          <a:xfrm>
            <a:off x="184150" y="1265378"/>
            <a:ext cx="8959850" cy="5260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en-US" dirty="0" smtClean="0"/>
              <a:t>• </a:t>
            </a:r>
            <a:r>
              <a:rPr lang="en-US" sz="2200" dirty="0" smtClean="0"/>
              <a:t>2005 – SEARCH Implementation Workshop Report</a:t>
            </a:r>
          </a:p>
          <a:p>
            <a:pPr>
              <a:spcAft>
                <a:spcPts val="600"/>
              </a:spcAft>
            </a:pPr>
            <a:r>
              <a:rPr lang="en-US" sz="2200" dirty="0" smtClean="0"/>
              <a:t>• 2008 – SEARCH/DAMOCLES Arctic Observation Integration Workshops &amp; Report</a:t>
            </a:r>
          </a:p>
          <a:p>
            <a:pPr>
              <a:spcAft>
                <a:spcPts val="600"/>
              </a:spcAft>
            </a:pPr>
            <a:r>
              <a:rPr lang="en-US" sz="2200" dirty="0" smtClean="0"/>
              <a:t>• 2009 – SEARCH State of the Arctic Observing Network (AON) Workshop &amp; Report</a:t>
            </a:r>
          </a:p>
          <a:p>
            <a:pPr marL="169863" indent="-169863">
              <a:spcAft>
                <a:spcPts val="600"/>
              </a:spcAft>
              <a:buFont typeface="Arial"/>
              <a:buChar char="•"/>
            </a:pPr>
            <a:r>
              <a:rPr lang="en-US" sz="2200" dirty="0" smtClean="0"/>
              <a:t>2009 – AON Design &amp; Implementation Workshop</a:t>
            </a:r>
          </a:p>
          <a:p>
            <a:pPr>
              <a:spcAft>
                <a:spcPts val="600"/>
              </a:spcAft>
            </a:pPr>
            <a:r>
              <a:rPr lang="en-US" sz="2200" dirty="0" smtClean="0"/>
              <a:t>• 2010 – Interagency AON Working Group Meeting</a:t>
            </a:r>
          </a:p>
          <a:p>
            <a:pPr>
              <a:spcAft>
                <a:spcPts val="600"/>
              </a:spcAft>
            </a:pPr>
            <a:r>
              <a:rPr lang="en-US" sz="2200" dirty="0" smtClean="0"/>
              <a:t>• 2012 – AON Design &amp; Implementation Task Force Report</a:t>
            </a:r>
          </a:p>
          <a:p>
            <a:pPr>
              <a:spcAft>
                <a:spcPts val="600"/>
              </a:spcAft>
            </a:pPr>
            <a:r>
              <a:rPr lang="en-US" sz="2200" dirty="0" smtClean="0"/>
              <a:t>• 2012 – US Arctic Observing Coordination Workshop &amp; Report</a:t>
            </a:r>
          </a:p>
          <a:p>
            <a:pPr marL="169863" indent="-169863">
              <a:spcAft>
                <a:spcPts val="600"/>
              </a:spcAft>
              <a:buFont typeface="Arial"/>
              <a:buChar char="•"/>
            </a:pPr>
            <a:r>
              <a:rPr lang="en-US" sz="2200" dirty="0" smtClean="0"/>
              <a:t>2012, 2013 </a:t>
            </a:r>
            <a:r>
              <a:rPr lang="en-US" sz="2200" dirty="0"/>
              <a:t>– EU-CA-</a:t>
            </a:r>
            <a:r>
              <a:rPr lang="en-US" sz="2200" dirty="0" smtClean="0"/>
              <a:t>US, US</a:t>
            </a:r>
            <a:r>
              <a:rPr lang="en-US" sz="2200" dirty="0"/>
              <a:t>-UK Coordination </a:t>
            </a:r>
            <a:r>
              <a:rPr lang="en-US" sz="2200" dirty="0" smtClean="0"/>
              <a:t>Workshops</a:t>
            </a:r>
          </a:p>
          <a:p>
            <a:pPr marL="169863" indent="-169863">
              <a:spcAft>
                <a:spcPts val="600"/>
              </a:spcAft>
              <a:buFont typeface="Arial"/>
              <a:buChar char="•"/>
            </a:pPr>
            <a:r>
              <a:rPr lang="en-US" sz="2200" dirty="0" smtClean="0"/>
              <a:t>2013 – Arctic Observing Summit</a:t>
            </a:r>
          </a:p>
          <a:p>
            <a:pPr marL="169863" indent="-169863">
              <a:spcAft>
                <a:spcPts val="600"/>
              </a:spcAft>
              <a:buFont typeface="Arial"/>
              <a:buChar char="•"/>
            </a:pPr>
            <a:r>
              <a:rPr lang="en-US" sz="2200" dirty="0" smtClean="0"/>
              <a:t>2014 – Arctic Observing Summit</a:t>
            </a:r>
          </a:p>
          <a:p>
            <a:pPr marL="169863" indent="-169863">
              <a:spcAft>
                <a:spcPts val="600"/>
              </a:spcAft>
              <a:buFont typeface="Arial"/>
              <a:buChar char="•"/>
            </a:pPr>
            <a:r>
              <a:rPr lang="en-US" sz="2200" dirty="0" smtClean="0"/>
              <a:t>2015 – AON Open Science Meeting</a:t>
            </a:r>
            <a:endParaRPr lang="en-US" sz="2200" dirty="0"/>
          </a:p>
          <a:p>
            <a:pPr>
              <a:spcAft>
                <a:spcPts val="600"/>
              </a:spcAft>
            </a:pPr>
            <a:r>
              <a:rPr lang="en-US" sz="2200" dirty="0"/>
              <a:t> </a:t>
            </a:r>
          </a:p>
          <a:p>
            <a:pPr>
              <a:spcAft>
                <a:spcPts val="600"/>
              </a:spcAft>
            </a:pPr>
            <a:r>
              <a:rPr lang="en-US" sz="2200" dirty="0">
                <a:latin typeface="Tahoma" charset="0"/>
                <a:cs typeface="Tahoma" charset="0"/>
              </a:rPr>
              <a:t> </a:t>
            </a:r>
            <a:endParaRPr lang="en-US" sz="2200" dirty="0">
              <a:solidFill>
                <a:srgbClr val="000000"/>
              </a:solidFill>
              <a:latin typeface="Tahoma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91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BBB981-42DC-6B4F-B270-077BED1A218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Line 27"/>
          <p:cNvSpPr>
            <a:spLocks noChangeShapeType="1"/>
          </p:cNvSpPr>
          <p:nvPr/>
        </p:nvSpPr>
        <p:spPr bwMode="auto">
          <a:xfrm>
            <a:off x="0" y="1016000"/>
            <a:ext cx="9144000" cy="0"/>
          </a:xfrm>
          <a:prstGeom prst="line">
            <a:avLst/>
          </a:prstGeom>
          <a:noFill/>
          <a:ln w="38100">
            <a:solidFill>
              <a:srgbClr val="00A0D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pic>
        <p:nvPicPr>
          <p:cNvPr id="6" name="Picture 5" descr="SEARCH_Logo_FLA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98425"/>
            <a:ext cx="8382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14400" y="-72509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AON 2009 Status Report and Recommendations</a:t>
            </a:r>
            <a:endParaRPr lang="en-US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1070491"/>
            <a:ext cx="1208381" cy="155363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77800" y="1261533"/>
            <a:ext cx="8873067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0013" indent="-227013">
              <a:spcAft>
                <a:spcPts val="600"/>
              </a:spcAft>
            </a:pPr>
            <a:r>
              <a:rPr lang="en-US" sz="2400" b="1" dirty="0" smtClean="0"/>
              <a:t>Selected Recommendations</a:t>
            </a:r>
          </a:p>
          <a:p>
            <a:pPr marL="1370013" indent="-227013">
              <a:spcAft>
                <a:spcPts val="600"/>
              </a:spcAft>
              <a:buFont typeface="Arial"/>
              <a:buChar char="•"/>
            </a:pPr>
            <a:r>
              <a:rPr lang="en-US" sz="2000" dirty="0" smtClean="0"/>
              <a:t>Balance flagship sites &amp; distributed observing.</a:t>
            </a:r>
          </a:p>
          <a:p>
            <a:pPr marL="1370013" indent="-227013">
              <a:spcAft>
                <a:spcPts val="600"/>
              </a:spcAft>
              <a:buFont typeface="Arial"/>
              <a:buChar char="•"/>
            </a:pPr>
            <a:r>
              <a:rPr lang="en-US" sz="2000" u="sng" dirty="0" smtClean="0"/>
              <a:t>Improve interagency coordination to support sustained, climate-scale observing.</a:t>
            </a:r>
          </a:p>
          <a:p>
            <a:pPr marL="287338" indent="-228600" defTabSz="-627063">
              <a:spcAft>
                <a:spcPts val="600"/>
              </a:spcAft>
              <a:buFont typeface="Arial"/>
              <a:buChar char="•"/>
            </a:pPr>
            <a:r>
              <a:rPr lang="en-US" sz="2000" dirty="0" smtClean="0"/>
              <a:t>Develop community-based mechanism for system evaluation and identification of new priorities in response to changes in environment and/or understanding.</a:t>
            </a: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r>
              <a:rPr lang="en-US" sz="2000" dirty="0" smtClean="0"/>
              <a:t>Coordination and standardization of measurements across the network.</a:t>
            </a: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r>
              <a:rPr lang="en-US" sz="2000" dirty="0" smtClean="0"/>
              <a:t>Autonomous Sensors for biological and chemical oceanographic sampling.</a:t>
            </a: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r>
              <a:rPr lang="en-US" sz="2000" dirty="0" smtClean="0"/>
              <a:t>Integration of human dimensions into network design.</a:t>
            </a: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r>
              <a:rPr lang="en-US" sz="2000" dirty="0" smtClean="0"/>
              <a:t>Promote and aid northward expansion of established observing systems.</a:t>
            </a: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r>
              <a:rPr lang="en-US" sz="2000" u="sng" dirty="0" smtClean="0"/>
              <a:t>Encourage and undertake bottom-up and top-down system design efforts.</a:t>
            </a: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r>
              <a:rPr lang="en-US" sz="2000" u="sng" dirty="0" smtClean="0"/>
              <a:t>Broaden partnerships – industry, local, state, federal agencies.</a:t>
            </a: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r>
              <a:rPr lang="en-US" sz="2000" u="sng" dirty="0" smtClean="0"/>
              <a:t>Improve international coordination through multi-lateral science agreements, data sharing/exchange, shared programs (e.g. international ice station).</a:t>
            </a:r>
            <a:endParaRPr lang="en-US" sz="2000" u="sng" dirty="0"/>
          </a:p>
        </p:txBody>
      </p:sp>
    </p:spTree>
    <p:extLst>
      <p:ext uri="{BB962C8B-B14F-4D97-AF65-F5344CB8AC3E}">
        <p14:creationId xmlns:p14="http://schemas.microsoft.com/office/powerpoint/2010/main" val="1165741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BBB981-42DC-6B4F-B270-077BED1A218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Line 27"/>
          <p:cNvSpPr>
            <a:spLocks noChangeShapeType="1"/>
          </p:cNvSpPr>
          <p:nvPr/>
        </p:nvSpPr>
        <p:spPr bwMode="auto">
          <a:xfrm>
            <a:off x="0" y="1016000"/>
            <a:ext cx="9144000" cy="0"/>
          </a:xfrm>
          <a:prstGeom prst="line">
            <a:avLst/>
          </a:prstGeom>
          <a:noFill/>
          <a:ln w="38100">
            <a:solidFill>
              <a:srgbClr val="00A0D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pic>
        <p:nvPicPr>
          <p:cNvPr id="6" name="Picture 5" descr="SEARCH_Logo_FLA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98425"/>
            <a:ext cx="8382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14400" y="-72509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2012 AON Coordination Workshop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177800" y="1151462"/>
            <a:ext cx="8873067" cy="5555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>
              <a:spcAft>
                <a:spcPts val="600"/>
              </a:spcAft>
            </a:pPr>
            <a:r>
              <a:rPr lang="en-US" sz="2400" dirty="0" smtClean="0"/>
              <a:t>Interagency meeting to develop a shared vision for the AON and a plan for advancing that vision.</a:t>
            </a:r>
          </a:p>
          <a:p>
            <a:pPr marL="1143000">
              <a:spcAft>
                <a:spcPts val="600"/>
              </a:spcAft>
            </a:pPr>
            <a:r>
              <a:rPr lang="en-US" sz="2000" dirty="0" smtClean="0"/>
              <a:t>‘Showcase’ projects to demonstrate successful approaches for interagency coordination, balance between basic research and stakeholder needs, generation and uptake of data and products.</a:t>
            </a:r>
          </a:p>
          <a:p>
            <a:pPr marL="1370013" indent="-227013">
              <a:spcAft>
                <a:spcPts val="300"/>
              </a:spcAft>
              <a:buFont typeface="Arial"/>
              <a:buChar char="•"/>
            </a:pPr>
            <a:r>
              <a:rPr lang="en-US" sz="1600" dirty="0"/>
              <a:t>From Observations to Management: Science to Inform Decisions </a:t>
            </a:r>
            <a:r>
              <a:rPr lang="en-US" sz="1600" dirty="0" smtClean="0"/>
              <a:t>Regarding Offshore </a:t>
            </a:r>
            <a:r>
              <a:rPr lang="en-US" sz="1600" dirty="0"/>
              <a:t>Oil and Gas Activities in the Chukchi Sea </a:t>
            </a:r>
          </a:p>
          <a:p>
            <a:pPr marL="1370013" indent="-227013">
              <a:spcAft>
                <a:spcPts val="300"/>
              </a:spcAft>
              <a:buFont typeface="Arial"/>
              <a:buChar char="•"/>
            </a:pPr>
            <a:r>
              <a:rPr lang="en-US" sz="1600" dirty="0" smtClean="0"/>
              <a:t>A </a:t>
            </a:r>
            <a:r>
              <a:rPr lang="en-US" sz="1600" dirty="0"/>
              <a:t>Distributed Environmental Observatory for Terrestrial Change Detection </a:t>
            </a:r>
          </a:p>
          <a:p>
            <a:pPr marL="1370013" indent="-227013">
              <a:spcAft>
                <a:spcPts val="300"/>
              </a:spcAft>
              <a:buFont typeface="Arial"/>
              <a:buChar char="•"/>
            </a:pPr>
            <a:r>
              <a:rPr lang="en-US" sz="1600" dirty="0" smtClean="0"/>
              <a:t>The </a:t>
            </a:r>
            <a:r>
              <a:rPr lang="en-US" sz="1600" dirty="0"/>
              <a:t>Distributed Biological Observatory </a:t>
            </a:r>
          </a:p>
          <a:p>
            <a:pPr marL="1370013" indent="-227013">
              <a:spcAft>
                <a:spcPts val="300"/>
              </a:spcAft>
              <a:buFont typeface="Arial"/>
              <a:buChar char="•"/>
            </a:pPr>
            <a:r>
              <a:rPr lang="en-US" sz="1600" dirty="0" smtClean="0"/>
              <a:t>Multidisciplinary </a:t>
            </a:r>
            <a:r>
              <a:rPr lang="en-US" sz="1600" dirty="0"/>
              <a:t>Drifting Observatory for the Study of Arctic Climate – </a:t>
            </a:r>
            <a:r>
              <a:rPr lang="en-US" sz="1600" dirty="0" err="1"/>
              <a:t>MOSAiC</a:t>
            </a:r>
            <a:r>
              <a:rPr lang="en-US" sz="1600" dirty="0"/>
              <a:t> </a:t>
            </a:r>
          </a:p>
          <a:p>
            <a:pPr marL="1370013" indent="-227013">
              <a:spcAft>
                <a:spcPts val="300"/>
              </a:spcAft>
              <a:buFont typeface="Arial"/>
              <a:buChar char="•"/>
            </a:pPr>
            <a:r>
              <a:rPr lang="en-US" sz="1600" dirty="0" smtClean="0"/>
              <a:t>Ocean </a:t>
            </a:r>
            <a:r>
              <a:rPr lang="en-US" sz="1600" dirty="0"/>
              <a:t>Observations to Improve Sea Ice </a:t>
            </a:r>
            <a:r>
              <a:rPr lang="en-US" sz="1600" dirty="0" smtClean="0"/>
              <a:t>Forecasting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Data Management</a:t>
            </a:r>
          </a:p>
          <a:p>
            <a:pPr marL="285750" indent="-285750">
              <a:spcAft>
                <a:spcPts val="300"/>
              </a:spcAft>
              <a:buFont typeface="Arial"/>
              <a:buChar char="•"/>
            </a:pPr>
            <a:r>
              <a:rPr lang="en-US" sz="1600" dirty="0" smtClean="0"/>
              <a:t>Provide </a:t>
            </a:r>
            <a:r>
              <a:rPr lang="en-US" sz="1600" dirty="0"/>
              <a:t>an inventory of data archives and access points </a:t>
            </a:r>
          </a:p>
          <a:p>
            <a:pPr marL="285750" indent="-285750">
              <a:spcAft>
                <a:spcPts val="300"/>
              </a:spcAft>
              <a:buFont typeface="Arial"/>
              <a:buChar char="•"/>
            </a:pPr>
            <a:r>
              <a:rPr lang="en-US" sz="1600" dirty="0" smtClean="0"/>
              <a:t>Activate </a:t>
            </a:r>
            <a:r>
              <a:rPr lang="en-US" sz="1600" dirty="0"/>
              <a:t>an interagency data collaboration team or forum to discuss an improved process for sharing arctic data </a:t>
            </a:r>
            <a:endParaRPr lang="en-US" sz="1600" dirty="0" smtClean="0"/>
          </a:p>
          <a:p>
            <a:pPr marL="285750" indent="-285750">
              <a:spcAft>
                <a:spcPts val="300"/>
              </a:spcAft>
              <a:buFont typeface="Arial"/>
              <a:buChar char="•"/>
            </a:pPr>
            <a:r>
              <a:rPr lang="en-US" sz="1600" dirty="0" smtClean="0"/>
              <a:t>Implement </a:t>
            </a:r>
            <a:r>
              <a:rPr lang="en-US" sz="1600" dirty="0"/>
              <a:t>metadata exchange standards and protocols across the various archives </a:t>
            </a:r>
          </a:p>
          <a:p>
            <a:pPr marL="285750" indent="-285750">
              <a:spcAft>
                <a:spcPts val="300"/>
              </a:spcAft>
              <a:buFont typeface="Arial"/>
              <a:buChar char="•"/>
            </a:pPr>
            <a:r>
              <a:rPr lang="en-US" sz="1600" dirty="0" smtClean="0"/>
              <a:t>Identify </a:t>
            </a:r>
            <a:r>
              <a:rPr lang="en-US" sz="1600" dirty="0"/>
              <a:t>the most used or highest priority AON datasets and the science or management questions answered with those data </a:t>
            </a:r>
            <a:endParaRPr lang="en-US" sz="16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800" y="1219200"/>
            <a:ext cx="1143000" cy="14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198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654269" y="210207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ADI Task Force: Conclusions &amp; Recommendations</a:t>
            </a:r>
            <a:endParaRPr lang="en-US" sz="400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81302" y="1277007"/>
            <a:ext cx="8300545" cy="5165834"/>
          </a:xfrm>
        </p:spPr>
        <p:txBody>
          <a:bodyPr/>
          <a:lstStyle/>
          <a:p>
            <a:pPr lvl="0">
              <a:buNone/>
            </a:pPr>
            <a:endParaRPr lang="en-US" dirty="0" smtClean="0">
              <a:latin typeface="+mj-lt"/>
              <a:cs typeface="Times New Roman" pitchFamily="18" charset="0"/>
            </a:endParaRPr>
          </a:p>
          <a:p>
            <a:pPr lvl="0">
              <a:buNone/>
            </a:pPr>
            <a:r>
              <a:rPr lang="en-US" dirty="0" smtClean="0">
                <a:solidFill>
                  <a:srgbClr val="FFFFFF"/>
                </a:solidFill>
                <a:latin typeface="+mj-lt"/>
                <a:cs typeface="Times New Roman" pitchFamily="18" charset="0"/>
              </a:rPr>
              <a:t>1. Design &amp; optimization hierarchy</a:t>
            </a:r>
          </a:p>
          <a:p>
            <a:pPr lvl="0">
              <a:buNone/>
            </a:pPr>
            <a:r>
              <a:rPr lang="en-US" dirty="0" smtClean="0">
                <a:solidFill>
                  <a:srgbClr val="FFFFFF"/>
                </a:solidFill>
                <a:latin typeface="+mj-lt"/>
                <a:cs typeface="Times New Roman" pitchFamily="18" charset="0"/>
              </a:rPr>
              <a:t>2. Key science questions</a:t>
            </a:r>
          </a:p>
          <a:p>
            <a:pPr lvl="0">
              <a:buNone/>
            </a:pPr>
            <a:r>
              <a:rPr lang="en-US" dirty="0">
                <a:solidFill>
                  <a:srgbClr val="FFFFFF"/>
                </a:solidFill>
                <a:latin typeface="+mj-lt"/>
                <a:cs typeface="Times New Roman" pitchFamily="18" charset="0"/>
              </a:rPr>
              <a:t>3</a:t>
            </a:r>
            <a:r>
              <a:rPr lang="en-US" dirty="0" smtClean="0">
                <a:solidFill>
                  <a:srgbClr val="FFFFFF"/>
                </a:solidFill>
                <a:latin typeface="+mj-lt"/>
                <a:cs typeface="Times New Roman" pitchFamily="18" charset="0"/>
              </a:rPr>
              <a:t>. Space and time scales</a:t>
            </a:r>
          </a:p>
          <a:p>
            <a:pPr lvl="0">
              <a:buNone/>
            </a:pPr>
            <a:r>
              <a:rPr lang="en-US" dirty="0">
                <a:solidFill>
                  <a:srgbClr val="FFFFFF"/>
                </a:solidFill>
                <a:latin typeface="+mj-lt"/>
                <a:cs typeface="Times New Roman" pitchFamily="18" charset="0"/>
              </a:rPr>
              <a:t>4</a:t>
            </a:r>
            <a:r>
              <a:rPr lang="en-US" dirty="0" smtClean="0">
                <a:solidFill>
                  <a:srgbClr val="FFFFFF"/>
                </a:solidFill>
                <a:latin typeface="+mj-lt"/>
                <a:cs typeface="Times New Roman" pitchFamily="18" charset="0"/>
              </a:rPr>
              <a:t>. Prioritization</a:t>
            </a:r>
          </a:p>
          <a:p>
            <a:pPr lvl="0">
              <a:buNone/>
            </a:pPr>
            <a:r>
              <a:rPr lang="en-US" dirty="0">
                <a:solidFill>
                  <a:srgbClr val="FFFFFF"/>
                </a:solidFill>
                <a:latin typeface="+mj-lt"/>
                <a:cs typeface="Times New Roman" pitchFamily="18" charset="0"/>
              </a:rPr>
              <a:t>5</a:t>
            </a:r>
            <a:r>
              <a:rPr lang="en-US" dirty="0" smtClean="0">
                <a:solidFill>
                  <a:srgbClr val="FFFFFF"/>
                </a:solidFill>
                <a:latin typeface="+mj-lt"/>
                <a:cs typeface="Times New Roman" pitchFamily="18" charset="0"/>
              </a:rPr>
              <a:t>. Design and optimization approaches</a:t>
            </a:r>
          </a:p>
          <a:p>
            <a:pPr lvl="0">
              <a:buNone/>
            </a:pPr>
            <a:r>
              <a:rPr lang="en-US" dirty="0">
                <a:solidFill>
                  <a:srgbClr val="FFFFFF"/>
                </a:solidFill>
                <a:latin typeface="+mj-lt"/>
                <a:cs typeface="Times New Roman" pitchFamily="18" charset="0"/>
              </a:rPr>
              <a:t>6</a:t>
            </a:r>
            <a:r>
              <a:rPr lang="en-US" dirty="0" smtClean="0">
                <a:solidFill>
                  <a:srgbClr val="FFFFFF"/>
                </a:solidFill>
                <a:latin typeface="+mj-lt"/>
                <a:cs typeface="Times New Roman" pitchFamily="18" charset="0"/>
              </a:rPr>
              <a:t>. Metrics</a:t>
            </a:r>
          </a:p>
          <a:p>
            <a:pPr lvl="0">
              <a:buNone/>
            </a:pPr>
            <a:r>
              <a:rPr lang="en-US" dirty="0">
                <a:solidFill>
                  <a:srgbClr val="FFFFFF"/>
                </a:solidFill>
                <a:latin typeface="+mj-lt"/>
                <a:cs typeface="Times New Roman" pitchFamily="18" charset="0"/>
              </a:rPr>
              <a:t>7</a:t>
            </a:r>
            <a:r>
              <a:rPr lang="en-US" dirty="0" smtClean="0">
                <a:solidFill>
                  <a:srgbClr val="FFFFFF"/>
                </a:solidFill>
                <a:latin typeface="+mj-lt"/>
                <a:cs typeface="Times New Roman" pitchFamily="18" charset="0"/>
              </a:rPr>
              <a:t>. Management structure</a:t>
            </a:r>
          </a:p>
          <a:p>
            <a:pPr lvl="0"/>
            <a:endParaRPr lang="en-US" sz="4800" dirty="0" smtClean="0">
              <a:latin typeface="Arial" pitchFamily="34" charset="0"/>
            </a:endParaRPr>
          </a:p>
          <a:p>
            <a:endParaRPr lang="en-US" sz="3600" dirty="0"/>
          </a:p>
        </p:txBody>
      </p:sp>
      <p:sp>
        <p:nvSpPr>
          <p:cNvPr id="36866" name="Line 27"/>
          <p:cNvSpPr>
            <a:spLocks noChangeShapeType="1"/>
          </p:cNvSpPr>
          <p:nvPr/>
        </p:nvSpPr>
        <p:spPr bwMode="auto">
          <a:xfrm>
            <a:off x="0" y="1577501"/>
            <a:ext cx="9144000" cy="0"/>
          </a:xfrm>
          <a:prstGeom prst="line">
            <a:avLst/>
          </a:prstGeom>
          <a:noFill/>
          <a:ln w="38100">
            <a:solidFill>
              <a:srgbClr val="00A0D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6867" name="Picture 29" descr="SEARCH_Logo_FLA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849" y="5455061"/>
            <a:ext cx="1441151" cy="1402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0792E-C667-2F48-8FFB-707C83ACEB5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913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ADI Task Force Community Survey</a:t>
            </a:r>
            <a:endParaRPr lang="en-US" sz="400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6866" name="Line 27"/>
          <p:cNvSpPr>
            <a:spLocks noChangeShapeType="1"/>
          </p:cNvSpPr>
          <p:nvPr/>
        </p:nvSpPr>
        <p:spPr bwMode="auto">
          <a:xfrm>
            <a:off x="0" y="1002057"/>
            <a:ext cx="9144000" cy="0"/>
          </a:xfrm>
          <a:prstGeom prst="line">
            <a:avLst/>
          </a:prstGeom>
          <a:noFill/>
          <a:ln w="38100">
            <a:solidFill>
              <a:srgbClr val="00A0D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Rectangle 3"/>
          <p:cNvSpPr txBox="1">
            <a:spLocks noChangeArrowheads="1"/>
          </p:cNvSpPr>
          <p:nvPr/>
        </p:nvSpPr>
        <p:spPr bwMode="auto">
          <a:xfrm>
            <a:off x="0" y="1187450"/>
            <a:ext cx="9144000" cy="535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 dirty="0">
              <a:latin typeface="ArialMT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99696" y="1030097"/>
            <a:ext cx="8806455" cy="5909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7338" lvl="0" indent="-287338"/>
            <a:r>
              <a:rPr lang="en-US" sz="2400" b="1" dirty="0" smtClean="0">
                <a:solidFill>
                  <a:srgbClr val="FFFF00"/>
                </a:solidFill>
                <a:latin typeface="+mj-lt"/>
                <a:ea typeface="Calibri" pitchFamily="34" charset="0"/>
                <a:cs typeface="Times New Roman" pitchFamily="18" charset="0"/>
              </a:rPr>
              <a:t>Agency responses </a:t>
            </a:r>
            <a:r>
              <a:rPr lang="en-US" sz="2400" dirty="0" smtClean="0">
                <a:solidFill>
                  <a:srgbClr val="FFFFFF"/>
                </a:solidFill>
                <a:latin typeface="+mj-lt"/>
                <a:ea typeface="Calibri" pitchFamily="34" charset="0"/>
                <a:cs typeface="Times New Roman" pitchFamily="18" charset="0"/>
              </a:rPr>
              <a:t>placed more importance on:</a:t>
            </a:r>
          </a:p>
          <a:p>
            <a:pPr marL="287338" lvl="0" indent="-287338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FFFF"/>
                </a:solidFill>
                <a:latin typeface="+mj-lt"/>
                <a:ea typeface="Calibri" pitchFamily="34" charset="0"/>
                <a:cs typeface="Times New Roman" pitchFamily="18" charset="0"/>
              </a:rPr>
              <a:t> Balancing observations across regions</a:t>
            </a:r>
          </a:p>
          <a:p>
            <a:pPr marL="287338" lvl="0" indent="-287338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FFFF"/>
                </a:solidFill>
                <a:latin typeface="+mj-lt"/>
                <a:ea typeface="Calibri" pitchFamily="34" charset="0"/>
                <a:cs typeface="Times New Roman" pitchFamily="18" charset="0"/>
              </a:rPr>
              <a:t> Applying rigorous approaches to observing system design</a:t>
            </a:r>
          </a:p>
          <a:p>
            <a:pPr marL="287338" lvl="0" indent="-287338">
              <a:buFont typeface="Arial" pitchFamily="34" charset="0"/>
              <a:buChar char="•"/>
            </a:pPr>
            <a:endParaRPr lang="en-US" sz="2400" dirty="0">
              <a:solidFill>
                <a:srgbClr val="FFFFFF"/>
              </a:solidFill>
              <a:latin typeface="+mj-lt"/>
              <a:ea typeface="Calibri" pitchFamily="34" charset="0"/>
              <a:cs typeface="Times New Roman" pitchFamily="18" charset="0"/>
            </a:endParaRPr>
          </a:p>
          <a:p>
            <a:pPr marL="287338" lvl="0" indent="-287338" eaLnBrk="1" hangingPunct="1"/>
            <a:r>
              <a:rPr lang="en-US" sz="2400" b="1" dirty="0">
                <a:solidFill>
                  <a:srgbClr val="FFFF00"/>
                </a:solidFill>
                <a:ea typeface="Calibri" pitchFamily="34" charset="0"/>
                <a:cs typeface="Times New Roman" pitchFamily="18" charset="0"/>
              </a:rPr>
              <a:t>Academic responses </a:t>
            </a:r>
            <a:r>
              <a:rPr lang="en-US" sz="2400" dirty="0">
                <a:solidFill>
                  <a:srgbClr val="FFFFFF"/>
                </a:solidFill>
                <a:ea typeface="Calibri" pitchFamily="34" charset="0"/>
                <a:cs typeface="Times New Roman" pitchFamily="18" charset="0"/>
              </a:rPr>
              <a:t>placed more importance on:</a:t>
            </a:r>
          </a:p>
          <a:p>
            <a:pPr marL="287338" lvl="0" indent="-287338" eaLnBrk="1" hangingPunct="1">
              <a:buFont typeface="Arial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  <a:ea typeface="Calibri" pitchFamily="34" charset="0"/>
                <a:cs typeface="Times New Roman" pitchFamily="18" charset="0"/>
              </a:rPr>
              <a:t> Sustaining long-term </a:t>
            </a:r>
            <a:r>
              <a:rPr lang="en-US" sz="2400" dirty="0" smtClean="0">
                <a:solidFill>
                  <a:srgbClr val="FFFFFF"/>
                </a:solidFill>
                <a:ea typeface="Calibri" pitchFamily="34" charset="0"/>
                <a:cs typeface="Times New Roman" pitchFamily="18" charset="0"/>
              </a:rPr>
              <a:t>observations</a:t>
            </a:r>
          </a:p>
          <a:p>
            <a:pPr lvl="0" eaLnBrk="1" hangingPunct="1"/>
            <a:endParaRPr lang="en-US" sz="2400" dirty="0" smtClean="0">
              <a:solidFill>
                <a:srgbClr val="FFFFFF"/>
              </a:solidFill>
              <a:ea typeface="Calibri" pitchFamily="34" charset="0"/>
              <a:cs typeface="Times New Roman" pitchFamily="18" charset="0"/>
            </a:endParaRPr>
          </a:p>
          <a:p>
            <a:pPr marL="287338" indent="-287338"/>
            <a:r>
              <a:rPr lang="en-US" sz="2400" b="1" dirty="0">
                <a:solidFill>
                  <a:srgbClr val="FFFF00"/>
                </a:solidFill>
              </a:rPr>
              <a:t>Agencies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>
                <a:solidFill>
                  <a:srgbClr val="FFFFFF"/>
                </a:solidFill>
              </a:rPr>
              <a:t>more strongly agree:</a:t>
            </a:r>
          </a:p>
          <a:p>
            <a:pPr marL="287338" indent="-287338">
              <a:buFont typeface="Arial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</a:rPr>
              <a:t> Observing systems need input from data users</a:t>
            </a:r>
          </a:p>
          <a:p>
            <a:pPr marL="287338" indent="-287338">
              <a:buFont typeface="Arial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</a:rPr>
              <a:t> Arctic observation system must meet needs of stakeholders outside scientific </a:t>
            </a:r>
            <a:r>
              <a:rPr lang="en-US" sz="2400" dirty="0" smtClean="0">
                <a:solidFill>
                  <a:srgbClr val="FFFFFF"/>
                </a:solidFill>
              </a:rPr>
              <a:t>community</a:t>
            </a:r>
          </a:p>
          <a:p>
            <a:pPr marL="287338" indent="-287338">
              <a:buFont typeface="Arial" pitchFamily="34" charset="0"/>
              <a:buChar char="•"/>
            </a:pPr>
            <a:endParaRPr lang="en-US" sz="2400" dirty="0">
              <a:solidFill>
                <a:srgbClr val="FFFFFF"/>
              </a:solidFill>
            </a:endParaRPr>
          </a:p>
          <a:p>
            <a:pPr marL="287338" indent="-287338"/>
            <a:r>
              <a:rPr lang="en-US" sz="2400" b="1" dirty="0">
                <a:solidFill>
                  <a:srgbClr val="FFFF00"/>
                </a:solidFill>
              </a:rPr>
              <a:t>Academics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>
                <a:solidFill>
                  <a:srgbClr val="FFFFFF"/>
                </a:solidFill>
              </a:rPr>
              <a:t>more strongly agree:</a:t>
            </a:r>
          </a:p>
          <a:p>
            <a:pPr marL="287338" indent="-287338">
              <a:buFont typeface="Arial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</a:rPr>
              <a:t> Observing system design best done by those carrying out observations</a:t>
            </a:r>
          </a:p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0792E-C667-2F48-8FFB-707C83ACEB5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19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    </a:t>
            </a:r>
          </a:p>
        </p:txBody>
      </p:sp>
      <p:sp>
        <p:nvSpPr>
          <p:cNvPr id="41986" name="Content Placeholder 2"/>
          <p:cNvSpPr>
            <a:spLocks noGrp="1"/>
          </p:cNvSpPr>
          <p:nvPr>
            <p:ph sz="half" idx="1"/>
          </p:nvPr>
        </p:nvSpPr>
        <p:spPr>
          <a:xfrm>
            <a:off x="0" y="1295400"/>
            <a:ext cx="8965324" cy="5359400"/>
          </a:xfrm>
        </p:spPr>
        <p:txBody>
          <a:bodyPr>
            <a:normAutofit fontScale="47500" lnSpcReduction="20000"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4200" dirty="0" smtClean="0">
                <a:solidFill>
                  <a:schemeClr val="bg1"/>
                </a:solidFill>
              </a:rPr>
              <a:t>Key science questions must be laid out in an actionable form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4200" dirty="0" smtClean="0">
                <a:solidFill>
                  <a:schemeClr val="bg1"/>
                </a:solidFill>
              </a:rPr>
              <a:t>Pan-Arctic space scale and seasonal to decadal time scales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4200" dirty="0" smtClean="0">
                <a:solidFill>
                  <a:schemeClr val="bg1"/>
                </a:solidFill>
              </a:rPr>
              <a:t>Questions of societal relevance will often require AON observing activities at the local or regional scales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4200" dirty="0" smtClean="0">
                <a:solidFill>
                  <a:schemeClr val="bg1"/>
                </a:solidFill>
              </a:rPr>
              <a:t>Higher priority assigned to those approaches that can help address multiple science questions</a:t>
            </a:r>
            <a:endParaRPr lang="en-US" sz="4200" dirty="0" smtClean="0">
              <a:solidFill>
                <a:schemeClr val="bg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4200" dirty="0" smtClean="0">
                <a:solidFill>
                  <a:srgbClr val="FFFF00"/>
                </a:solidFill>
              </a:rPr>
              <a:t>Methodologies and implementation strategies for network design vary widely between disciplines, both in approach and maturity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4200" dirty="0" smtClean="0">
                <a:solidFill>
                  <a:srgbClr val="FFFF00"/>
                </a:solidFill>
              </a:rPr>
              <a:t>Observing system design and optimization need to be considered in a hierarchy of approaches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4200" dirty="0" smtClean="0">
                <a:solidFill>
                  <a:srgbClr val="FFFF00"/>
                </a:solidFill>
              </a:rPr>
              <a:t>An important aspect of its design is the ability of the network to remain agile and able to adapt to a rapidly changing Arctic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4200" dirty="0" smtClean="0">
                <a:solidFill>
                  <a:srgbClr val="FFFF00"/>
                </a:solidFill>
              </a:rPr>
              <a:t>Metrics should be relevant to the present and possible future states of the Arctic as opposed to the Arctic of the past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4200" dirty="0" smtClean="0">
                <a:solidFill>
                  <a:schemeClr val="bg1"/>
                </a:solidFill>
              </a:rPr>
              <a:t>Allowable uncertainties will depend on the science question asked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4200" dirty="0" smtClean="0">
                <a:solidFill>
                  <a:srgbClr val="FFFF00"/>
                </a:solidFill>
              </a:rPr>
              <a:t>AON Scientific Steering Group (AON-SSG) is recommended to provide a management structure</a:t>
            </a:r>
          </a:p>
          <a:p>
            <a:endParaRPr lang="en-US" sz="2800" dirty="0" smtClean="0">
              <a:solidFill>
                <a:srgbClr val="FFFFFF"/>
              </a:solidFill>
            </a:endParaRPr>
          </a:p>
          <a:p>
            <a:endParaRPr lang="en-US" sz="2800" dirty="0" smtClean="0">
              <a:solidFill>
                <a:srgbClr val="FFFF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sz="2800" dirty="0" smtClean="0">
              <a:solidFill>
                <a:srgbClr val="FFFF00"/>
              </a:solidFill>
            </a:endParaRPr>
          </a:p>
          <a:p>
            <a:endParaRPr lang="en-US" sz="2800" dirty="0" smtClean="0">
              <a:solidFill>
                <a:srgbClr val="FFFF00"/>
              </a:solidFill>
            </a:endParaRPr>
          </a:p>
        </p:txBody>
      </p:sp>
      <p:sp>
        <p:nvSpPr>
          <p:cNvPr id="41988" name="Line 27"/>
          <p:cNvSpPr>
            <a:spLocks noChangeShapeType="1"/>
          </p:cNvSpPr>
          <p:nvPr/>
        </p:nvSpPr>
        <p:spPr bwMode="auto">
          <a:xfrm>
            <a:off x="0" y="1114425"/>
            <a:ext cx="9144000" cy="0"/>
          </a:xfrm>
          <a:prstGeom prst="line">
            <a:avLst/>
          </a:prstGeom>
          <a:noFill/>
          <a:ln w="38100">
            <a:solidFill>
              <a:srgbClr val="00A0D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pic>
        <p:nvPicPr>
          <p:cNvPr id="41989" name="Picture 29" descr="SEARCH_Logo_FLA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47638"/>
            <a:ext cx="8382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927537" y="3153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ADI Task Force</a:t>
            </a:r>
            <a:r>
              <a:rPr kumimoji="0" lang="en-US" sz="36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ＭＳ Ｐゴシック" charset="0"/>
                <a:cs typeface="ＭＳ Ｐゴシック" charset="0"/>
              </a:rPr>
              <a:t> Selected Conclusions &amp; Recommendations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F1D57B-909B-C244-A2E1-6D32DA283FF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504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</TotalTime>
  <Words>1838</Words>
  <Application>Microsoft Macintosh PowerPoint</Application>
  <PresentationFormat>On-screen Show (4:3)</PresentationFormat>
  <Paragraphs>187</Paragraphs>
  <Slides>19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SEARCH Observing Change Panel: Activities, Outputs &amp; Future Direction</vt:lpstr>
      <vt:lpstr>OCP within former SEARCH Structure</vt:lpstr>
      <vt:lpstr>Observing Change Panel Charge (2008)</vt:lpstr>
      <vt:lpstr>OCP Key Activities and Outputs</vt:lpstr>
      <vt:lpstr>AON 2009 Status Report and Recommendations</vt:lpstr>
      <vt:lpstr>2012 AON Coordination Workshop</vt:lpstr>
      <vt:lpstr>ADI Task Force: Conclusions &amp; Recommendations</vt:lpstr>
      <vt:lpstr>ADI Task Force Community Survey</vt:lpstr>
      <vt:lpstr>    </vt:lpstr>
      <vt:lpstr>International Arctic Observing Summit Goals</vt:lpstr>
      <vt:lpstr>Objectives, Products &amp; Audience</vt:lpstr>
      <vt:lpstr>AOS 2013 &amp; 2014 Themes</vt:lpstr>
      <vt:lpstr>PowerPoint Presentation</vt:lpstr>
      <vt:lpstr>PowerPoint Presentation</vt:lpstr>
      <vt:lpstr>PowerPoint Presentation</vt:lpstr>
      <vt:lpstr>OCP within the New SEARCH Framework</vt:lpstr>
      <vt:lpstr>OCP Future Tasking and Directions</vt:lpstr>
      <vt:lpstr>OCP Questions &amp; Issues</vt:lpstr>
      <vt:lpstr>PowerPoint Presentation</vt:lpstr>
    </vt:vector>
  </TitlesOfParts>
  <Company>Applied Physics Laboratory, 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SEARCH Observing Change Panel: Activities, Outputs &amp; Future Direction</dc:title>
  <dc:creator>Craig Lee</dc:creator>
  <cp:lastModifiedBy>Craig Lee</cp:lastModifiedBy>
  <cp:revision>24</cp:revision>
  <dcterms:created xsi:type="dcterms:W3CDTF">2014-09-16T03:19:07Z</dcterms:created>
  <dcterms:modified xsi:type="dcterms:W3CDTF">2014-09-18T02:48:31Z</dcterms:modified>
</cp:coreProperties>
</file>