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56" r:id="rId2"/>
    <p:sldId id="274" r:id="rId3"/>
    <p:sldId id="264" r:id="rId4"/>
    <p:sldId id="265" r:id="rId5"/>
    <p:sldId id="275" r:id="rId6"/>
    <p:sldId id="258" r:id="rId7"/>
    <p:sldId id="271" r:id="rId8"/>
    <p:sldId id="266" r:id="rId9"/>
    <p:sldId id="267" r:id="rId10"/>
    <p:sldId id="269" r:id="rId11"/>
    <p:sldId id="270" r:id="rId12"/>
    <p:sldId id="268" r:id="rId13"/>
    <p:sldId id="259" r:id="rId14"/>
    <p:sldId id="277" r:id="rId15"/>
    <p:sldId id="276" r:id="rId16"/>
    <p:sldId id="273" r:id="rId17"/>
    <p:sldId id="260" r:id="rId18"/>
    <p:sldId id="261" r:id="rId19"/>
    <p:sldId id="257" r:id="rId20"/>
    <p:sldId id="263" r:id="rId21"/>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54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503678D8-8F2E-4E02-82ED-2B0D6A81D39B}" type="datetimeFigureOut">
              <a:rPr lang="en-US" smtClean="0"/>
              <a:pPr/>
              <a:t>9/15/2014</a:t>
            </a:fld>
            <a:endParaRPr lang="en-US"/>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4CDB9D09-71E5-4BF9-86F8-00E3348C5C0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582426-FBDA-4060-9BC9-2603FEE4E951}" type="datetimeFigureOut">
              <a:rPr lang="en-US" smtClean="0"/>
              <a:pPr/>
              <a:t>9/15/2014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80131-6411-40F6-9FA1-41F71FCA7B84}" type="slidenum">
              <a:rPr lang="en-US" smtClean="0"/>
              <a:pPr/>
              <a:t>‹#›</a:t>
            </a:fld>
            <a:endParaRPr lang="en-US"/>
          </a:p>
        </p:txBody>
      </p:sp>
      <p:pic>
        <p:nvPicPr>
          <p:cNvPr id="9" name="Picture 2"/>
          <p:cNvPicPr>
            <a:picLocks noChangeAspect="1" noChangeArrowheads="1"/>
          </p:cNvPicPr>
          <p:nvPr userDrawn="1"/>
        </p:nvPicPr>
        <p:blipFill>
          <a:blip r:embed="rId2" cstate="print"/>
          <a:srcRect/>
          <a:stretch>
            <a:fillRect/>
          </a:stretch>
        </p:blipFill>
        <p:spPr bwMode="auto">
          <a:xfrm>
            <a:off x="4261141" y="6248400"/>
            <a:ext cx="619354" cy="609600"/>
          </a:xfrm>
          <a:prstGeom prst="rect">
            <a:avLst/>
          </a:prstGeom>
          <a:noFill/>
          <a:ln w="9525">
            <a:noFill/>
            <a:miter lim="800000"/>
            <a:headEnd/>
            <a:tailEnd/>
          </a:ln>
        </p:spPr>
      </p:pic>
      <p:sp>
        <p:nvSpPr>
          <p:cNvPr id="10" name="TextBox 9"/>
          <p:cNvSpPr txBox="1"/>
          <p:nvPr userDrawn="1"/>
        </p:nvSpPr>
        <p:spPr>
          <a:xfrm>
            <a:off x="4870740" y="6400800"/>
            <a:ext cx="4349460" cy="338554"/>
          </a:xfrm>
          <a:prstGeom prst="rect">
            <a:avLst/>
          </a:prstGeom>
          <a:noFill/>
        </p:spPr>
        <p:txBody>
          <a:bodyPr wrap="none" rtlCol="0">
            <a:spAutoFit/>
          </a:bodyPr>
          <a:lstStyle/>
          <a:p>
            <a:r>
              <a:rPr lang="en-US" sz="1600" dirty="0" smtClean="0"/>
              <a:t>SEARCH Kick-Off Meeting, September 16-17, 2014</a:t>
            </a:r>
            <a:endParaRPr lang="en-US" sz="160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582426-FBDA-4060-9BC9-2603FEE4E951}" type="datetimeFigureOut">
              <a:rPr lang="en-US" smtClean="0"/>
              <a:pPr/>
              <a:t>9/15/2014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80131-6411-40F6-9FA1-41F71FCA7B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582426-FBDA-4060-9BC9-2603FEE4E951}" type="datetimeFigureOut">
              <a:rPr lang="en-US" smtClean="0"/>
              <a:pPr/>
              <a:t>9/15/2014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80131-6411-40F6-9FA1-41F71FCA7B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582426-FBDA-4060-9BC9-2603FEE4E951}" type="datetimeFigureOut">
              <a:rPr lang="en-US" smtClean="0"/>
              <a:pPr/>
              <a:t>9/15/2014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80131-6411-40F6-9FA1-41F71FCA7B8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582426-FBDA-4060-9BC9-2603FEE4E951}" type="datetimeFigureOut">
              <a:rPr lang="en-US" smtClean="0"/>
              <a:pPr/>
              <a:t>9/15/2014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80131-6411-40F6-9FA1-41F71FCA7B8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582426-FBDA-4060-9BC9-2603FEE4E951}" type="datetimeFigureOut">
              <a:rPr lang="en-US" smtClean="0"/>
              <a:pPr/>
              <a:t>9/15/2014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80131-6411-40F6-9FA1-41F71FCA7B84}" type="slidenum">
              <a:rPr lang="en-US" smtClean="0"/>
              <a:pPr/>
              <a:t>‹#›</a:t>
            </a:fld>
            <a:endParaRPr lang="en-US"/>
          </a:p>
        </p:txBody>
      </p:sp>
      <p:pic>
        <p:nvPicPr>
          <p:cNvPr id="9" name="Picture 2"/>
          <p:cNvPicPr>
            <a:picLocks noChangeAspect="1" noChangeArrowheads="1"/>
          </p:cNvPicPr>
          <p:nvPr userDrawn="1"/>
        </p:nvPicPr>
        <p:blipFill>
          <a:blip r:embed="rId2" cstate="print"/>
          <a:srcRect/>
          <a:stretch>
            <a:fillRect/>
          </a:stretch>
        </p:blipFill>
        <p:spPr bwMode="auto">
          <a:xfrm>
            <a:off x="4261141" y="6248400"/>
            <a:ext cx="619354" cy="609600"/>
          </a:xfrm>
          <a:prstGeom prst="rect">
            <a:avLst/>
          </a:prstGeom>
          <a:noFill/>
          <a:ln w="9525">
            <a:noFill/>
            <a:miter lim="800000"/>
            <a:headEnd/>
            <a:tailEnd/>
          </a:ln>
        </p:spPr>
      </p:pic>
      <p:sp>
        <p:nvSpPr>
          <p:cNvPr id="10" name="TextBox 9"/>
          <p:cNvSpPr txBox="1"/>
          <p:nvPr userDrawn="1"/>
        </p:nvSpPr>
        <p:spPr>
          <a:xfrm>
            <a:off x="4870740" y="6400800"/>
            <a:ext cx="4349460" cy="338554"/>
          </a:xfrm>
          <a:prstGeom prst="rect">
            <a:avLst/>
          </a:prstGeom>
          <a:noFill/>
        </p:spPr>
        <p:txBody>
          <a:bodyPr wrap="none" rtlCol="0">
            <a:spAutoFit/>
          </a:bodyPr>
          <a:lstStyle/>
          <a:p>
            <a:r>
              <a:rPr lang="en-US" sz="1600" dirty="0" smtClean="0"/>
              <a:t>SEARCH Kick-Off Meeting, September 16-17, 2014</a:t>
            </a:r>
            <a:endParaRPr lang="en-US" sz="160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582426-FBDA-4060-9BC9-2603FEE4E951}" type="datetimeFigureOut">
              <a:rPr lang="en-US" smtClean="0"/>
              <a:pPr/>
              <a:t>9/15/2014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280131-6411-40F6-9FA1-41F71FCA7B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582426-FBDA-4060-9BC9-2603FEE4E951}" type="datetimeFigureOut">
              <a:rPr lang="en-US" smtClean="0"/>
              <a:pPr/>
              <a:t>9/15/2014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280131-6411-40F6-9FA1-41F71FCA7B84}" type="slidenum">
              <a:rPr lang="en-US" smtClean="0"/>
              <a:pPr/>
              <a:t>‹#›</a:t>
            </a:fld>
            <a:endParaRPr lang="en-US"/>
          </a:p>
        </p:txBody>
      </p:sp>
      <p:pic>
        <p:nvPicPr>
          <p:cNvPr id="6" name="Picture 2"/>
          <p:cNvPicPr>
            <a:picLocks noChangeAspect="1" noChangeArrowheads="1"/>
          </p:cNvPicPr>
          <p:nvPr userDrawn="1"/>
        </p:nvPicPr>
        <p:blipFill>
          <a:blip r:embed="rId2" cstate="print"/>
          <a:srcRect/>
          <a:stretch>
            <a:fillRect/>
          </a:stretch>
        </p:blipFill>
        <p:spPr bwMode="auto">
          <a:xfrm>
            <a:off x="4261141" y="6248400"/>
            <a:ext cx="619354" cy="609600"/>
          </a:xfrm>
          <a:prstGeom prst="rect">
            <a:avLst/>
          </a:prstGeom>
          <a:noFill/>
          <a:ln w="9525">
            <a:noFill/>
            <a:miter lim="800000"/>
            <a:headEnd/>
            <a:tailEnd/>
          </a:ln>
        </p:spPr>
      </p:pic>
      <p:sp>
        <p:nvSpPr>
          <p:cNvPr id="7" name="TextBox 6"/>
          <p:cNvSpPr txBox="1"/>
          <p:nvPr userDrawn="1"/>
        </p:nvSpPr>
        <p:spPr>
          <a:xfrm>
            <a:off x="4870740" y="6400800"/>
            <a:ext cx="4349460" cy="338554"/>
          </a:xfrm>
          <a:prstGeom prst="rect">
            <a:avLst/>
          </a:prstGeom>
          <a:noFill/>
        </p:spPr>
        <p:txBody>
          <a:bodyPr wrap="none" rtlCol="0">
            <a:spAutoFit/>
          </a:bodyPr>
          <a:lstStyle/>
          <a:p>
            <a:r>
              <a:rPr lang="en-US" sz="1600" dirty="0" smtClean="0"/>
              <a:t>SEARCH Kick-Off Meeting, September 16-17, 2014</a:t>
            </a:r>
            <a:endParaRPr lang="en-US" sz="160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582426-FBDA-4060-9BC9-2603FEE4E951}" type="datetimeFigureOut">
              <a:rPr lang="en-US" smtClean="0"/>
              <a:pPr/>
              <a:t>9/15/2014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280131-6411-40F6-9FA1-41F71FCA7B84}" type="slidenum">
              <a:rPr lang="en-US" smtClean="0"/>
              <a:pPr/>
              <a:t>‹#›</a:t>
            </a:fld>
            <a:endParaRPr lang="en-US"/>
          </a:p>
        </p:txBody>
      </p:sp>
      <p:pic>
        <p:nvPicPr>
          <p:cNvPr id="7" name="Picture 2"/>
          <p:cNvPicPr>
            <a:picLocks noChangeAspect="1" noChangeArrowheads="1"/>
          </p:cNvPicPr>
          <p:nvPr userDrawn="1"/>
        </p:nvPicPr>
        <p:blipFill>
          <a:blip r:embed="rId2" cstate="print"/>
          <a:srcRect/>
          <a:stretch>
            <a:fillRect/>
          </a:stretch>
        </p:blipFill>
        <p:spPr bwMode="auto">
          <a:xfrm>
            <a:off x="4261141" y="6248400"/>
            <a:ext cx="619354" cy="609600"/>
          </a:xfrm>
          <a:prstGeom prst="rect">
            <a:avLst/>
          </a:prstGeom>
          <a:noFill/>
          <a:ln w="9525">
            <a:noFill/>
            <a:miter lim="800000"/>
            <a:headEnd/>
            <a:tailEnd/>
          </a:ln>
        </p:spPr>
      </p:pic>
      <p:sp>
        <p:nvSpPr>
          <p:cNvPr id="8" name="TextBox 7"/>
          <p:cNvSpPr txBox="1"/>
          <p:nvPr userDrawn="1"/>
        </p:nvSpPr>
        <p:spPr>
          <a:xfrm>
            <a:off x="4870740" y="6400800"/>
            <a:ext cx="4349460" cy="338554"/>
          </a:xfrm>
          <a:prstGeom prst="rect">
            <a:avLst/>
          </a:prstGeom>
          <a:noFill/>
        </p:spPr>
        <p:txBody>
          <a:bodyPr wrap="none" rtlCol="0">
            <a:spAutoFit/>
          </a:bodyPr>
          <a:lstStyle/>
          <a:p>
            <a:r>
              <a:rPr lang="en-US" sz="1600" dirty="0" smtClean="0"/>
              <a:t>SEARCH Kick-Off Meeting, September 16-17, 2014</a:t>
            </a:r>
            <a:endParaRPr lang="en-US" sz="160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582426-FBDA-4060-9BC9-2603FEE4E951}" type="datetimeFigureOut">
              <a:rPr lang="en-US" smtClean="0"/>
              <a:pPr/>
              <a:t>9/15/2014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80131-6411-40F6-9FA1-41F71FCA7B8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582426-FBDA-4060-9BC9-2603FEE4E951}" type="datetimeFigureOut">
              <a:rPr lang="en-US" smtClean="0"/>
              <a:pPr/>
              <a:t>9/15/2014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80131-6411-40F6-9FA1-41F71FCA7B8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582426-FBDA-4060-9BC9-2603FEE4E951}" type="datetimeFigureOut">
              <a:rPr lang="en-US" smtClean="0"/>
              <a:pPr/>
              <a:t>9/15/2014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280131-6411-40F6-9FA1-41F71FCA7B8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0"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t>Knowledge to Action</a:t>
            </a:r>
            <a:endParaRPr lang="en-US" sz="6000" dirty="0"/>
          </a:p>
        </p:txBody>
      </p:sp>
      <p:sp>
        <p:nvSpPr>
          <p:cNvPr id="3" name="Subtitle 2"/>
          <p:cNvSpPr>
            <a:spLocks noGrp="1"/>
          </p:cNvSpPr>
          <p:nvPr>
            <p:ph type="subTitle" idx="1"/>
          </p:nvPr>
        </p:nvSpPr>
        <p:spPr/>
        <p:txBody>
          <a:bodyPr/>
          <a:lstStyle/>
          <a:p>
            <a:r>
              <a:rPr lang="en-US" dirty="0" smtClean="0">
                <a:solidFill>
                  <a:schemeClr val="tx1"/>
                </a:solidFill>
              </a:rPr>
              <a:t>Bob Bindschadler &amp; Susan </a:t>
            </a:r>
            <a:r>
              <a:rPr lang="en-US" dirty="0" smtClean="0">
                <a:solidFill>
                  <a:schemeClr val="tx1"/>
                </a:solidFill>
              </a:rPr>
              <a:t>Crate</a:t>
            </a:r>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 in each research phase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Planning</a:t>
            </a:r>
          </a:p>
          <a:p>
            <a:pPr lvl="1"/>
            <a:r>
              <a:rPr lang="en-US" dirty="0" smtClean="0"/>
              <a:t>Including local/regional communities and other stakeholders</a:t>
            </a:r>
          </a:p>
          <a:p>
            <a:pPr lvl="2"/>
            <a:r>
              <a:rPr lang="en-US" dirty="0" smtClean="0"/>
              <a:t>Finding the right questions</a:t>
            </a:r>
          </a:p>
          <a:p>
            <a:pPr lvl="2"/>
            <a:r>
              <a:rPr lang="en-US" dirty="0" smtClean="0"/>
              <a:t>What to address</a:t>
            </a:r>
          </a:p>
          <a:p>
            <a:pPr lvl="2"/>
            <a:r>
              <a:rPr lang="en-US" dirty="0" smtClean="0"/>
              <a:t>Where to address it</a:t>
            </a:r>
          </a:p>
          <a:p>
            <a:r>
              <a:rPr lang="en-US" dirty="0" smtClean="0"/>
              <a:t>Observation</a:t>
            </a:r>
          </a:p>
          <a:p>
            <a:pPr lvl="1"/>
            <a:r>
              <a:rPr lang="en-US" dirty="0" smtClean="0"/>
              <a:t>What useful “local knowledge” exists</a:t>
            </a:r>
          </a:p>
          <a:p>
            <a:pPr lvl="2"/>
            <a:r>
              <a:rPr lang="en-US" dirty="0" smtClean="0"/>
              <a:t>Can other local knowledge be made useful</a:t>
            </a:r>
          </a:p>
          <a:p>
            <a:pPr lvl="1"/>
            <a:r>
              <a:rPr lang="en-US" dirty="0" smtClean="0"/>
              <a:t>Opportunities for “citizen science”</a:t>
            </a:r>
          </a:p>
          <a:p>
            <a:r>
              <a:rPr lang="en-US" dirty="0" smtClean="0"/>
              <a:t>Analysis</a:t>
            </a:r>
          </a:p>
          <a:p>
            <a:pPr lvl="1"/>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 in each research phase</a:t>
            </a:r>
            <a:endParaRPr lang="en-US" dirty="0"/>
          </a:p>
        </p:txBody>
      </p:sp>
      <p:sp>
        <p:nvSpPr>
          <p:cNvPr id="3" name="Content Placeholder 2"/>
          <p:cNvSpPr>
            <a:spLocks noGrp="1"/>
          </p:cNvSpPr>
          <p:nvPr>
            <p:ph idx="1"/>
          </p:nvPr>
        </p:nvSpPr>
        <p:spPr/>
        <p:txBody>
          <a:bodyPr>
            <a:normAutofit/>
          </a:bodyPr>
          <a:lstStyle/>
          <a:p>
            <a:r>
              <a:rPr lang="en-US" dirty="0" smtClean="0"/>
              <a:t>Testing/Validation</a:t>
            </a:r>
          </a:p>
          <a:p>
            <a:pPr lvl="1"/>
            <a:r>
              <a:rPr lang="en-US" dirty="0" smtClean="0"/>
              <a:t>Local history may again prove useful</a:t>
            </a:r>
          </a:p>
          <a:p>
            <a:r>
              <a:rPr lang="en-US" dirty="0" smtClean="0"/>
              <a:t>Communication</a:t>
            </a:r>
          </a:p>
          <a:p>
            <a:pPr lvl="1"/>
            <a:r>
              <a:rPr lang="en-US" dirty="0" smtClean="0"/>
              <a:t>Partnered activities to exchange information and to ensure that actions taken are consistent with limitations of the analysis </a:t>
            </a:r>
          </a:p>
          <a:p>
            <a:pPr lvl="1"/>
            <a:r>
              <a:rPr lang="en-US" dirty="0" smtClean="0"/>
              <a:t>Finding shared channels/vehicles</a:t>
            </a:r>
          </a:p>
          <a:p>
            <a:pPr lvl="2"/>
            <a:r>
              <a:rPr lang="en-US" dirty="0" smtClean="0"/>
              <a:t>Not necessarily internet</a:t>
            </a:r>
          </a:p>
          <a:p>
            <a:pPr lvl="2"/>
            <a:r>
              <a:rPr lang="en-US" dirty="0" smtClean="0"/>
              <a:t>Workshops to booklets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Hurdles to K2A/KE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Scientists don’t know many stakeholders well (and vice versa)</a:t>
            </a:r>
          </a:p>
          <a:p>
            <a:pPr lvl="1"/>
            <a:r>
              <a:rPr lang="en-US" dirty="0" smtClean="0"/>
              <a:t>Especially the “purists” </a:t>
            </a:r>
          </a:p>
          <a:p>
            <a:pPr lvl="2"/>
            <a:r>
              <a:rPr lang="en-US" dirty="0" smtClean="0"/>
              <a:t>e.g., scientists unable to live w/o caveats or policy makers unable to live with them</a:t>
            </a:r>
          </a:p>
          <a:p>
            <a:r>
              <a:rPr lang="en-US" dirty="0" smtClean="0"/>
              <a:t>Local vernacular and scientific language very different</a:t>
            </a:r>
          </a:p>
          <a:p>
            <a:pPr lvl="1"/>
            <a:r>
              <a:rPr lang="en-US" dirty="0" smtClean="0"/>
              <a:t>Pictures often more effective than words</a:t>
            </a:r>
          </a:p>
          <a:p>
            <a:r>
              <a:rPr lang="en-US" dirty="0" smtClean="0"/>
              <a:t>Scientific aloofness/integrity/purity</a:t>
            </a:r>
          </a:p>
          <a:p>
            <a:pPr lvl="1"/>
            <a:r>
              <a:rPr lang="en-US" dirty="0" smtClean="0"/>
              <a:t>Tension between research being useful (for the stakeholders) while retaining robustness (for the science peers)</a:t>
            </a:r>
          </a:p>
          <a:p>
            <a:r>
              <a:rPr lang="en-US" dirty="0" smtClean="0"/>
              <a:t>Time</a:t>
            </a:r>
          </a:p>
          <a:p>
            <a:pPr lvl="1"/>
            <a:r>
              <a:rPr lang="en-US" dirty="0" smtClean="0"/>
              <a:t>Requires time to engage</a:t>
            </a:r>
          </a:p>
          <a:p>
            <a:pPr lvl="1"/>
            <a:r>
              <a:rPr lang="en-US" dirty="0" smtClean="0"/>
              <a:t>Requires time to evolve</a:t>
            </a:r>
          </a:p>
          <a:p>
            <a:r>
              <a:rPr lang="en-US" dirty="0" smtClean="0"/>
              <a:t>Rewards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New Research Landscape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Enables co-production of knowledge between researchers, decision-makers, stakeholders and other beneficiaries of science</a:t>
            </a:r>
          </a:p>
          <a:p>
            <a:r>
              <a:rPr lang="en-US" dirty="0" smtClean="0"/>
              <a:t>Requires sustained effort to break through the barriers that have prevented it in the past</a:t>
            </a:r>
          </a:p>
          <a:p>
            <a:r>
              <a:rPr lang="en-US" dirty="0" smtClean="0"/>
              <a:t>Achieves greater societal value of research by mutual engagement in research that is </a:t>
            </a:r>
          </a:p>
          <a:p>
            <a:pPr lvl="1"/>
            <a:r>
              <a:rPr lang="en-US" dirty="0" smtClean="0"/>
              <a:t>Relevant</a:t>
            </a:r>
          </a:p>
          <a:p>
            <a:pPr lvl="1"/>
            <a:r>
              <a:rPr lang="en-US" dirty="0" smtClean="0"/>
              <a:t>Valid</a:t>
            </a:r>
          </a:p>
          <a:p>
            <a:pPr lvl="1"/>
            <a:r>
              <a:rPr lang="en-US" dirty="0" smtClean="0"/>
              <a:t>Practical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371600" y="2993096"/>
            <a:ext cx="7343775" cy="2112304"/>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2895600" y="381000"/>
            <a:ext cx="5898662" cy="2000416"/>
          </a:xfrm>
          <a:prstGeom prst="rect">
            <a:avLst/>
          </a:prstGeom>
          <a:noFill/>
          <a:ln w="9525">
            <a:noFill/>
            <a:miter lim="800000"/>
            <a:headEnd/>
            <a:tailEnd/>
          </a:ln>
        </p:spPr>
      </p:pic>
      <p:sp>
        <p:nvSpPr>
          <p:cNvPr id="6" name="TextBox 5"/>
          <p:cNvSpPr txBox="1"/>
          <p:nvPr/>
        </p:nvSpPr>
        <p:spPr>
          <a:xfrm>
            <a:off x="457200" y="1066800"/>
            <a:ext cx="1752600" cy="646331"/>
          </a:xfrm>
          <a:prstGeom prst="rect">
            <a:avLst/>
          </a:prstGeom>
          <a:noFill/>
          <a:ln w="28575">
            <a:solidFill>
              <a:schemeClr val="accent1"/>
            </a:solidFill>
          </a:ln>
        </p:spPr>
        <p:txBody>
          <a:bodyPr wrap="square" rtlCol="0">
            <a:spAutoFit/>
          </a:bodyPr>
          <a:lstStyle/>
          <a:p>
            <a:pPr algn="ctr"/>
            <a:r>
              <a:rPr lang="en-US" dirty="0" smtClean="0"/>
              <a:t>Read this for the introduction</a:t>
            </a:r>
            <a:endParaRPr lang="en-US" dirty="0"/>
          </a:p>
        </p:txBody>
      </p:sp>
      <p:sp>
        <p:nvSpPr>
          <p:cNvPr id="7" name="TextBox 6"/>
          <p:cNvSpPr txBox="1"/>
          <p:nvPr/>
        </p:nvSpPr>
        <p:spPr>
          <a:xfrm>
            <a:off x="304800" y="4069321"/>
            <a:ext cx="1752600" cy="646331"/>
          </a:xfrm>
          <a:prstGeom prst="rect">
            <a:avLst/>
          </a:prstGeom>
          <a:noFill/>
          <a:ln w="28575">
            <a:solidFill>
              <a:srgbClr val="00B050"/>
            </a:solidFill>
          </a:ln>
        </p:spPr>
        <p:txBody>
          <a:bodyPr wrap="square" rtlCol="0">
            <a:spAutoFit/>
          </a:bodyPr>
          <a:lstStyle/>
          <a:p>
            <a:pPr algn="ctr"/>
            <a:r>
              <a:rPr lang="en-US" dirty="0" smtClean="0"/>
              <a:t>Read this for the discussion</a:t>
            </a:r>
            <a:endParaRPr lang="en-US" dirty="0"/>
          </a:p>
        </p:txBody>
      </p:sp>
      <p:sp>
        <p:nvSpPr>
          <p:cNvPr id="8" name="Right Arrow 7"/>
          <p:cNvSpPr/>
          <p:nvPr/>
        </p:nvSpPr>
        <p:spPr>
          <a:xfrm>
            <a:off x="2209800" y="1219200"/>
            <a:ext cx="457200" cy="3048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2057400" y="4221721"/>
            <a:ext cx="457200" cy="304800"/>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838200" y="5181600"/>
            <a:ext cx="7620000" cy="1200329"/>
          </a:xfrm>
          <a:prstGeom prst="rect">
            <a:avLst/>
          </a:prstGeom>
        </p:spPr>
        <p:txBody>
          <a:bodyPr wrap="square">
            <a:spAutoFit/>
          </a:bodyPr>
          <a:lstStyle/>
          <a:p>
            <a:r>
              <a:rPr lang="en-US" dirty="0" smtClean="0"/>
              <a:t>“Perhaps academics can find a more expedient way than peer-reviewed articles and other modes of communicating our research to build upon our findings, bring about more robust understandings, and bolster adaptive capacities for those most affected.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3200"/>
            <a:ext cx="8229600" cy="1143000"/>
          </a:xfrm>
        </p:spPr>
        <p:txBody>
          <a:bodyPr/>
          <a:lstStyle/>
          <a:p>
            <a:r>
              <a:rPr lang="en-US" dirty="0" smtClean="0"/>
              <a:t>Discussion</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2514600"/>
            <a:ext cx="7624331" cy="369332"/>
          </a:xfrm>
          <a:prstGeom prst="rect">
            <a:avLst/>
          </a:prstGeom>
          <a:noFill/>
        </p:spPr>
        <p:txBody>
          <a:bodyPr wrap="none" rtlCol="0">
            <a:spAutoFit/>
          </a:bodyPr>
          <a:lstStyle/>
          <a:p>
            <a:r>
              <a:rPr lang="en-US" dirty="0" smtClean="0"/>
              <a:t>Later slides are some thoughts and excerpts from papers that weren’t used (yet)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 exchange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local knowledge is culture-specific and place-dependent, </a:t>
            </a:r>
          </a:p>
          <a:p>
            <a:pPr lvl="1"/>
            <a:r>
              <a:rPr lang="en-US" dirty="0" smtClean="0"/>
              <a:t>an empirical knowledge system, based on time-tested methods and expertise </a:t>
            </a:r>
          </a:p>
          <a:p>
            <a:r>
              <a:rPr lang="en-US" dirty="0" smtClean="0"/>
              <a:t>Scientific knowledge is </a:t>
            </a:r>
            <a:r>
              <a:rPr lang="en-US" dirty="0" err="1" smtClean="0"/>
              <a:t>generalizable</a:t>
            </a:r>
            <a:r>
              <a:rPr lang="en-US" dirty="0" smtClean="0"/>
              <a:t> (?) </a:t>
            </a:r>
          </a:p>
          <a:p>
            <a:r>
              <a:rPr lang="en-US" dirty="0" smtClean="0"/>
              <a:t>Many researchers are making their projects culturally appropriate with participatory and ethnographic methods that involve “users,” or local communities, incorporating societal values, priorities, and needs into long-lasting adaptive strategies that perpetuate learning among users. Scientific data provide an explanation of global phenomena to the local people and can potentially bolster climate change adaptation and, more broadly, the reconfiguration of the roles of science, policy, and lay knowledge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Not just learning how to incorporate local knowledge as “data”</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what we perceive as natural is also cultural and social” (Escobar, 1999:2) </a:t>
            </a:r>
          </a:p>
          <a:p>
            <a:r>
              <a:rPr lang="en-US" dirty="0" smtClean="0"/>
              <a:t>despite much recent research on how global change is affecting local environments and cultures, the reality of integrating local and scientific knowledge systems remains problematic because of both the colonial legacy of Western research activities in many world regions (Smith, 1999) and the lack of meaningful ways to integrate the knowledge systems so they convey meaning for local and scientific knowledge holders alike.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normAutofit lnSpcReduction="10000"/>
          </a:bodyPr>
          <a:lstStyle/>
          <a:p>
            <a:r>
              <a:rPr lang="en-US" dirty="0" smtClean="0"/>
              <a:t>What motivates scientists to do science</a:t>
            </a:r>
          </a:p>
          <a:p>
            <a:pPr lvl="1"/>
            <a:r>
              <a:rPr lang="en-US" dirty="0" smtClean="0"/>
              <a:t>Innate pleasure in figuring things out</a:t>
            </a:r>
          </a:p>
          <a:p>
            <a:pPr lvl="1"/>
            <a:r>
              <a:rPr lang="en-US" dirty="0" smtClean="0"/>
              <a:t>Because their discoveries matter to others</a:t>
            </a:r>
          </a:p>
          <a:p>
            <a:pPr lvl="1"/>
            <a:r>
              <a:rPr lang="en-US" dirty="0" smtClean="0"/>
              <a:t>…</a:t>
            </a:r>
          </a:p>
          <a:p>
            <a:r>
              <a:rPr lang="en-US" dirty="0" smtClean="0"/>
              <a:t>What motivates agencies to fund science</a:t>
            </a:r>
          </a:p>
          <a:p>
            <a:pPr lvl="1"/>
            <a:r>
              <a:rPr lang="en-US" dirty="0" smtClean="0"/>
              <a:t>Fulfills agency mandates</a:t>
            </a:r>
          </a:p>
          <a:p>
            <a:r>
              <a:rPr lang="en-US" dirty="0" smtClean="0"/>
              <a:t>What motivates society to support science</a:t>
            </a:r>
          </a:p>
          <a:p>
            <a:pPr lvl="1"/>
            <a:r>
              <a:rPr lang="en-US" dirty="0" smtClean="0"/>
              <a:t>Fulfills their curiosity</a:t>
            </a:r>
          </a:p>
          <a:p>
            <a:pPr lvl="1"/>
            <a:r>
              <a:rPr lang="en-US" dirty="0" smtClean="0"/>
              <a:t>Provides useful knowledge</a:t>
            </a:r>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Contemporary change is causing problems in the Arctic</a:t>
            </a:r>
          </a:p>
          <a:p>
            <a:r>
              <a:rPr lang="en-US" dirty="0" smtClean="0"/>
              <a:t>Many of those problems can be alleviated by actions, at local, regional, national or even international scales</a:t>
            </a:r>
          </a:p>
          <a:p>
            <a:pPr lvl="1"/>
            <a:r>
              <a:rPr lang="en-US" dirty="0" smtClean="0"/>
              <a:t>Such actions should be informed by knowledge to ensure both feasibility and effectiveness</a:t>
            </a:r>
          </a:p>
          <a:p>
            <a:pPr lvl="1"/>
            <a:r>
              <a:rPr lang="en-US" dirty="0" smtClean="0"/>
              <a:t>Research can be a means to acquire both of those forms of knowledge</a:t>
            </a:r>
          </a:p>
          <a:p>
            <a:r>
              <a:rPr lang="en-US" dirty="0" smtClean="0"/>
              <a:t>The unprecedented pace of arctic change demands </a:t>
            </a:r>
            <a:r>
              <a:rPr lang="en-US" i="1" dirty="0" smtClean="0"/>
              <a:t>immediate</a:t>
            </a:r>
            <a:r>
              <a:rPr lang="en-US" dirty="0" smtClean="0"/>
              <a:t> actions, so</a:t>
            </a:r>
          </a:p>
          <a:p>
            <a:pPr lvl="1"/>
            <a:r>
              <a:rPr lang="en-US" dirty="0" smtClean="0"/>
              <a:t>Effective research must be identified and implemented</a:t>
            </a:r>
          </a:p>
          <a:p>
            <a:pPr lvl="1"/>
            <a:r>
              <a:rPr lang="en-US" dirty="0" smtClean="0"/>
              <a:t>Knowledge gained from that research must be acquired quickly</a:t>
            </a:r>
          </a:p>
          <a:p>
            <a:pPr lvl="1"/>
            <a:r>
              <a:rPr lang="en-US" dirty="0" smtClean="0"/>
              <a:t>That knowledge must be usable in defining necessary actions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Change (in the Arctic) is causing problems</a:t>
            </a:r>
          </a:p>
          <a:p>
            <a:r>
              <a:rPr lang="en-US" dirty="0" smtClean="0"/>
              <a:t>Problems will be alleviated by action</a:t>
            </a:r>
          </a:p>
          <a:p>
            <a:pPr lvl="1"/>
            <a:r>
              <a:rPr lang="en-US" dirty="0" smtClean="0"/>
              <a:t>Action should be informed by knowledge to ensure feasibility and to optimize its effectiveness</a:t>
            </a:r>
          </a:p>
          <a:p>
            <a:pPr lvl="1"/>
            <a:r>
              <a:rPr lang="en-US" dirty="0" smtClean="0"/>
              <a:t>Research is a means to acquire the necessary knowledge</a:t>
            </a:r>
          </a:p>
          <a:p>
            <a:r>
              <a:rPr lang="en-US" dirty="0" smtClean="0"/>
              <a:t>The pace of change is driving a need for quick action, so</a:t>
            </a:r>
          </a:p>
          <a:p>
            <a:pPr lvl="1"/>
            <a:r>
              <a:rPr lang="en-US" dirty="0" smtClean="0"/>
              <a:t>The “right” research must be identified and carried out</a:t>
            </a:r>
          </a:p>
          <a:p>
            <a:pPr lvl="1"/>
            <a:r>
              <a:rPr lang="en-US" dirty="0" smtClean="0"/>
              <a:t>Knowledge gained from this research must be acquired quickly</a:t>
            </a:r>
          </a:p>
          <a:p>
            <a:pPr lvl="1"/>
            <a:r>
              <a:rPr lang="en-US" dirty="0" smtClean="0"/>
              <a:t>That knowledge must be used in defining necessary actions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400" y="274638"/>
            <a:ext cx="8839200" cy="1143000"/>
          </a:xfrm>
        </p:spPr>
        <p:txBody>
          <a:bodyPr>
            <a:normAutofit fontScale="90000"/>
          </a:bodyPr>
          <a:lstStyle/>
          <a:p>
            <a:r>
              <a:rPr lang="en-US" dirty="0" smtClean="0"/>
              <a:t>(Traditional) Scientific Research Approach</a:t>
            </a:r>
            <a:endParaRPr lang="en-US" dirty="0"/>
          </a:p>
        </p:txBody>
      </p:sp>
      <p:sp>
        <p:nvSpPr>
          <p:cNvPr id="14" name="Content Placeholder 13"/>
          <p:cNvSpPr>
            <a:spLocks noGrp="1"/>
          </p:cNvSpPr>
          <p:nvPr>
            <p:ph idx="1"/>
          </p:nvPr>
        </p:nvSpPr>
        <p:spPr>
          <a:xfrm>
            <a:off x="457200" y="1600201"/>
            <a:ext cx="8229600" cy="3886200"/>
          </a:xfrm>
        </p:spPr>
        <p:txBody>
          <a:bodyPr>
            <a:normAutofit lnSpcReduction="10000"/>
          </a:bodyPr>
          <a:lstStyle/>
          <a:p>
            <a:r>
              <a:rPr lang="en-US" dirty="0" smtClean="0"/>
              <a:t>Plan</a:t>
            </a:r>
          </a:p>
          <a:p>
            <a:pPr lvl="1"/>
            <a:r>
              <a:rPr lang="en-US" dirty="0" smtClean="0"/>
              <a:t>Often hypothesis-driven</a:t>
            </a:r>
          </a:p>
          <a:p>
            <a:pPr lvl="1"/>
            <a:r>
              <a:rPr lang="en-US" dirty="0" smtClean="0"/>
              <a:t>Sometimes scientists’ agenda driven</a:t>
            </a:r>
          </a:p>
          <a:p>
            <a:r>
              <a:rPr lang="en-US" dirty="0" smtClean="0"/>
              <a:t>Observe</a:t>
            </a:r>
          </a:p>
          <a:p>
            <a:r>
              <a:rPr lang="en-US" dirty="0" smtClean="0"/>
              <a:t>Analyze</a:t>
            </a:r>
          </a:p>
          <a:p>
            <a:r>
              <a:rPr lang="en-US" dirty="0" smtClean="0"/>
              <a:t>Test/Validate</a:t>
            </a:r>
          </a:p>
          <a:p>
            <a:r>
              <a:rPr lang="en-US" dirty="0" smtClean="0"/>
              <a:t>Communicate</a:t>
            </a:r>
          </a:p>
          <a:p>
            <a:endParaRPr lang="en-US" dirty="0"/>
          </a:p>
        </p:txBody>
      </p:sp>
      <p:sp>
        <p:nvSpPr>
          <p:cNvPr id="15" name="TextBox 14"/>
          <p:cNvSpPr txBox="1"/>
          <p:nvPr/>
        </p:nvSpPr>
        <p:spPr>
          <a:xfrm>
            <a:off x="457200" y="5562600"/>
            <a:ext cx="8278613" cy="523220"/>
          </a:xfrm>
          <a:prstGeom prst="rect">
            <a:avLst/>
          </a:prstGeom>
          <a:noFill/>
        </p:spPr>
        <p:txBody>
          <a:bodyPr wrap="none" rtlCol="0">
            <a:spAutoFit/>
          </a:bodyPr>
          <a:lstStyle/>
          <a:p>
            <a:r>
              <a:rPr lang="en-US" sz="2800" dirty="0" smtClean="0"/>
              <a:t>How well is this working for dealing with Arctic change?</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0.gstatic.com/images?q=tbn:ANd9GcQ8qQWJSjV2UoCK2rRACvuAuD9DUAZtzoZNw_L3lv1GcOdS-brE9Q"/>
          <p:cNvPicPr>
            <a:picLocks noChangeAspect="1" noChangeArrowheads="1"/>
          </p:cNvPicPr>
          <p:nvPr/>
        </p:nvPicPr>
        <p:blipFill>
          <a:blip r:embed="rId2" cstate="print"/>
          <a:srcRect/>
          <a:stretch>
            <a:fillRect/>
          </a:stretch>
        </p:blipFill>
        <p:spPr bwMode="auto">
          <a:xfrm>
            <a:off x="2209800" y="762000"/>
            <a:ext cx="4648200" cy="5034152"/>
          </a:xfrm>
          <a:prstGeom prst="rect">
            <a:avLst/>
          </a:prstGeom>
          <a:noFill/>
        </p:spPr>
      </p:pic>
      <p:sp>
        <p:nvSpPr>
          <p:cNvPr id="9" name="TextBox 8"/>
          <p:cNvSpPr txBox="1"/>
          <p:nvPr/>
        </p:nvSpPr>
        <p:spPr>
          <a:xfrm rot="17178768">
            <a:off x="1933726" y="3137223"/>
            <a:ext cx="2291653" cy="707886"/>
          </a:xfrm>
          <a:prstGeom prst="rect">
            <a:avLst/>
          </a:prstGeom>
          <a:noFill/>
        </p:spPr>
        <p:txBody>
          <a:bodyPr wrap="none" rtlCol="0">
            <a:spAutoFit/>
          </a:bodyPr>
          <a:lstStyle/>
          <a:p>
            <a:r>
              <a:rPr lang="en-US" sz="4000" dirty="0" smtClean="0"/>
              <a:t>Observing</a:t>
            </a:r>
            <a:endParaRPr lang="en-US" dirty="0"/>
          </a:p>
        </p:txBody>
      </p:sp>
      <p:sp>
        <p:nvSpPr>
          <p:cNvPr id="10" name="TextBox 9"/>
          <p:cNvSpPr txBox="1"/>
          <p:nvPr/>
        </p:nvSpPr>
        <p:spPr>
          <a:xfrm rot="16200000">
            <a:off x="2903264" y="3325014"/>
            <a:ext cx="3249608" cy="707886"/>
          </a:xfrm>
          <a:prstGeom prst="rect">
            <a:avLst/>
          </a:prstGeom>
          <a:noFill/>
        </p:spPr>
        <p:txBody>
          <a:bodyPr wrap="none" rtlCol="0">
            <a:spAutoFit/>
          </a:bodyPr>
          <a:lstStyle/>
          <a:p>
            <a:r>
              <a:rPr lang="en-US" sz="4000" dirty="0" smtClean="0"/>
              <a:t>Understanding</a:t>
            </a:r>
            <a:endParaRPr lang="en-US" dirty="0"/>
          </a:p>
        </p:txBody>
      </p:sp>
      <p:sp>
        <p:nvSpPr>
          <p:cNvPr id="11" name="TextBox 10"/>
          <p:cNvSpPr txBox="1"/>
          <p:nvPr/>
        </p:nvSpPr>
        <p:spPr>
          <a:xfrm rot="4392598">
            <a:off x="4616043" y="2980024"/>
            <a:ext cx="2616998" cy="707886"/>
          </a:xfrm>
          <a:prstGeom prst="rect">
            <a:avLst/>
          </a:prstGeom>
          <a:noFill/>
        </p:spPr>
        <p:txBody>
          <a:bodyPr wrap="none" rtlCol="0">
            <a:spAutoFit/>
          </a:bodyPr>
          <a:lstStyle/>
          <a:p>
            <a:r>
              <a:rPr lang="en-US" sz="4000" dirty="0" smtClean="0"/>
              <a:t>Responding</a:t>
            </a:r>
            <a:endParaRPr lang="en-US" dirty="0"/>
          </a:p>
        </p:txBody>
      </p:sp>
      <p:sp>
        <p:nvSpPr>
          <p:cNvPr id="13" name="TextBox 12"/>
          <p:cNvSpPr txBox="1"/>
          <p:nvPr/>
        </p:nvSpPr>
        <p:spPr>
          <a:xfrm>
            <a:off x="3657600" y="914400"/>
            <a:ext cx="1828962" cy="707886"/>
          </a:xfrm>
          <a:prstGeom prst="rect">
            <a:avLst/>
          </a:prstGeom>
          <a:noFill/>
        </p:spPr>
        <p:txBody>
          <a:bodyPr wrap="none" rtlCol="0">
            <a:spAutoFit/>
          </a:bodyPr>
          <a:lstStyle/>
          <a:p>
            <a:r>
              <a:rPr lang="en-US" sz="4000" dirty="0" smtClean="0"/>
              <a:t>SEARCH</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0.gstatic.com/images?q=tbn:ANd9GcQ8qQWJSjV2UoCK2rRACvuAuD9DUAZtzoZNw_L3lv1GcOdS-brE9Q"/>
          <p:cNvPicPr>
            <a:picLocks noChangeAspect="1" noChangeArrowheads="1"/>
          </p:cNvPicPr>
          <p:nvPr/>
        </p:nvPicPr>
        <p:blipFill>
          <a:blip r:embed="rId2" cstate="print"/>
          <a:srcRect/>
          <a:stretch>
            <a:fillRect/>
          </a:stretch>
        </p:blipFill>
        <p:spPr bwMode="auto">
          <a:xfrm>
            <a:off x="2209800" y="762000"/>
            <a:ext cx="4648200" cy="5034152"/>
          </a:xfrm>
          <a:prstGeom prst="rect">
            <a:avLst/>
          </a:prstGeom>
          <a:noFill/>
        </p:spPr>
      </p:pic>
      <p:grpSp>
        <p:nvGrpSpPr>
          <p:cNvPr id="2" name="Group 7"/>
          <p:cNvGrpSpPr/>
          <p:nvPr/>
        </p:nvGrpSpPr>
        <p:grpSpPr>
          <a:xfrm>
            <a:off x="5486400" y="3637052"/>
            <a:ext cx="1600200" cy="1371600"/>
            <a:chOff x="6934200" y="4191000"/>
            <a:chExt cx="1371600" cy="1295400"/>
          </a:xfrm>
        </p:grpSpPr>
        <p:sp>
          <p:nvSpPr>
            <p:cNvPr id="5" name="Rectangle 4"/>
            <p:cNvSpPr/>
            <p:nvPr/>
          </p:nvSpPr>
          <p:spPr>
            <a:xfrm>
              <a:off x="6934200" y="4191000"/>
              <a:ext cx="1371600" cy="1295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7086600" y="4191000"/>
              <a:ext cx="609600" cy="0"/>
            </a:xfrm>
            <a:prstGeom prst="line">
              <a:avLst/>
            </a:prstGeom>
            <a:ln w="101600" cmpd="sng">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 name="TextBox 8"/>
          <p:cNvSpPr txBox="1"/>
          <p:nvPr/>
        </p:nvSpPr>
        <p:spPr>
          <a:xfrm rot="17178768">
            <a:off x="1933726" y="3137223"/>
            <a:ext cx="2291653" cy="707886"/>
          </a:xfrm>
          <a:prstGeom prst="rect">
            <a:avLst/>
          </a:prstGeom>
          <a:noFill/>
        </p:spPr>
        <p:txBody>
          <a:bodyPr wrap="none" rtlCol="0">
            <a:spAutoFit/>
          </a:bodyPr>
          <a:lstStyle/>
          <a:p>
            <a:r>
              <a:rPr lang="en-US" sz="4000" dirty="0" smtClean="0"/>
              <a:t>Observing</a:t>
            </a:r>
            <a:endParaRPr lang="en-US" dirty="0"/>
          </a:p>
        </p:txBody>
      </p:sp>
      <p:sp>
        <p:nvSpPr>
          <p:cNvPr id="10" name="TextBox 9"/>
          <p:cNvSpPr txBox="1"/>
          <p:nvPr/>
        </p:nvSpPr>
        <p:spPr>
          <a:xfrm rot="16200000">
            <a:off x="2903264" y="3325014"/>
            <a:ext cx="3249608" cy="707886"/>
          </a:xfrm>
          <a:prstGeom prst="rect">
            <a:avLst/>
          </a:prstGeom>
          <a:noFill/>
        </p:spPr>
        <p:txBody>
          <a:bodyPr wrap="none" rtlCol="0">
            <a:spAutoFit/>
          </a:bodyPr>
          <a:lstStyle/>
          <a:p>
            <a:r>
              <a:rPr lang="en-US" sz="4000" dirty="0" smtClean="0"/>
              <a:t>Understanding</a:t>
            </a:r>
            <a:endParaRPr lang="en-US" dirty="0"/>
          </a:p>
        </p:txBody>
      </p:sp>
      <p:sp>
        <p:nvSpPr>
          <p:cNvPr id="11" name="TextBox 10"/>
          <p:cNvSpPr txBox="1"/>
          <p:nvPr/>
        </p:nvSpPr>
        <p:spPr>
          <a:xfrm rot="4392598">
            <a:off x="4616043" y="2980024"/>
            <a:ext cx="2616998" cy="707886"/>
          </a:xfrm>
          <a:prstGeom prst="rect">
            <a:avLst/>
          </a:prstGeom>
          <a:noFill/>
        </p:spPr>
        <p:txBody>
          <a:bodyPr wrap="none" rtlCol="0">
            <a:spAutoFit/>
          </a:bodyPr>
          <a:lstStyle/>
          <a:p>
            <a:r>
              <a:rPr lang="en-US" sz="4000" dirty="0" smtClean="0"/>
              <a:t>Responding</a:t>
            </a:r>
            <a:endParaRPr lang="en-US" dirty="0"/>
          </a:p>
        </p:txBody>
      </p:sp>
      <p:sp>
        <p:nvSpPr>
          <p:cNvPr id="13" name="TextBox 12"/>
          <p:cNvSpPr txBox="1"/>
          <p:nvPr/>
        </p:nvSpPr>
        <p:spPr>
          <a:xfrm>
            <a:off x="3657600" y="914400"/>
            <a:ext cx="1828962" cy="707886"/>
          </a:xfrm>
          <a:prstGeom prst="rect">
            <a:avLst/>
          </a:prstGeom>
          <a:noFill/>
        </p:spPr>
        <p:txBody>
          <a:bodyPr wrap="none" rtlCol="0">
            <a:spAutoFit/>
          </a:bodyPr>
          <a:lstStyle/>
          <a:p>
            <a:r>
              <a:rPr lang="en-US" sz="4000" dirty="0" smtClean="0"/>
              <a:t>SEARCH</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Knowledge to Action (K2A)</a:t>
            </a:r>
            <a:endParaRPr lang="en-US" dirty="0"/>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r>
              <a:rPr lang="en-US" dirty="0" smtClean="0"/>
              <a:t>Science still advances without it, but society does not benefit.</a:t>
            </a:r>
          </a:p>
          <a:p>
            <a:r>
              <a:rPr lang="en-US" dirty="0" smtClean="0"/>
              <a:t>K2A requires a “completeness” that generally has not been achieved  (not just in the Arctic)</a:t>
            </a:r>
          </a:p>
          <a:p>
            <a:pPr lvl="1"/>
            <a:r>
              <a:rPr lang="en-US" dirty="0" smtClean="0"/>
              <a:t>The urgent need for informed action in the Arctic has highlighted this weakness</a:t>
            </a:r>
          </a:p>
          <a:p>
            <a:r>
              <a:rPr lang="en-US" dirty="0" smtClean="0"/>
              <a:t>We are not using the term “K2A” to refer to making large data sets available for mining</a:t>
            </a:r>
          </a:p>
          <a:p>
            <a:r>
              <a:rPr lang="en-US" dirty="0" smtClean="0"/>
              <a:t>Here it is about constructing direct links between the researchers and the stakeholders though mutual involvement in the research and application enterprises</a:t>
            </a:r>
          </a:p>
          <a:p>
            <a:pPr lvl="1"/>
            <a:r>
              <a:rPr lang="en-US" dirty="0" smtClean="0"/>
              <a:t>Increases the impact of scientific research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600200"/>
            <a:ext cx="8229600" cy="3154362"/>
          </a:xfrm>
        </p:spPr>
        <p:txBody>
          <a:bodyPr>
            <a:normAutofit fontScale="90000"/>
          </a:bodyPr>
          <a:lstStyle/>
          <a:p>
            <a:r>
              <a:rPr lang="en-US" dirty="0" smtClean="0"/>
              <a:t>Knowledge to Action will fail if it is limited to the handoff of knowledge at the conclusion of scientific research and the beginning of the decision-making process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u="sng" dirty="0" smtClean="0"/>
              <a:t>New</a:t>
            </a:r>
            <a:r>
              <a:rPr lang="en-US" dirty="0" smtClean="0"/>
              <a:t> Scientific Research Approach</a:t>
            </a:r>
            <a:endParaRPr lang="en-US" dirty="0"/>
          </a:p>
        </p:txBody>
      </p:sp>
      <p:sp>
        <p:nvSpPr>
          <p:cNvPr id="14" name="Content Placeholder 13"/>
          <p:cNvSpPr>
            <a:spLocks noGrp="1"/>
          </p:cNvSpPr>
          <p:nvPr>
            <p:ph idx="1"/>
          </p:nvPr>
        </p:nvSpPr>
        <p:spPr>
          <a:xfrm>
            <a:off x="457200" y="1600201"/>
            <a:ext cx="8229600" cy="3886200"/>
          </a:xfrm>
        </p:spPr>
        <p:txBody>
          <a:bodyPr/>
          <a:lstStyle/>
          <a:p>
            <a:r>
              <a:rPr lang="en-US" dirty="0" smtClean="0"/>
              <a:t>Plan</a:t>
            </a:r>
          </a:p>
          <a:p>
            <a:r>
              <a:rPr lang="en-US" dirty="0" smtClean="0"/>
              <a:t>Observe</a:t>
            </a:r>
          </a:p>
          <a:p>
            <a:r>
              <a:rPr lang="en-US" dirty="0" smtClean="0"/>
              <a:t>Analyze</a:t>
            </a:r>
          </a:p>
          <a:p>
            <a:r>
              <a:rPr lang="en-US" dirty="0" smtClean="0"/>
              <a:t>Test</a:t>
            </a:r>
          </a:p>
          <a:p>
            <a:r>
              <a:rPr lang="en-US" dirty="0" smtClean="0"/>
              <a:t>Communicate</a:t>
            </a:r>
          </a:p>
          <a:p>
            <a:endParaRPr lang="en-US" dirty="0"/>
          </a:p>
        </p:txBody>
      </p:sp>
      <p:sp>
        <p:nvSpPr>
          <p:cNvPr id="15" name="TextBox 14"/>
          <p:cNvSpPr txBox="1"/>
          <p:nvPr/>
        </p:nvSpPr>
        <p:spPr>
          <a:xfrm>
            <a:off x="304800" y="5029200"/>
            <a:ext cx="8610600" cy="1077218"/>
          </a:xfrm>
          <a:prstGeom prst="rect">
            <a:avLst/>
          </a:prstGeom>
          <a:noFill/>
        </p:spPr>
        <p:txBody>
          <a:bodyPr wrap="square" rtlCol="0">
            <a:spAutoFit/>
          </a:bodyPr>
          <a:lstStyle/>
          <a:p>
            <a:pPr algn="ctr"/>
            <a:r>
              <a:rPr lang="en-US" sz="3200" dirty="0" smtClean="0"/>
              <a:t>To realize Knowledge to Action, knowledge must be exchanged throughout the scientific process</a:t>
            </a:r>
            <a:endParaRPr lang="en-US" sz="3200" dirty="0"/>
          </a:p>
        </p:txBody>
      </p:sp>
      <p:sp>
        <p:nvSpPr>
          <p:cNvPr id="7" name="Up-Down Arrow 6"/>
          <p:cNvSpPr/>
          <p:nvPr/>
        </p:nvSpPr>
        <p:spPr>
          <a:xfrm>
            <a:off x="3733800" y="1447800"/>
            <a:ext cx="1524000" cy="31242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029200" y="2362200"/>
            <a:ext cx="2252476" cy="1200329"/>
          </a:xfrm>
          <a:prstGeom prst="rect">
            <a:avLst/>
          </a:prstGeom>
          <a:noFill/>
        </p:spPr>
        <p:txBody>
          <a:bodyPr wrap="none" rtlCol="0">
            <a:spAutoFit/>
          </a:bodyPr>
          <a:lstStyle/>
          <a:p>
            <a:r>
              <a:rPr lang="en-US" sz="3600" dirty="0" smtClean="0"/>
              <a:t>Knowledge</a:t>
            </a:r>
          </a:p>
          <a:p>
            <a:r>
              <a:rPr lang="en-US" sz="3600" dirty="0" smtClean="0"/>
              <a:t>Exchange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Knowledge Exchange (KE)</a:t>
            </a:r>
            <a:endParaRPr lang="en-US" dirty="0"/>
          </a:p>
        </p:txBody>
      </p:sp>
      <p:sp>
        <p:nvSpPr>
          <p:cNvPr id="3" name="Content Placeholder 2"/>
          <p:cNvSpPr>
            <a:spLocks noGrp="1"/>
          </p:cNvSpPr>
          <p:nvPr>
            <p:ph idx="1"/>
          </p:nvPr>
        </p:nvSpPr>
        <p:spPr/>
        <p:txBody>
          <a:bodyPr>
            <a:normAutofit lnSpcReduction="10000"/>
          </a:bodyPr>
          <a:lstStyle/>
          <a:p>
            <a:r>
              <a:rPr lang="en-US" dirty="0" smtClean="0"/>
              <a:t>Involves sharing knowledge across the spectrum of participants (scientists, agency representatives, local residents)</a:t>
            </a:r>
          </a:p>
          <a:p>
            <a:r>
              <a:rPr lang="en-US" dirty="0" smtClean="0"/>
              <a:t>The more diverse the players and the more varied the forms of knowledge, the more difficult this becomes </a:t>
            </a:r>
          </a:p>
          <a:p>
            <a:r>
              <a:rPr lang="en-US" dirty="0" smtClean="0"/>
              <a:t>This is a </a:t>
            </a:r>
            <a:r>
              <a:rPr lang="en-US" u="sng" dirty="0" smtClean="0"/>
              <a:t>social process</a:t>
            </a:r>
          </a:p>
          <a:p>
            <a:pPr lvl="2"/>
            <a:r>
              <a:rPr lang="en-US" dirty="0" smtClean="0"/>
              <a:t>It requires human interaction</a:t>
            </a:r>
          </a:p>
          <a:p>
            <a:pPr lvl="2"/>
            <a:r>
              <a:rPr lang="en-US" dirty="0" smtClean="0"/>
              <a:t>It is unfamiliar to most physical scientists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TotalTime>
  <Words>944</Words>
  <Application>Microsoft Office PowerPoint</Application>
  <PresentationFormat>On-screen Show (4:3)</PresentationFormat>
  <Paragraphs>122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Knowledge to Action</vt:lpstr>
      <vt:lpstr>Framing</vt:lpstr>
      <vt:lpstr>(Traditional) Scientific Research Approach</vt:lpstr>
      <vt:lpstr>Slide 4</vt:lpstr>
      <vt:lpstr>Slide 5</vt:lpstr>
      <vt:lpstr>Knowledge to Action (K2A)</vt:lpstr>
      <vt:lpstr>Knowledge to Action will fail if it is limited to the handoff of knowledge at the conclusion of scientific research and the beginning of the decision-making process</vt:lpstr>
      <vt:lpstr>New Scientific Research Approach</vt:lpstr>
      <vt:lpstr>Knowledge Exchange (KE)</vt:lpstr>
      <vt:lpstr>KE in each research phase</vt:lpstr>
      <vt:lpstr>KE in each research phase</vt:lpstr>
      <vt:lpstr>Hurdles to K2A/KE</vt:lpstr>
      <vt:lpstr>A New Research Landscape</vt:lpstr>
      <vt:lpstr>Slide 14</vt:lpstr>
      <vt:lpstr>Discussion</vt:lpstr>
      <vt:lpstr>Slide 16</vt:lpstr>
      <vt:lpstr>Knowledge exchange</vt:lpstr>
      <vt:lpstr>Not just learning how to incorporate local knowledge as “data”</vt:lpstr>
      <vt:lpstr>Motivation</vt:lpstr>
      <vt:lpstr>Framing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to Action</dc:title>
  <dc:creator>binds</dc:creator>
  <cp:lastModifiedBy>binds</cp:lastModifiedBy>
  <cp:revision>27</cp:revision>
  <dcterms:created xsi:type="dcterms:W3CDTF">2014-09-07T05:05:10Z</dcterms:created>
  <dcterms:modified xsi:type="dcterms:W3CDTF">2014-09-15T19:30:24Z</dcterms:modified>
</cp:coreProperties>
</file>