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9" r:id="rId2"/>
    <p:sldId id="283" r:id="rId3"/>
    <p:sldId id="260" r:id="rId4"/>
    <p:sldId id="282" r:id="rId5"/>
    <p:sldId id="270" r:id="rId6"/>
    <p:sldId id="273" r:id="rId7"/>
    <p:sldId id="268" r:id="rId8"/>
    <p:sldId id="269" r:id="rId9"/>
    <p:sldId id="28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65E"/>
    <a:srgbClr val="0F3F54"/>
    <a:srgbClr val="11465F"/>
    <a:srgbClr val="114760"/>
    <a:srgbClr val="1A6585"/>
    <a:srgbClr val="FFFFFF"/>
    <a:srgbClr val="D9E6C8"/>
    <a:srgbClr val="BCE2EB"/>
    <a:srgbClr val="C9C6D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683" autoAdjust="0"/>
  </p:normalViewPr>
  <p:slideViewPr>
    <p:cSldViewPr>
      <p:cViewPr varScale="1">
        <p:scale>
          <a:sx n="105" d="100"/>
          <a:sy n="105" d="100"/>
        </p:scale>
        <p:origin x="178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1696B-935E-47A0-85AD-E1656AB52400}" type="doc">
      <dgm:prSet loTypeId="urn:microsoft.com/office/officeart/2009/3/layout/DescendingProcess" loCatId="process" qsTypeId="urn:microsoft.com/office/officeart/2005/8/quickstyle/simple5" qsCatId="simple" csTypeId="urn:microsoft.com/office/officeart/2005/8/colors/accent1_2" csCatId="accent1" phldr="1"/>
      <dgm:spPr/>
      <dgm:t>
        <a:bodyPr/>
        <a:lstStyle/>
        <a:p>
          <a:endParaRPr lang="en-US"/>
        </a:p>
      </dgm:t>
    </dgm:pt>
    <dgm:pt modelId="{8F134CFD-A651-4CEF-B276-B331293F02B1}">
      <dgm:prSet phldrT="[Text]"/>
      <dgm:spPr/>
      <dgm:t>
        <a:bodyPr/>
        <a:lstStyle/>
        <a:p>
          <a:r>
            <a:rPr lang="en-US" dirty="0" smtClean="0"/>
            <a:t> </a:t>
          </a:r>
          <a:endParaRPr lang="en-US" dirty="0"/>
        </a:p>
      </dgm:t>
    </dgm:pt>
    <dgm:pt modelId="{C0A75871-C807-49DB-ABCA-CCD5E83C8114}" type="parTrans" cxnId="{730AE643-B2F9-4E6F-9454-A097DC867359}">
      <dgm:prSet/>
      <dgm:spPr/>
      <dgm:t>
        <a:bodyPr/>
        <a:lstStyle/>
        <a:p>
          <a:endParaRPr lang="en-US"/>
        </a:p>
      </dgm:t>
    </dgm:pt>
    <dgm:pt modelId="{1E844FC8-6AF7-4C80-AB6C-2E50E11F0869}" type="sibTrans" cxnId="{730AE643-B2F9-4E6F-9454-A097DC867359}">
      <dgm:prSet/>
      <dgm:spPr/>
      <dgm:t>
        <a:bodyPr/>
        <a:lstStyle/>
        <a:p>
          <a:endParaRPr lang="en-US"/>
        </a:p>
      </dgm:t>
    </dgm:pt>
    <dgm:pt modelId="{782989A8-E7DC-4583-9307-B0CDA5D20032}" type="pres">
      <dgm:prSet presAssocID="{F2A1696B-935E-47A0-85AD-E1656AB52400}" presName="Name0" presStyleCnt="0">
        <dgm:presLayoutVars>
          <dgm:chMax val="7"/>
          <dgm:chPref val="5"/>
        </dgm:presLayoutVars>
      </dgm:prSet>
      <dgm:spPr/>
      <dgm:t>
        <a:bodyPr/>
        <a:lstStyle/>
        <a:p>
          <a:endParaRPr lang="en-US"/>
        </a:p>
      </dgm:t>
    </dgm:pt>
    <dgm:pt modelId="{9A0365B6-C281-47C0-89DA-D20B9A9FE310}" type="pres">
      <dgm:prSet presAssocID="{F2A1696B-935E-47A0-85AD-E1656AB52400}" presName="arrowNode" presStyleLbl="node1" presStyleIdx="0" presStyleCnt="1" custLinFactNeighborX="-47394" custLinFactNeighborY="8571"/>
      <dgm:spPr/>
      <dgm:t>
        <a:bodyPr/>
        <a:lstStyle/>
        <a:p>
          <a:endParaRPr lang="en-US"/>
        </a:p>
      </dgm:t>
    </dgm:pt>
    <dgm:pt modelId="{2073A7CD-05A7-43A7-ABF9-B22DD5C92082}" type="pres">
      <dgm:prSet presAssocID="{8F134CFD-A651-4CEF-B276-B331293F02B1}" presName="txNode1" presStyleLbl="revTx" presStyleIdx="0" presStyleCnt="1">
        <dgm:presLayoutVars>
          <dgm:bulletEnabled val="1"/>
        </dgm:presLayoutVars>
      </dgm:prSet>
      <dgm:spPr/>
      <dgm:t>
        <a:bodyPr/>
        <a:lstStyle/>
        <a:p>
          <a:endParaRPr lang="en-US"/>
        </a:p>
      </dgm:t>
    </dgm:pt>
  </dgm:ptLst>
  <dgm:cxnLst>
    <dgm:cxn modelId="{730AE643-B2F9-4E6F-9454-A097DC867359}" srcId="{F2A1696B-935E-47A0-85AD-E1656AB52400}" destId="{8F134CFD-A651-4CEF-B276-B331293F02B1}" srcOrd="0" destOrd="0" parTransId="{C0A75871-C807-49DB-ABCA-CCD5E83C8114}" sibTransId="{1E844FC8-6AF7-4C80-AB6C-2E50E11F0869}"/>
    <dgm:cxn modelId="{A3B3DD9F-EB3D-4669-A9F6-E816CA1E236E}" type="presOf" srcId="{8F134CFD-A651-4CEF-B276-B331293F02B1}" destId="{2073A7CD-05A7-43A7-ABF9-B22DD5C92082}" srcOrd="0" destOrd="0" presId="urn:microsoft.com/office/officeart/2009/3/layout/DescendingProcess"/>
    <dgm:cxn modelId="{1C71EF2A-2307-48F0-BBB4-EDCC52EAD639}" type="presOf" srcId="{F2A1696B-935E-47A0-85AD-E1656AB52400}" destId="{782989A8-E7DC-4583-9307-B0CDA5D20032}" srcOrd="0" destOrd="0" presId="urn:microsoft.com/office/officeart/2009/3/layout/DescendingProcess"/>
    <dgm:cxn modelId="{BB386DC4-B00F-4AD7-860B-CB3F68DA5E43}" type="presParOf" srcId="{782989A8-E7DC-4583-9307-B0CDA5D20032}" destId="{9A0365B6-C281-47C0-89DA-D20B9A9FE310}" srcOrd="0" destOrd="0" presId="urn:microsoft.com/office/officeart/2009/3/layout/DescendingProcess"/>
    <dgm:cxn modelId="{2DA698F8-5187-4935-A51B-63E745276B51}" type="presParOf" srcId="{782989A8-E7DC-4583-9307-B0CDA5D20032}" destId="{2073A7CD-05A7-43A7-ABF9-B22DD5C92082}" srcOrd="1"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365B6-C281-47C0-89DA-D20B9A9FE310}">
      <dsp:nvSpPr>
        <dsp:cNvPr id="0" name=""/>
        <dsp:cNvSpPr/>
      </dsp:nvSpPr>
      <dsp:spPr>
        <a:xfrm rot="4396374">
          <a:off x="820143" y="226964"/>
          <a:ext cx="984608" cy="686641"/>
        </a:xfrm>
        <a:prstGeom prst="swooshArrow">
          <a:avLst>
            <a:gd name="adj1" fmla="val 16310"/>
            <a:gd name="adj2" fmla="val 313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073A7CD-05A7-43A7-ABF9-B22DD5C92082}">
      <dsp:nvSpPr>
        <dsp:cNvPr id="0" name=""/>
        <dsp:cNvSpPr/>
      </dsp:nvSpPr>
      <dsp:spPr>
        <a:xfrm>
          <a:off x="1200102" y="0"/>
          <a:ext cx="464212" cy="182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lvl="0" algn="ctr" defTabSz="488950">
            <a:lnSpc>
              <a:spcPct val="90000"/>
            </a:lnSpc>
            <a:spcBef>
              <a:spcPct val="0"/>
            </a:spcBef>
            <a:spcAft>
              <a:spcPct val="35000"/>
            </a:spcAft>
          </a:pPr>
          <a:r>
            <a:rPr lang="en-US" sz="1100" kern="1200" dirty="0" smtClean="0"/>
            <a:t> </a:t>
          </a:r>
          <a:endParaRPr lang="en-US" sz="1100" kern="1200" dirty="0"/>
        </a:p>
      </dsp:txBody>
      <dsp:txXfrm>
        <a:off x="1200102" y="0"/>
        <a:ext cx="464212" cy="182491"/>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9D0CE-80FC-437C-9AE3-3323459E8FD3}" type="datetimeFigureOut">
              <a:rPr lang="en-US" smtClean="0"/>
              <a:t>9/15/2014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DD85C-90C0-4B0F-AADC-BA0DB0A4A931}" type="slidenum">
              <a:rPr lang="en-US" smtClean="0"/>
              <a:t>‹#›</a:t>
            </a:fld>
            <a:endParaRPr lang="en-US"/>
          </a:p>
        </p:txBody>
      </p:sp>
    </p:spTree>
    <p:extLst>
      <p:ext uri="{BB962C8B-B14F-4D97-AF65-F5344CB8AC3E}">
        <p14:creationId xmlns:p14="http://schemas.microsoft.com/office/powerpoint/2010/main" val="264768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IARPC’s Principals drafted this vision statement in Spring of 2013</a:t>
            </a:r>
            <a:endParaRPr lang="en-US" dirty="0"/>
          </a:p>
        </p:txBody>
      </p:sp>
      <p:sp>
        <p:nvSpPr>
          <p:cNvPr id="4" name="Slide Number Placeholder 3"/>
          <p:cNvSpPr>
            <a:spLocks noGrp="1"/>
          </p:cNvSpPr>
          <p:nvPr>
            <p:ph type="sldNum" sz="quarter" idx="10"/>
          </p:nvPr>
        </p:nvSpPr>
        <p:spPr/>
        <p:txBody>
          <a:bodyPr/>
          <a:lstStyle/>
          <a:p>
            <a:fld id="{42BDD85C-90C0-4B0F-AADC-BA0DB0A4A931}" type="slidenum">
              <a:rPr lang="en-US" smtClean="0"/>
              <a:t>1</a:t>
            </a:fld>
            <a:endParaRPr lang="en-US"/>
          </a:p>
        </p:txBody>
      </p:sp>
    </p:spTree>
    <p:extLst>
      <p:ext uri="{BB962C8B-B14F-4D97-AF65-F5344CB8AC3E}">
        <p14:creationId xmlns:p14="http://schemas.microsoft.com/office/powerpoint/2010/main" val="104808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BDD85C-90C0-4B0F-AADC-BA0DB0A4A931}" type="slidenum">
              <a:rPr lang="en-US" smtClean="0"/>
              <a:t>2</a:t>
            </a:fld>
            <a:endParaRPr lang="en-US"/>
          </a:p>
        </p:txBody>
      </p:sp>
    </p:spTree>
    <p:extLst>
      <p:ext uri="{BB962C8B-B14F-4D97-AF65-F5344CB8AC3E}">
        <p14:creationId xmlns:p14="http://schemas.microsoft.com/office/powerpoint/2010/main" val="124851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BDD85C-90C0-4B0F-AADC-BA0DB0A4A931}" type="slidenum">
              <a:rPr lang="en-US" smtClean="0"/>
              <a:t>3</a:t>
            </a:fld>
            <a:endParaRPr lang="en-US"/>
          </a:p>
        </p:txBody>
      </p:sp>
    </p:spTree>
    <p:extLst>
      <p:ext uri="{BB962C8B-B14F-4D97-AF65-F5344CB8AC3E}">
        <p14:creationId xmlns:p14="http://schemas.microsoft.com/office/powerpoint/2010/main" val="254858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BDD85C-90C0-4B0F-AADC-BA0DB0A4A931}" type="slidenum">
              <a:rPr lang="en-US" smtClean="0"/>
              <a:t>4</a:t>
            </a:fld>
            <a:endParaRPr lang="en-US"/>
          </a:p>
        </p:txBody>
      </p:sp>
    </p:spTree>
    <p:extLst>
      <p:ext uri="{BB962C8B-B14F-4D97-AF65-F5344CB8AC3E}">
        <p14:creationId xmlns:p14="http://schemas.microsoft.com/office/powerpoint/2010/main" val="272494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key activities of IAPRC is drafting and implementing</a:t>
            </a:r>
            <a:r>
              <a:rPr lang="en-US" baseline="0" dirty="0" smtClean="0"/>
              <a:t> a 5-YR plan for Arctic Research.  The most recent was published in spring of 2013.  It emphasized seven broad research themes that would benefit from an interagency approach.  Each topic addresses why this research theme is important, expected outcomes of this research, gaps in science and technology and attaches actionable collaborative milestones to each theme.  </a:t>
            </a:r>
            <a:endParaRPr lang="en-US" dirty="0"/>
          </a:p>
        </p:txBody>
      </p:sp>
      <p:sp>
        <p:nvSpPr>
          <p:cNvPr id="4" name="Slide Number Placeholder 3"/>
          <p:cNvSpPr>
            <a:spLocks noGrp="1"/>
          </p:cNvSpPr>
          <p:nvPr>
            <p:ph type="sldNum" sz="quarter" idx="10"/>
          </p:nvPr>
        </p:nvSpPr>
        <p:spPr/>
        <p:txBody>
          <a:bodyPr/>
          <a:lstStyle/>
          <a:p>
            <a:fld id="{42BDD85C-90C0-4B0F-AADC-BA0DB0A4A931}" type="slidenum">
              <a:rPr lang="en-US" smtClean="0"/>
              <a:t>5</a:t>
            </a:fld>
            <a:endParaRPr lang="en-US"/>
          </a:p>
        </p:txBody>
      </p:sp>
    </p:spTree>
    <p:extLst>
      <p:ext uri="{BB962C8B-B14F-4D97-AF65-F5344CB8AC3E}">
        <p14:creationId xmlns:p14="http://schemas.microsoft.com/office/powerpoint/2010/main" val="82754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milestone, more than 145 and growing, are being address by 14 Implementation Teams.  These teams meet about once</a:t>
            </a:r>
            <a:r>
              <a:rPr lang="en-US" baseline="0" dirty="0" smtClean="0"/>
              <a:t> a month, led by a chair from a federal agency.  Two teams are jointly convened by IAPRC and the NOC to closely coordinate implementation.  Teams are comprised by both federal scientists and broader talent from outside the federal government, “outside partners”.  </a:t>
            </a:r>
            <a:endParaRPr lang="en-US" dirty="0"/>
          </a:p>
        </p:txBody>
      </p:sp>
      <p:sp>
        <p:nvSpPr>
          <p:cNvPr id="4" name="Slide Number Placeholder 3"/>
          <p:cNvSpPr>
            <a:spLocks noGrp="1"/>
          </p:cNvSpPr>
          <p:nvPr>
            <p:ph type="sldNum" sz="quarter" idx="10"/>
          </p:nvPr>
        </p:nvSpPr>
        <p:spPr/>
        <p:txBody>
          <a:bodyPr/>
          <a:lstStyle/>
          <a:p>
            <a:fld id="{42BDD85C-90C0-4B0F-AADC-BA0DB0A4A931}" type="slidenum">
              <a:rPr lang="en-US" smtClean="0"/>
              <a:t>6</a:t>
            </a:fld>
            <a:endParaRPr lang="en-US"/>
          </a:p>
        </p:txBody>
      </p:sp>
    </p:spTree>
    <p:extLst>
      <p:ext uri="{BB962C8B-B14F-4D97-AF65-F5344CB8AC3E}">
        <p14:creationId xmlns:p14="http://schemas.microsoft.com/office/powerpoint/2010/main" val="374073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significant</a:t>
            </a:r>
            <a:r>
              <a:rPr lang="en-US" baseline="0" dirty="0" smtClean="0"/>
              <a:t> participation in these activities and it continues to grow.  The green dots in this matrix show the number of participants by agency AND from outside the federal family.  Yellow dots show the number of participants from the lead agency.  Currently there are more than 200 participants in IARPC implementation.  Participation from non-Federal partners is welcome.  Individuals wishing to become involved should contact the appropriate implementation team lead from the previous slide.  </a:t>
            </a:r>
            <a:endParaRPr lang="en-US" dirty="0"/>
          </a:p>
        </p:txBody>
      </p:sp>
      <p:sp>
        <p:nvSpPr>
          <p:cNvPr id="4" name="Slide Number Placeholder 3"/>
          <p:cNvSpPr>
            <a:spLocks noGrp="1"/>
          </p:cNvSpPr>
          <p:nvPr>
            <p:ph type="sldNum" sz="quarter" idx="10"/>
          </p:nvPr>
        </p:nvSpPr>
        <p:spPr/>
        <p:txBody>
          <a:bodyPr/>
          <a:lstStyle/>
          <a:p>
            <a:fld id="{42BDD85C-90C0-4B0F-AADC-BA0DB0A4A931}" type="slidenum">
              <a:rPr lang="en-US" smtClean="0"/>
              <a:t>7</a:t>
            </a:fld>
            <a:endParaRPr lang="en-US"/>
          </a:p>
        </p:txBody>
      </p:sp>
    </p:spTree>
    <p:extLst>
      <p:ext uri="{BB962C8B-B14F-4D97-AF65-F5344CB8AC3E}">
        <p14:creationId xmlns:p14="http://schemas.microsoft.com/office/powerpoint/2010/main" val="107784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BDD85C-90C0-4B0F-AADC-BA0DB0A4A931}" type="slidenum">
              <a:rPr lang="en-US" smtClean="0"/>
              <a:t>8</a:t>
            </a:fld>
            <a:endParaRPr lang="en-US"/>
          </a:p>
        </p:txBody>
      </p:sp>
    </p:spTree>
    <p:extLst>
      <p:ext uri="{BB962C8B-B14F-4D97-AF65-F5344CB8AC3E}">
        <p14:creationId xmlns:p14="http://schemas.microsoft.com/office/powerpoint/2010/main" val="416492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BDD85C-90C0-4B0F-AADC-BA0DB0A4A931}" type="slidenum">
              <a:rPr lang="en-US" smtClean="0"/>
              <a:t>9</a:t>
            </a:fld>
            <a:endParaRPr lang="en-US"/>
          </a:p>
        </p:txBody>
      </p:sp>
    </p:spTree>
    <p:extLst>
      <p:ext uri="{BB962C8B-B14F-4D97-AF65-F5344CB8AC3E}">
        <p14:creationId xmlns:p14="http://schemas.microsoft.com/office/powerpoint/2010/main" val="420543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04BE5BE-5E2C-4550-BA2D-D18943756D5D}" type="datetimeFigureOut">
              <a:rPr lang="en-US" smtClean="0"/>
              <a:t>9/15/2014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046F0-A84F-4F71-9F55-256475E98175}" type="slidenum">
              <a:rPr lang="en-US" smtClean="0"/>
              <a:t>‹#›</a:t>
            </a:fld>
            <a:endParaRPr lang="en-US"/>
          </a:p>
        </p:txBody>
      </p:sp>
    </p:spTree>
    <p:extLst>
      <p:ext uri="{BB962C8B-B14F-4D97-AF65-F5344CB8AC3E}">
        <p14:creationId xmlns:p14="http://schemas.microsoft.com/office/powerpoint/2010/main" val="148593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BE5BE-5E2C-4550-BA2D-D18943756D5D}"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046F0-A84F-4F71-9F55-256475E98175}" type="slidenum">
              <a:rPr lang="en-US" smtClean="0"/>
              <a:t>‹#›</a:t>
            </a:fld>
            <a:endParaRPr lang="en-US"/>
          </a:p>
        </p:txBody>
      </p:sp>
    </p:spTree>
    <p:extLst>
      <p:ext uri="{BB962C8B-B14F-4D97-AF65-F5344CB8AC3E}">
        <p14:creationId xmlns:p14="http://schemas.microsoft.com/office/powerpoint/2010/main" val="2136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BE5BE-5E2C-4550-BA2D-D18943756D5D}"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046F0-A84F-4F71-9F55-256475E98175}" type="slidenum">
              <a:rPr lang="en-US" smtClean="0"/>
              <a:t>‹#›</a:t>
            </a:fld>
            <a:endParaRPr lang="en-US"/>
          </a:p>
        </p:txBody>
      </p:sp>
    </p:spTree>
    <p:extLst>
      <p:ext uri="{BB962C8B-B14F-4D97-AF65-F5344CB8AC3E}">
        <p14:creationId xmlns:p14="http://schemas.microsoft.com/office/powerpoint/2010/main" val="2168649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BE5BE-5E2C-4550-BA2D-D18943756D5D}"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046F0-A84F-4F71-9F55-256475E98175}"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910218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BE5BE-5E2C-4550-BA2D-D18943756D5D}"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046F0-A84F-4F71-9F55-256475E98175}" type="slidenum">
              <a:rPr lang="en-US" smtClean="0"/>
              <a:t>‹#›</a:t>
            </a:fld>
            <a:endParaRPr lang="en-US"/>
          </a:p>
        </p:txBody>
      </p:sp>
    </p:spTree>
    <p:extLst>
      <p:ext uri="{BB962C8B-B14F-4D97-AF65-F5344CB8AC3E}">
        <p14:creationId xmlns:p14="http://schemas.microsoft.com/office/powerpoint/2010/main" val="3147419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04BE5BE-5E2C-4550-BA2D-D18943756D5D}" type="datetimeFigureOut">
              <a:rPr lang="en-US" smtClean="0"/>
              <a:t>9/15/2014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046F0-A84F-4F71-9F55-256475E98175}" type="slidenum">
              <a:rPr lang="en-US" smtClean="0"/>
              <a:t>‹#›</a:t>
            </a:fld>
            <a:endParaRPr lang="en-US"/>
          </a:p>
        </p:txBody>
      </p:sp>
    </p:spTree>
    <p:extLst>
      <p:ext uri="{BB962C8B-B14F-4D97-AF65-F5344CB8AC3E}">
        <p14:creationId xmlns:p14="http://schemas.microsoft.com/office/powerpoint/2010/main" val="1018480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04BE5BE-5E2C-4550-BA2D-D18943756D5D}" type="datetimeFigureOut">
              <a:rPr lang="en-US" smtClean="0"/>
              <a:t>9/15/2014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046F0-A84F-4F71-9F55-256475E98175}" type="slidenum">
              <a:rPr lang="en-US" smtClean="0"/>
              <a:t>‹#›</a:t>
            </a:fld>
            <a:endParaRPr lang="en-US"/>
          </a:p>
        </p:txBody>
      </p:sp>
    </p:spTree>
    <p:extLst>
      <p:ext uri="{BB962C8B-B14F-4D97-AF65-F5344CB8AC3E}">
        <p14:creationId xmlns:p14="http://schemas.microsoft.com/office/powerpoint/2010/main" val="2350163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4BE5BE-5E2C-4550-BA2D-D18943756D5D}"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046F0-A84F-4F71-9F55-256475E98175}" type="slidenum">
              <a:rPr lang="en-US" smtClean="0"/>
              <a:t>‹#›</a:t>
            </a:fld>
            <a:endParaRPr lang="en-US"/>
          </a:p>
        </p:txBody>
      </p:sp>
    </p:spTree>
    <p:extLst>
      <p:ext uri="{BB962C8B-B14F-4D97-AF65-F5344CB8AC3E}">
        <p14:creationId xmlns:p14="http://schemas.microsoft.com/office/powerpoint/2010/main" val="281065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4BE5BE-5E2C-4550-BA2D-D18943756D5D}"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046F0-A84F-4F71-9F55-256475E98175}" type="slidenum">
              <a:rPr lang="en-US" smtClean="0"/>
              <a:t>‹#›</a:t>
            </a:fld>
            <a:endParaRPr lang="en-US"/>
          </a:p>
        </p:txBody>
      </p:sp>
    </p:spTree>
    <p:extLst>
      <p:ext uri="{BB962C8B-B14F-4D97-AF65-F5344CB8AC3E}">
        <p14:creationId xmlns:p14="http://schemas.microsoft.com/office/powerpoint/2010/main" val="244006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4BE5BE-5E2C-4550-BA2D-D18943756D5D}"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046F0-A84F-4F71-9F55-256475E98175}" type="slidenum">
              <a:rPr lang="en-US" smtClean="0"/>
              <a:t>‹#›</a:t>
            </a:fld>
            <a:endParaRPr lang="en-US"/>
          </a:p>
        </p:txBody>
      </p:sp>
    </p:spTree>
    <p:extLst>
      <p:ext uri="{BB962C8B-B14F-4D97-AF65-F5344CB8AC3E}">
        <p14:creationId xmlns:p14="http://schemas.microsoft.com/office/powerpoint/2010/main" val="279237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4BE5BE-5E2C-4550-BA2D-D18943756D5D}"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046F0-A84F-4F71-9F55-256475E98175}" type="slidenum">
              <a:rPr lang="en-US" smtClean="0"/>
              <a:t>‹#›</a:t>
            </a:fld>
            <a:endParaRPr lang="en-US"/>
          </a:p>
        </p:txBody>
      </p:sp>
    </p:spTree>
    <p:extLst>
      <p:ext uri="{BB962C8B-B14F-4D97-AF65-F5344CB8AC3E}">
        <p14:creationId xmlns:p14="http://schemas.microsoft.com/office/powerpoint/2010/main" val="234312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4BE5BE-5E2C-4550-BA2D-D18943756D5D}"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046F0-A84F-4F71-9F55-256475E98175}" type="slidenum">
              <a:rPr lang="en-US" smtClean="0"/>
              <a:t>‹#›</a:t>
            </a:fld>
            <a:endParaRPr lang="en-US"/>
          </a:p>
        </p:txBody>
      </p:sp>
    </p:spTree>
    <p:extLst>
      <p:ext uri="{BB962C8B-B14F-4D97-AF65-F5344CB8AC3E}">
        <p14:creationId xmlns:p14="http://schemas.microsoft.com/office/powerpoint/2010/main" val="388038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4BE5BE-5E2C-4550-BA2D-D18943756D5D}" type="datetimeFigureOut">
              <a:rPr lang="en-US" smtClean="0"/>
              <a:t>9/15/2014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046F0-A84F-4F71-9F55-256475E98175}" type="slidenum">
              <a:rPr lang="en-US" smtClean="0"/>
              <a:t>‹#›</a:t>
            </a:fld>
            <a:endParaRPr lang="en-US"/>
          </a:p>
        </p:txBody>
      </p:sp>
    </p:spTree>
    <p:extLst>
      <p:ext uri="{BB962C8B-B14F-4D97-AF65-F5344CB8AC3E}">
        <p14:creationId xmlns:p14="http://schemas.microsoft.com/office/powerpoint/2010/main" val="1587512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4BE5BE-5E2C-4550-BA2D-D18943756D5D}" type="datetimeFigureOut">
              <a:rPr lang="en-US" smtClean="0"/>
              <a:t>9/15/2014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046F0-A84F-4F71-9F55-256475E98175}" type="slidenum">
              <a:rPr lang="en-US" smtClean="0"/>
              <a:t>‹#›</a:t>
            </a:fld>
            <a:endParaRPr lang="en-US"/>
          </a:p>
        </p:txBody>
      </p:sp>
    </p:spTree>
    <p:extLst>
      <p:ext uri="{BB962C8B-B14F-4D97-AF65-F5344CB8AC3E}">
        <p14:creationId xmlns:p14="http://schemas.microsoft.com/office/powerpoint/2010/main" val="3418699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BE5BE-5E2C-4550-BA2D-D18943756D5D}" type="datetimeFigureOut">
              <a:rPr lang="en-US" smtClean="0"/>
              <a:t>9/15/2014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8046F0-A84F-4F71-9F55-256475E98175}" type="slidenum">
              <a:rPr lang="en-US" smtClean="0"/>
              <a:t>‹#›</a:t>
            </a:fld>
            <a:endParaRPr lang="en-US"/>
          </a:p>
        </p:txBody>
      </p:sp>
    </p:spTree>
    <p:extLst>
      <p:ext uri="{BB962C8B-B14F-4D97-AF65-F5344CB8AC3E}">
        <p14:creationId xmlns:p14="http://schemas.microsoft.com/office/powerpoint/2010/main" val="132193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BE5BE-5E2C-4550-BA2D-D18943756D5D}"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046F0-A84F-4F71-9F55-256475E98175}" type="slidenum">
              <a:rPr lang="en-US" smtClean="0"/>
              <a:t>‹#›</a:t>
            </a:fld>
            <a:endParaRPr lang="en-US"/>
          </a:p>
        </p:txBody>
      </p:sp>
    </p:spTree>
    <p:extLst>
      <p:ext uri="{BB962C8B-B14F-4D97-AF65-F5344CB8AC3E}">
        <p14:creationId xmlns:p14="http://schemas.microsoft.com/office/powerpoint/2010/main" val="391042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BE5BE-5E2C-4550-BA2D-D18943756D5D}"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046F0-A84F-4F71-9F55-256475E98175}" type="slidenum">
              <a:rPr lang="en-US" smtClean="0"/>
              <a:t>‹#›</a:t>
            </a:fld>
            <a:endParaRPr lang="en-US"/>
          </a:p>
        </p:txBody>
      </p:sp>
    </p:spTree>
    <p:extLst>
      <p:ext uri="{BB962C8B-B14F-4D97-AF65-F5344CB8AC3E}">
        <p14:creationId xmlns:p14="http://schemas.microsoft.com/office/powerpoint/2010/main" val="347986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04BE5BE-5E2C-4550-BA2D-D18943756D5D}" type="datetimeFigureOut">
              <a:rPr lang="en-US" smtClean="0"/>
              <a:t>9/15/2014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18046F0-A84F-4F71-9F55-256475E98175}" type="slidenum">
              <a:rPr lang="en-US" smtClean="0"/>
              <a:t>‹#›</a:t>
            </a:fld>
            <a:endParaRPr lang="en-US"/>
          </a:p>
        </p:txBody>
      </p:sp>
    </p:spTree>
    <p:extLst>
      <p:ext uri="{BB962C8B-B14F-4D97-AF65-F5344CB8AC3E}">
        <p14:creationId xmlns:p14="http://schemas.microsoft.com/office/powerpoint/2010/main" val="29344048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nsf.gov/geo/plr/arctic/iarpc/iarpc_principals2012.j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nsf.gov/geo/plr/arctic/iarpc/iarpc_5yr_plan/iarpc_factsheet.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nsf.gov/geo/plr/arctic/iarpc/arc_res_plan_index.js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228600"/>
            <a:ext cx="8229600" cy="1143000"/>
          </a:xfrm>
        </p:spPr>
        <p:txBody>
          <a:bodyPr>
            <a:normAutofit/>
          </a:bodyPr>
          <a:lstStyle/>
          <a:p>
            <a:r>
              <a:rPr lang="en-US" dirty="0" smtClean="0"/>
              <a:t>What is IARPC?</a:t>
            </a:r>
            <a:endParaRPr lang="en-US" sz="2700" i="1" dirty="0"/>
          </a:p>
        </p:txBody>
      </p:sp>
      <p:sp>
        <p:nvSpPr>
          <p:cNvPr id="7" name="Title 1"/>
          <p:cNvSpPr txBox="1">
            <a:spLocks/>
          </p:cNvSpPr>
          <p:nvPr/>
        </p:nvSpPr>
        <p:spPr>
          <a:xfrm>
            <a:off x="441960" y="4818098"/>
            <a:ext cx="8092440" cy="17351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smtClean="0">
                <a:ln w="0"/>
                <a:solidFill>
                  <a:schemeClr val="accent5">
                    <a:lumMod val="75000"/>
                  </a:schemeClr>
                </a:solidFill>
                <a:effectLst>
                  <a:outerShdw blurRad="38100" dist="25400" dir="5400000" algn="ctr" rotWithShape="0">
                    <a:srgbClr val="6E747A">
                      <a:alpha val="43000"/>
                    </a:srgbClr>
                  </a:outerShdw>
                </a:effectLst>
              </a:rPr>
              <a:t>IARPC envisions a prosperous, sustainable, and healthy Arctic understood through innovative and collaborative research coordinated among Federal agencies and domestic and international partners.</a:t>
            </a:r>
            <a:endParaRPr lang="en-US" sz="2800" i="1" dirty="0">
              <a:ln w="0"/>
              <a:solidFill>
                <a:schemeClr val="accent5">
                  <a:lumMod val="75000"/>
                </a:schemeClr>
              </a:solidFill>
              <a:effectLst>
                <a:outerShdw blurRad="38100" dist="25400" dir="5400000" algn="ctr" rotWithShape="0">
                  <a:srgbClr val="6E747A">
                    <a:alpha val="43000"/>
                  </a:srgbClr>
                </a:outerShdw>
              </a:effectLst>
            </a:endParaRPr>
          </a:p>
        </p:txBody>
      </p:sp>
      <p:grpSp>
        <p:nvGrpSpPr>
          <p:cNvPr id="19" name="Group 18"/>
          <p:cNvGrpSpPr/>
          <p:nvPr/>
        </p:nvGrpSpPr>
        <p:grpSpPr>
          <a:xfrm>
            <a:off x="6858000" y="-228600"/>
            <a:ext cx="2362200" cy="2344702"/>
            <a:chOff x="6858000" y="-228600"/>
            <a:chExt cx="2362200" cy="2344702"/>
          </a:xfrm>
        </p:grpSpPr>
        <p:pic>
          <p:nvPicPr>
            <p:cNvPr id="16" name="Picture 15"/>
            <p:cNvPicPr>
              <a:picLocks noChangeAspect="1"/>
            </p:cNvPicPr>
            <p:nvPr/>
          </p:nvPicPr>
          <p:blipFill>
            <a:blip r:embed="rId3"/>
            <a:stretch>
              <a:fillRect/>
            </a:stretch>
          </p:blipFill>
          <p:spPr>
            <a:xfrm>
              <a:off x="7162800" y="228600"/>
              <a:ext cx="1752600" cy="1499737"/>
            </a:xfrm>
            <a:prstGeom prst="rect">
              <a:avLst/>
            </a:prstGeom>
          </p:spPr>
        </p:pic>
        <p:sp>
          <p:nvSpPr>
            <p:cNvPr id="17" name="Title 1"/>
            <p:cNvSpPr txBox="1">
              <a:spLocks/>
            </p:cNvSpPr>
            <p:nvPr/>
          </p:nvSpPr>
          <p:spPr>
            <a:xfrm>
              <a:off x="7383780" y="381000"/>
              <a:ext cx="1371600" cy="1143000"/>
            </a:xfrm>
            <a:prstGeom prst="ellipse">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i="1" dirty="0" smtClean="0">
                  <a:ln w="0"/>
                  <a:solidFill>
                    <a:schemeClr val="accent1"/>
                  </a:solidFill>
                  <a:effectLst>
                    <a:outerShdw blurRad="38100" dist="25400" dir="5400000" algn="ctr" rotWithShape="0">
                      <a:srgbClr val="6E747A">
                        <a:alpha val="43000"/>
                      </a:srgbClr>
                    </a:outerShdw>
                  </a:effectLst>
                </a:rPr>
                <a:t>IARPC</a:t>
              </a:r>
              <a:endParaRPr lang="en-US" sz="2200" b="1" i="1" dirty="0">
                <a:ln w="0"/>
                <a:solidFill>
                  <a:schemeClr val="accent1"/>
                </a:solidFill>
                <a:effectLst>
                  <a:outerShdw blurRad="38100" dist="25400" dir="5400000" algn="ctr" rotWithShape="0">
                    <a:srgbClr val="6E747A">
                      <a:alpha val="43000"/>
                    </a:srgbClr>
                  </a:outerShdw>
                </a:effectLst>
              </a:endParaRPr>
            </a:p>
          </p:txBody>
        </p:sp>
        <p:sp>
          <p:nvSpPr>
            <p:cNvPr id="18" name="Donut 17"/>
            <p:cNvSpPr/>
            <p:nvPr/>
          </p:nvSpPr>
          <p:spPr>
            <a:xfrm>
              <a:off x="6858000" y="-228600"/>
              <a:ext cx="2362200" cy="2344702"/>
            </a:xfrm>
            <a:prstGeom prst="donut">
              <a:avLst>
                <a:gd name="adj" fmla="val 20153"/>
              </a:avLst>
            </a:prstGeom>
            <a:solidFill>
              <a:srgbClr val="11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Content Placeholder 2"/>
          <p:cNvSpPr>
            <a:spLocks noGrp="1"/>
          </p:cNvSpPr>
          <p:nvPr>
            <p:ph idx="1"/>
          </p:nvPr>
        </p:nvSpPr>
        <p:spPr>
          <a:xfrm>
            <a:off x="304800" y="1880737"/>
            <a:ext cx="8366760" cy="2843663"/>
          </a:xfrm>
        </p:spPr>
        <p:txBody>
          <a:bodyPr>
            <a:noAutofit/>
          </a:bodyPr>
          <a:lstStyle/>
          <a:p>
            <a:pPr marL="0" indent="0" algn="just">
              <a:buNone/>
            </a:pPr>
            <a:r>
              <a:rPr lang="en-US" sz="3400" u="sng" dirty="0" smtClean="0"/>
              <a:t>I</a:t>
            </a:r>
            <a:r>
              <a:rPr lang="en-US" sz="3400" dirty="0" smtClean="0"/>
              <a:t>nteragency </a:t>
            </a:r>
            <a:r>
              <a:rPr lang="en-US" sz="3400" u="sng" dirty="0" smtClean="0"/>
              <a:t>A</a:t>
            </a:r>
            <a:r>
              <a:rPr lang="en-US" sz="3400" dirty="0" smtClean="0"/>
              <a:t>rctic </a:t>
            </a:r>
            <a:r>
              <a:rPr lang="en-US" sz="3400" u="sng" dirty="0" smtClean="0"/>
              <a:t>R</a:t>
            </a:r>
            <a:r>
              <a:rPr lang="en-US" sz="3400" dirty="0" smtClean="0"/>
              <a:t>esearch </a:t>
            </a:r>
            <a:r>
              <a:rPr lang="en-US" sz="3400" u="sng" dirty="0" smtClean="0"/>
              <a:t>P</a:t>
            </a:r>
            <a:r>
              <a:rPr lang="en-US" sz="3400" dirty="0" smtClean="0"/>
              <a:t>olicy </a:t>
            </a:r>
            <a:r>
              <a:rPr lang="en-US" sz="3400" u="sng" dirty="0" smtClean="0"/>
              <a:t>C</a:t>
            </a:r>
            <a:r>
              <a:rPr lang="en-US" sz="3400" dirty="0" smtClean="0"/>
              <a:t>ommittee</a:t>
            </a:r>
          </a:p>
          <a:p>
            <a:pPr marL="0" indent="0" algn="just">
              <a:buNone/>
            </a:pPr>
            <a:endParaRPr lang="en-US" sz="3400" dirty="0" smtClean="0"/>
          </a:p>
          <a:p>
            <a:pPr marL="0" indent="0" algn="just">
              <a:buNone/>
            </a:pPr>
            <a:r>
              <a:rPr lang="en-US" sz="3400" dirty="0" smtClean="0"/>
              <a:t>IARPC and US Arctic Research Commission (USARC) were established by Congress in the Arctic Research Policy Act (ARPA) in 1984</a:t>
            </a:r>
          </a:p>
        </p:txBody>
      </p:sp>
    </p:spTree>
    <p:extLst>
      <p:ext uri="{BB962C8B-B14F-4D97-AF65-F5344CB8AC3E}">
        <p14:creationId xmlns:p14="http://schemas.microsoft.com/office/powerpoint/2010/main" val="833251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44568" y="4263485"/>
            <a:ext cx="2553046" cy="646986"/>
          </a:xfrm>
          <a:prstGeom prst="roundRect">
            <a:avLst/>
          </a:prstGeom>
          <a:solidFill>
            <a:srgbClr val="D9E6C8">
              <a:alpha val="74902"/>
            </a:srgbClr>
          </a:solidFill>
          <a:ln w="19050">
            <a:solidFill>
              <a:schemeClr val="accent4">
                <a:lumMod val="75000"/>
              </a:schemeClr>
            </a:solidFill>
          </a:ln>
        </p:spPr>
        <p:txBody>
          <a:bodyPr wrap="square" rtlCol="0">
            <a:spAutoFit/>
          </a:bodyPr>
          <a:lstStyle/>
          <a:p>
            <a:r>
              <a:rPr lang="en-US" sz="1600" dirty="0" smtClean="0">
                <a:solidFill>
                  <a:schemeClr val="bg1"/>
                </a:solidFill>
              </a:rPr>
              <a:t>National Science and Technology Council (NSTC)</a:t>
            </a:r>
            <a:endParaRPr lang="en-US" sz="1000" dirty="0">
              <a:solidFill>
                <a:schemeClr val="bg1"/>
              </a:solidFill>
            </a:endParaRPr>
          </a:p>
        </p:txBody>
      </p:sp>
      <p:sp>
        <p:nvSpPr>
          <p:cNvPr id="2" name="Title 1"/>
          <p:cNvSpPr>
            <a:spLocks noGrp="1"/>
          </p:cNvSpPr>
          <p:nvPr>
            <p:ph type="title"/>
          </p:nvPr>
        </p:nvSpPr>
        <p:spPr>
          <a:xfrm>
            <a:off x="457200" y="152400"/>
            <a:ext cx="7886700" cy="1325563"/>
          </a:xfrm>
        </p:spPr>
        <p:txBody>
          <a:bodyPr>
            <a:normAutofit/>
          </a:bodyPr>
          <a:lstStyle/>
          <a:p>
            <a:r>
              <a:rPr lang="en-US" sz="4100" dirty="0" smtClean="0"/>
              <a:t>IARPC sits in the White House, EOP</a:t>
            </a:r>
            <a:endParaRPr lang="en-US" sz="4100" dirty="0"/>
          </a:p>
        </p:txBody>
      </p:sp>
      <p:sp>
        <p:nvSpPr>
          <p:cNvPr id="11" name="TextBox 10"/>
          <p:cNvSpPr txBox="1"/>
          <p:nvPr/>
        </p:nvSpPr>
        <p:spPr>
          <a:xfrm>
            <a:off x="1676400" y="2816971"/>
            <a:ext cx="2438400" cy="646986"/>
          </a:xfrm>
          <a:prstGeom prst="roundRect">
            <a:avLst/>
          </a:prstGeom>
          <a:solidFill>
            <a:srgbClr val="BCE2EB">
              <a:alpha val="65098"/>
            </a:srgbClr>
          </a:solidFill>
          <a:ln w="19050">
            <a:solidFill>
              <a:schemeClr val="tx2">
                <a:lumMod val="75000"/>
              </a:schemeClr>
            </a:solidFill>
          </a:ln>
        </p:spPr>
        <p:txBody>
          <a:bodyPr wrap="square" rtlCol="0">
            <a:spAutoFit/>
          </a:bodyPr>
          <a:lstStyle/>
          <a:p>
            <a:r>
              <a:rPr lang="en-US" sz="1600" dirty="0" smtClean="0">
                <a:solidFill>
                  <a:schemeClr val="bg1"/>
                </a:solidFill>
              </a:rPr>
              <a:t>Office of Science and Technology Policy (OSTP)</a:t>
            </a:r>
            <a:endParaRPr lang="en-US" sz="1000" dirty="0" smtClean="0">
              <a:solidFill>
                <a:schemeClr val="bg1"/>
              </a:solidFill>
            </a:endParaRPr>
          </a:p>
        </p:txBody>
      </p:sp>
      <p:sp>
        <p:nvSpPr>
          <p:cNvPr id="12" name="TextBox 11"/>
          <p:cNvSpPr txBox="1"/>
          <p:nvPr/>
        </p:nvSpPr>
        <p:spPr>
          <a:xfrm>
            <a:off x="5562600" y="5709999"/>
            <a:ext cx="2971800" cy="919401"/>
          </a:xfrm>
          <a:prstGeom prst="roundRect">
            <a:avLst/>
          </a:prstGeom>
          <a:solidFill>
            <a:srgbClr val="C9C6DF">
              <a:alpha val="65098"/>
            </a:srgbClr>
          </a:solidFill>
          <a:ln w="19050">
            <a:solidFill>
              <a:srgbClr val="7030A0"/>
            </a:solidFill>
          </a:ln>
        </p:spPr>
        <p:txBody>
          <a:bodyPr wrap="square" rtlCol="0">
            <a:spAutoFit/>
          </a:bodyPr>
          <a:lstStyle/>
          <a:p>
            <a:r>
              <a:rPr lang="en-US" sz="1600" dirty="0" smtClean="0">
                <a:solidFill>
                  <a:schemeClr val="bg1"/>
                </a:solidFill>
              </a:rPr>
              <a:t>Committee on Environment and Natural Resources and Sustainability (CENRs)</a:t>
            </a:r>
            <a:endParaRPr lang="en-US" sz="1000" dirty="0">
              <a:solidFill>
                <a:schemeClr val="bg1"/>
              </a:solidFill>
            </a:endParaRPr>
          </a:p>
        </p:txBody>
      </p:sp>
      <p:sp>
        <p:nvSpPr>
          <p:cNvPr id="14" name="TextBox 13"/>
          <p:cNvSpPr txBox="1"/>
          <p:nvPr/>
        </p:nvSpPr>
        <p:spPr>
          <a:xfrm>
            <a:off x="685800" y="1370457"/>
            <a:ext cx="2438400" cy="646986"/>
          </a:xfrm>
          <a:prstGeom prst="roundRect">
            <a:avLst/>
          </a:prstGeom>
          <a:solidFill>
            <a:schemeClr val="tx1">
              <a:alpha val="65098"/>
            </a:schemeClr>
          </a:solidFill>
          <a:ln w="19050">
            <a:solidFill>
              <a:srgbClr val="FFFFFF"/>
            </a:solidFill>
          </a:ln>
        </p:spPr>
        <p:txBody>
          <a:bodyPr wrap="square" rtlCol="0">
            <a:spAutoFit/>
          </a:bodyPr>
          <a:lstStyle/>
          <a:p>
            <a:r>
              <a:rPr lang="en-US" sz="1600" dirty="0" smtClean="0">
                <a:solidFill>
                  <a:schemeClr val="bg1"/>
                </a:solidFill>
              </a:rPr>
              <a:t>Executive Office of the President (EOP)</a:t>
            </a:r>
            <a:endParaRPr lang="en-US" sz="1000" dirty="0" smtClean="0">
              <a:solidFill>
                <a:schemeClr val="bg1"/>
              </a:solidFill>
            </a:endParaRPr>
          </a:p>
        </p:txBody>
      </p:sp>
      <p:sp>
        <p:nvSpPr>
          <p:cNvPr id="16" name="Content Placeholder 2"/>
          <p:cNvSpPr>
            <a:spLocks noGrp="1"/>
          </p:cNvSpPr>
          <p:nvPr>
            <p:ph idx="1"/>
          </p:nvPr>
        </p:nvSpPr>
        <p:spPr>
          <a:xfrm>
            <a:off x="4343400" y="2590800"/>
            <a:ext cx="4800600" cy="1219200"/>
          </a:xfrm>
        </p:spPr>
        <p:txBody>
          <a:bodyPr>
            <a:normAutofit fontScale="92500" lnSpcReduction="10000"/>
          </a:bodyPr>
          <a:lstStyle/>
          <a:p>
            <a:pPr marL="0" indent="0">
              <a:buNone/>
            </a:pPr>
            <a:r>
              <a:rPr lang="en-US" sz="1600" dirty="0" smtClean="0"/>
              <a:t>Congress </a:t>
            </a:r>
            <a:r>
              <a:rPr lang="en-US" sz="1600" dirty="0"/>
              <a:t>established </a:t>
            </a:r>
            <a:r>
              <a:rPr lang="en-US" sz="1600" dirty="0" smtClean="0"/>
              <a:t>OSTP with </a:t>
            </a:r>
            <a:r>
              <a:rPr lang="en-US" sz="1600" dirty="0"/>
              <a:t>a broad mandate to advise the President </a:t>
            </a:r>
            <a:r>
              <a:rPr lang="en-US" sz="1600" dirty="0" smtClean="0"/>
              <a:t>on </a:t>
            </a:r>
            <a:r>
              <a:rPr lang="en-US" sz="1600" dirty="0"/>
              <a:t>the effects of science and technology on domestic and international affairs. </a:t>
            </a:r>
            <a:r>
              <a:rPr lang="en-US" sz="1600" dirty="0" smtClean="0"/>
              <a:t>OSTP leads interagency </a:t>
            </a:r>
            <a:r>
              <a:rPr lang="en-US" sz="1600" dirty="0"/>
              <a:t>efforts to develop and implement sound science and technology policies and </a:t>
            </a:r>
            <a:r>
              <a:rPr lang="en-US" sz="1600" dirty="0" smtClean="0"/>
              <a:t>budgets.  It is directed by the President’s Science Advisor.</a:t>
            </a:r>
          </a:p>
        </p:txBody>
      </p:sp>
      <p:sp>
        <p:nvSpPr>
          <p:cNvPr id="18" name="Content Placeholder 2"/>
          <p:cNvSpPr txBox="1">
            <a:spLocks/>
          </p:cNvSpPr>
          <p:nvPr/>
        </p:nvSpPr>
        <p:spPr>
          <a:xfrm>
            <a:off x="315813" y="4191000"/>
            <a:ext cx="4228755" cy="12192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500" dirty="0" smtClean="0"/>
              <a:t>NSTC is the </a:t>
            </a:r>
            <a:r>
              <a:rPr lang="en-US" sz="1500" dirty="0"/>
              <a:t>principal means within the executive branch to coordinate science and technology policy across the </a:t>
            </a:r>
            <a:r>
              <a:rPr lang="en-US" sz="1500" dirty="0" smtClean="0"/>
              <a:t>Federal </a:t>
            </a:r>
            <a:r>
              <a:rPr lang="en-US" sz="1500" dirty="0"/>
              <a:t>research and development enterprise. </a:t>
            </a:r>
            <a:r>
              <a:rPr lang="en-US" sz="1500" dirty="0" smtClean="0"/>
              <a:t>It is chaired by the President.  </a:t>
            </a:r>
          </a:p>
        </p:txBody>
      </p:sp>
      <p:graphicFrame>
        <p:nvGraphicFramePr>
          <p:cNvPr id="5" name="Diagram 4"/>
          <p:cNvGraphicFramePr/>
          <p:nvPr>
            <p:extLst/>
          </p:nvPr>
        </p:nvGraphicFramePr>
        <p:xfrm>
          <a:off x="1752600" y="1831229"/>
          <a:ext cx="3429000" cy="1140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Content Placeholder 2"/>
          <p:cNvSpPr txBox="1">
            <a:spLocks/>
          </p:cNvSpPr>
          <p:nvPr/>
        </p:nvSpPr>
        <p:spPr>
          <a:xfrm>
            <a:off x="3352800" y="1255923"/>
            <a:ext cx="5219700" cy="95387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500" dirty="0" smtClean="0"/>
              <a:t>11 major entities are f0und within EOP, including the National Security Staff (NSS), the Office of Management and Budget (OMB) and the Office of Science and Technology Policy (OSTP).  EOP is overseen by the White House Chief of Staff.  </a:t>
            </a:r>
          </a:p>
        </p:txBody>
      </p:sp>
      <p:sp>
        <p:nvSpPr>
          <p:cNvPr id="24" name="Content Placeholder 2"/>
          <p:cNvSpPr txBox="1">
            <a:spLocks/>
          </p:cNvSpPr>
          <p:nvPr/>
        </p:nvSpPr>
        <p:spPr>
          <a:xfrm>
            <a:off x="457200" y="5486400"/>
            <a:ext cx="4982756" cy="12192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500" dirty="0" smtClean="0"/>
              <a:t>CENRS is one of four sub-committees of NSTC.  Its purpose is to assist the NSTC to increase the overall productivity of Federal R&amp;D efforts in the areas of environment, natural resources and sustainability.  IARPC is one of twelve CENRS committees, including USGEO and USGCRP.  CENRS </a:t>
            </a:r>
            <a:r>
              <a:rPr lang="en-US" sz="1500" dirty="0"/>
              <a:t>is co-chaired by OSTP, </a:t>
            </a:r>
            <a:r>
              <a:rPr lang="en-US" sz="1500" dirty="0" smtClean="0"/>
              <a:t>NOAA, </a:t>
            </a:r>
            <a:r>
              <a:rPr lang="en-US" sz="1500" dirty="0"/>
              <a:t>and EPA. </a:t>
            </a:r>
            <a:endParaRPr lang="en-US" sz="1500" dirty="0" smtClean="0"/>
          </a:p>
        </p:txBody>
      </p:sp>
      <p:sp>
        <p:nvSpPr>
          <p:cNvPr id="33" name="Shape 32"/>
          <p:cNvSpPr/>
          <p:nvPr/>
        </p:nvSpPr>
        <p:spPr>
          <a:xfrm rot="4396374">
            <a:off x="3851096" y="3504780"/>
            <a:ext cx="984608" cy="686641"/>
          </a:xfrm>
          <a:prstGeom prst="swooshArrow">
            <a:avLst>
              <a:gd name="adj1" fmla="val 16310"/>
              <a:gd name="adj2" fmla="val 3137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4" name="Shape 33"/>
          <p:cNvSpPr/>
          <p:nvPr/>
        </p:nvSpPr>
        <p:spPr>
          <a:xfrm rot="4396374">
            <a:off x="5551759" y="4966914"/>
            <a:ext cx="984608" cy="686641"/>
          </a:xfrm>
          <a:prstGeom prst="swooshArrow">
            <a:avLst>
              <a:gd name="adj1" fmla="val 16310"/>
              <a:gd name="adj2" fmla="val 3137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041078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7"/>
            <a:ext cx="7886700" cy="1325563"/>
          </a:xfrm>
        </p:spPr>
        <p:txBody>
          <a:bodyPr/>
          <a:lstStyle/>
          <a:p>
            <a:r>
              <a:rPr lang="en-US" dirty="0" smtClean="0"/>
              <a:t>Who’s Involved in IARPC?</a:t>
            </a:r>
            <a:endParaRPr lang="en-US" dirty="0"/>
          </a:p>
        </p:txBody>
      </p:sp>
      <p:sp>
        <p:nvSpPr>
          <p:cNvPr id="3" name="Content Placeholder 2"/>
          <p:cNvSpPr>
            <a:spLocks noGrp="1"/>
          </p:cNvSpPr>
          <p:nvPr>
            <p:ph idx="1"/>
          </p:nvPr>
        </p:nvSpPr>
        <p:spPr>
          <a:xfrm>
            <a:off x="533400" y="2362200"/>
            <a:ext cx="8229600" cy="3200400"/>
          </a:xfrm>
          <a:prstGeom prst="roundRect">
            <a:avLst/>
          </a:prstGeom>
          <a:ln w="28575">
            <a:solidFill>
              <a:schemeClr val="accent1">
                <a:lumMod val="75000"/>
              </a:schemeClr>
            </a:solidFill>
          </a:ln>
        </p:spPr>
        <p:txBody>
          <a:bodyPr numCol="2">
            <a:noAutofit/>
          </a:bodyPr>
          <a:lstStyle/>
          <a:p>
            <a:r>
              <a:rPr lang="en-US" sz="1800" dirty="0" smtClean="0"/>
              <a:t>Department </a:t>
            </a:r>
            <a:r>
              <a:rPr lang="en-US" sz="1800" dirty="0"/>
              <a:t>of Agriculture </a:t>
            </a:r>
          </a:p>
          <a:p>
            <a:r>
              <a:rPr lang="en-US" sz="1800" dirty="0"/>
              <a:t>Department of Commerce </a:t>
            </a:r>
          </a:p>
          <a:p>
            <a:r>
              <a:rPr lang="en-US" sz="1800" dirty="0"/>
              <a:t>Department of Defense</a:t>
            </a:r>
          </a:p>
          <a:p>
            <a:r>
              <a:rPr lang="en-US" sz="1800" dirty="0"/>
              <a:t>Department of Energy </a:t>
            </a:r>
          </a:p>
          <a:p>
            <a:r>
              <a:rPr lang="en-US" sz="1800" dirty="0"/>
              <a:t>Department of Health and Human Services </a:t>
            </a:r>
          </a:p>
          <a:p>
            <a:r>
              <a:rPr lang="en-US" sz="1800" dirty="0"/>
              <a:t>Department of Homeland Security (U.S. Coast Guard) </a:t>
            </a:r>
          </a:p>
          <a:p>
            <a:r>
              <a:rPr lang="en-US" sz="1800" dirty="0"/>
              <a:t>Department of Interior </a:t>
            </a:r>
            <a:endParaRPr lang="en-US" sz="1800" dirty="0" smtClean="0"/>
          </a:p>
          <a:p>
            <a:r>
              <a:rPr lang="en-US" sz="1800" dirty="0" smtClean="0"/>
              <a:t>Department </a:t>
            </a:r>
            <a:r>
              <a:rPr lang="en-US" sz="1800" dirty="0"/>
              <a:t>of State </a:t>
            </a:r>
            <a:endParaRPr lang="en-US" sz="1800" dirty="0" smtClean="0"/>
          </a:p>
          <a:p>
            <a:r>
              <a:rPr lang="en-US" sz="1800" dirty="0" smtClean="0"/>
              <a:t>Department </a:t>
            </a:r>
            <a:r>
              <a:rPr lang="en-US" sz="1800" dirty="0"/>
              <a:t>of Transportation </a:t>
            </a:r>
          </a:p>
          <a:p>
            <a:r>
              <a:rPr lang="en-US" sz="1800" dirty="0"/>
              <a:t>Environmental Protection Agency </a:t>
            </a:r>
          </a:p>
          <a:p>
            <a:r>
              <a:rPr lang="en-US" sz="1800" dirty="0"/>
              <a:t>Marine Mammal Commission</a:t>
            </a:r>
          </a:p>
          <a:p>
            <a:r>
              <a:rPr lang="en-US" sz="1800" dirty="0"/>
              <a:t>National Aeronautics and Space Administration </a:t>
            </a:r>
          </a:p>
          <a:p>
            <a:r>
              <a:rPr lang="en-US" sz="1800" dirty="0"/>
              <a:t>National Science Foundation </a:t>
            </a:r>
            <a:r>
              <a:rPr lang="en-US" sz="1800" dirty="0">
                <a:solidFill>
                  <a:schemeClr val="accent5">
                    <a:lumMod val="75000"/>
                  </a:schemeClr>
                </a:solidFill>
              </a:rPr>
              <a:t>(chair) </a:t>
            </a:r>
          </a:p>
          <a:p>
            <a:r>
              <a:rPr lang="en-US" sz="1800" dirty="0"/>
              <a:t>Smithsonian Institution </a:t>
            </a:r>
          </a:p>
        </p:txBody>
      </p:sp>
      <p:sp>
        <p:nvSpPr>
          <p:cNvPr id="4" name="Content Placeholder 2"/>
          <p:cNvSpPr txBox="1">
            <a:spLocks/>
          </p:cNvSpPr>
          <p:nvPr/>
        </p:nvSpPr>
        <p:spPr>
          <a:xfrm>
            <a:off x="609600" y="1371600"/>
            <a:ext cx="82296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i="1" dirty="0" smtClean="0">
                <a:ln w="0"/>
                <a:effectLst>
                  <a:outerShdw blurRad="38100" dist="25400" dir="5400000" algn="ctr" rotWithShape="0">
                    <a:srgbClr val="6E747A">
                      <a:alpha val="43000"/>
                    </a:srgbClr>
                  </a:outerShdw>
                </a:effectLst>
              </a:rPr>
              <a:t>Fourteen Federal entities, each with research responsibilities in the Arctic, comprise IARPC.  They are represented on IARPC by their respective </a:t>
            </a:r>
            <a:r>
              <a:rPr lang="en-US" sz="2000" i="1" dirty="0" smtClean="0">
                <a:ln w="0"/>
                <a:solidFill>
                  <a:schemeClr val="accent5">
                    <a:lumMod val="75000"/>
                  </a:schemeClr>
                </a:solidFill>
                <a:effectLst>
                  <a:outerShdw blurRad="38100" dist="25400" dir="5400000" algn="ctr" rotWithShape="0">
                    <a:srgbClr val="6E747A">
                      <a:alpha val="43000"/>
                    </a:srgbClr>
                  </a:outerShdw>
                </a:effectLst>
                <a:hlinkClick r:id="rId3"/>
              </a:rPr>
              <a:t>IARPC Principals </a:t>
            </a:r>
            <a:r>
              <a:rPr lang="en-US" sz="2000" i="1" dirty="0" smtClean="0">
                <a:ln w="0"/>
                <a:effectLst>
                  <a:outerShdw blurRad="38100" dist="25400" dir="5400000" algn="ctr" rotWithShape="0">
                    <a:srgbClr val="6E747A">
                      <a:alpha val="43000"/>
                    </a:srgbClr>
                  </a:outerShdw>
                </a:effectLst>
              </a:rPr>
              <a:t>:</a:t>
            </a:r>
          </a:p>
        </p:txBody>
      </p:sp>
      <p:sp>
        <p:nvSpPr>
          <p:cNvPr id="5" name="Content Placeholder 2"/>
          <p:cNvSpPr txBox="1">
            <a:spLocks/>
          </p:cNvSpPr>
          <p:nvPr/>
        </p:nvSpPr>
        <p:spPr>
          <a:xfrm>
            <a:off x="609600" y="5638800"/>
            <a:ext cx="8229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i="1" dirty="0" smtClean="0">
                <a:ln w="0"/>
                <a:solidFill>
                  <a:schemeClr val="accent5">
                    <a:lumMod val="75000"/>
                  </a:schemeClr>
                </a:solidFill>
                <a:effectLst>
                  <a:outerShdw blurRad="38100" dist="25400" dir="5400000" algn="ctr" rotWithShape="0">
                    <a:srgbClr val="6E747A">
                      <a:alpha val="43000"/>
                    </a:srgbClr>
                  </a:outerShdw>
                </a:effectLst>
              </a:rPr>
              <a:t>IARPC also cooperates with the </a:t>
            </a:r>
            <a:r>
              <a:rPr lang="en-US" sz="2000" i="1" dirty="0">
                <a:ln w="0"/>
                <a:solidFill>
                  <a:schemeClr val="accent5">
                    <a:lumMod val="75000"/>
                  </a:schemeClr>
                </a:solidFill>
                <a:effectLst>
                  <a:outerShdw blurRad="38100" dist="25400" dir="5400000" algn="ctr" rotWithShape="0">
                    <a:srgbClr val="6E747A">
                      <a:alpha val="43000"/>
                    </a:srgbClr>
                  </a:outerShdw>
                </a:effectLst>
              </a:rPr>
              <a:t>State of </a:t>
            </a:r>
            <a:r>
              <a:rPr lang="en-US" sz="2000" i="1" dirty="0" smtClean="0">
                <a:ln w="0"/>
                <a:solidFill>
                  <a:schemeClr val="accent5">
                    <a:lumMod val="75000"/>
                  </a:schemeClr>
                </a:solidFill>
                <a:effectLst>
                  <a:outerShdw blurRad="38100" dist="25400" dir="5400000" algn="ctr" rotWithShape="0">
                    <a:srgbClr val="6E747A">
                      <a:alpha val="43000"/>
                    </a:srgbClr>
                  </a:outerShdw>
                </a:effectLst>
              </a:rPr>
              <a:t>Alaska, </a:t>
            </a:r>
            <a:r>
              <a:rPr lang="en-US" sz="2000" i="1" dirty="0">
                <a:ln w="0"/>
                <a:solidFill>
                  <a:schemeClr val="accent5">
                    <a:lumMod val="75000"/>
                  </a:schemeClr>
                </a:solidFill>
                <a:effectLst>
                  <a:outerShdw blurRad="38100" dist="25400" dir="5400000" algn="ctr" rotWithShape="0">
                    <a:srgbClr val="6E747A">
                      <a:alpha val="43000"/>
                    </a:srgbClr>
                  </a:outerShdw>
                </a:effectLst>
              </a:rPr>
              <a:t>indigenous organizations, academic institutions, non-governmental organizations, the Arctic Council, and international partners. </a:t>
            </a:r>
          </a:p>
        </p:txBody>
      </p:sp>
    </p:spTree>
    <p:extLst>
      <p:ext uri="{BB962C8B-B14F-4D97-AF65-F5344CB8AC3E}">
        <p14:creationId xmlns:p14="http://schemas.microsoft.com/office/powerpoint/2010/main" val="95460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7607043" cy="1325563"/>
          </a:xfrm>
        </p:spPr>
        <p:txBody>
          <a:bodyPr>
            <a:normAutofit/>
          </a:bodyPr>
          <a:lstStyle/>
          <a:p>
            <a:r>
              <a:rPr lang="en-US" dirty="0" smtClean="0"/>
              <a:t>IARPC Implementation Structure</a:t>
            </a:r>
            <a:endParaRPr lang="en-US" dirty="0"/>
          </a:p>
        </p:txBody>
      </p:sp>
      <p:sp>
        <p:nvSpPr>
          <p:cNvPr id="7" name="TextBox 6"/>
          <p:cNvSpPr txBox="1"/>
          <p:nvPr/>
        </p:nvSpPr>
        <p:spPr>
          <a:xfrm>
            <a:off x="3090672" y="1828800"/>
            <a:ext cx="2971800" cy="919401"/>
          </a:xfrm>
          <a:prstGeom prst="roundRect">
            <a:avLst/>
          </a:prstGeom>
          <a:solidFill>
            <a:srgbClr val="C9C6DF">
              <a:alpha val="65098"/>
            </a:srgbClr>
          </a:solidFill>
          <a:ln w="19050">
            <a:solidFill>
              <a:srgbClr val="7030A0"/>
            </a:solidFill>
          </a:ln>
        </p:spPr>
        <p:txBody>
          <a:bodyPr wrap="square" rtlCol="0">
            <a:spAutoFit/>
          </a:bodyPr>
          <a:lstStyle/>
          <a:p>
            <a:r>
              <a:rPr lang="en-US" sz="1600" dirty="0" smtClean="0">
                <a:solidFill>
                  <a:schemeClr val="bg1"/>
                </a:solidFill>
              </a:rPr>
              <a:t>Committee on Environment and Natural Resources and Sustainability (CENRs)</a:t>
            </a:r>
            <a:endParaRPr lang="en-US" sz="1000" dirty="0">
              <a:solidFill>
                <a:schemeClr val="bg1"/>
              </a:solidFill>
            </a:endParaRPr>
          </a:p>
        </p:txBody>
      </p:sp>
      <p:sp>
        <p:nvSpPr>
          <p:cNvPr id="8" name="TextBox 7"/>
          <p:cNvSpPr txBox="1"/>
          <p:nvPr/>
        </p:nvSpPr>
        <p:spPr>
          <a:xfrm>
            <a:off x="3395472" y="3130629"/>
            <a:ext cx="2362200" cy="374571"/>
          </a:xfrm>
          <a:prstGeom prst="roundRect">
            <a:avLst/>
          </a:prstGeom>
          <a:solidFill>
            <a:srgbClr val="C9C6DF">
              <a:alpha val="65098"/>
            </a:srgbClr>
          </a:solidFill>
          <a:ln w="19050">
            <a:solidFill>
              <a:srgbClr val="7030A0"/>
            </a:solidFill>
          </a:ln>
        </p:spPr>
        <p:txBody>
          <a:bodyPr wrap="square" rtlCol="0">
            <a:spAutoFit/>
          </a:bodyPr>
          <a:lstStyle/>
          <a:p>
            <a:r>
              <a:rPr lang="en-US" sz="1600" dirty="0" smtClean="0">
                <a:solidFill>
                  <a:schemeClr val="bg1"/>
                </a:solidFill>
              </a:rPr>
              <a:t>IARPC Principals (1-2/</a:t>
            </a:r>
            <a:r>
              <a:rPr lang="en-US" sz="1600" dirty="0" err="1" smtClean="0">
                <a:solidFill>
                  <a:schemeClr val="bg1"/>
                </a:solidFill>
              </a:rPr>
              <a:t>yr</a:t>
            </a:r>
            <a:r>
              <a:rPr lang="en-US" sz="1600" dirty="0" smtClean="0">
                <a:solidFill>
                  <a:schemeClr val="bg1"/>
                </a:solidFill>
              </a:rPr>
              <a:t>)</a:t>
            </a:r>
            <a:endParaRPr lang="en-US" sz="1000" dirty="0">
              <a:solidFill>
                <a:schemeClr val="bg1"/>
              </a:solidFill>
            </a:endParaRPr>
          </a:p>
        </p:txBody>
      </p:sp>
      <p:sp>
        <p:nvSpPr>
          <p:cNvPr id="9" name="TextBox 8"/>
          <p:cNvSpPr txBox="1"/>
          <p:nvPr/>
        </p:nvSpPr>
        <p:spPr>
          <a:xfrm>
            <a:off x="3395472" y="3892629"/>
            <a:ext cx="2362200" cy="374571"/>
          </a:xfrm>
          <a:prstGeom prst="roundRect">
            <a:avLst/>
          </a:prstGeom>
          <a:solidFill>
            <a:srgbClr val="C9C6DF">
              <a:alpha val="65098"/>
            </a:srgbClr>
          </a:solidFill>
          <a:ln w="19050">
            <a:solidFill>
              <a:srgbClr val="7030A0"/>
            </a:solidFill>
          </a:ln>
        </p:spPr>
        <p:txBody>
          <a:bodyPr wrap="square" rtlCol="0">
            <a:spAutoFit/>
          </a:bodyPr>
          <a:lstStyle/>
          <a:p>
            <a:r>
              <a:rPr lang="en-US" sz="1600" dirty="0" smtClean="0">
                <a:solidFill>
                  <a:schemeClr val="bg1"/>
                </a:solidFill>
              </a:rPr>
              <a:t>IARPC Staff (1/</a:t>
            </a:r>
            <a:r>
              <a:rPr lang="en-US" sz="1600" dirty="0" err="1" smtClean="0">
                <a:solidFill>
                  <a:schemeClr val="bg1"/>
                </a:solidFill>
              </a:rPr>
              <a:t>mo</a:t>
            </a:r>
            <a:r>
              <a:rPr lang="en-US" sz="1600" dirty="0" smtClean="0">
                <a:solidFill>
                  <a:schemeClr val="bg1"/>
                </a:solidFill>
              </a:rPr>
              <a:t>)</a:t>
            </a:r>
            <a:endParaRPr lang="en-US" sz="1000" dirty="0">
              <a:solidFill>
                <a:schemeClr val="bg1"/>
              </a:solidFill>
            </a:endParaRPr>
          </a:p>
        </p:txBody>
      </p:sp>
      <p:sp>
        <p:nvSpPr>
          <p:cNvPr id="10" name="TextBox 9"/>
          <p:cNvSpPr txBox="1"/>
          <p:nvPr/>
        </p:nvSpPr>
        <p:spPr>
          <a:xfrm>
            <a:off x="2362200" y="5096418"/>
            <a:ext cx="4343400" cy="374571"/>
          </a:xfrm>
          <a:prstGeom prst="roundRect">
            <a:avLst/>
          </a:prstGeom>
          <a:ln>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smtClean="0">
                <a:solidFill>
                  <a:schemeClr val="bg1"/>
                </a:solidFill>
              </a:rPr>
              <a:t>IARPC Collaboration Team Co-Leads (1/</a:t>
            </a:r>
            <a:r>
              <a:rPr lang="en-US" sz="1600" dirty="0" err="1" smtClean="0">
                <a:solidFill>
                  <a:schemeClr val="bg1"/>
                </a:solidFill>
              </a:rPr>
              <a:t>mo</a:t>
            </a:r>
            <a:r>
              <a:rPr lang="en-US" sz="1600" dirty="0" smtClean="0">
                <a:solidFill>
                  <a:schemeClr val="bg1"/>
                </a:solidFill>
              </a:rPr>
              <a:t> * 12)</a:t>
            </a:r>
            <a:endParaRPr lang="en-US" sz="1000" dirty="0">
              <a:solidFill>
                <a:schemeClr val="bg1"/>
              </a:solidFill>
            </a:endParaRPr>
          </a:p>
        </p:txBody>
      </p:sp>
      <p:sp>
        <p:nvSpPr>
          <p:cNvPr id="11" name="TextBox 10"/>
          <p:cNvSpPr txBox="1"/>
          <p:nvPr/>
        </p:nvSpPr>
        <p:spPr>
          <a:xfrm>
            <a:off x="163761" y="5950028"/>
            <a:ext cx="609600" cy="374571"/>
          </a:xfrm>
          <a:prstGeom prst="roundRect">
            <a:avLst/>
          </a:prstGeom>
          <a:ln>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smtClean="0">
                <a:solidFill>
                  <a:schemeClr val="bg1"/>
                </a:solidFill>
              </a:rPr>
              <a:t>ACT</a:t>
            </a:r>
            <a:endParaRPr lang="en-US" sz="1000" dirty="0">
              <a:solidFill>
                <a:schemeClr val="bg1"/>
              </a:solidFill>
            </a:endParaRPr>
          </a:p>
        </p:txBody>
      </p:sp>
      <p:sp>
        <p:nvSpPr>
          <p:cNvPr id="12" name="TextBox 11"/>
          <p:cNvSpPr txBox="1"/>
          <p:nvPr/>
        </p:nvSpPr>
        <p:spPr>
          <a:xfrm>
            <a:off x="757214" y="5950029"/>
            <a:ext cx="741495" cy="374571"/>
          </a:xfrm>
          <a:prstGeom prst="round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smtClean="0">
                <a:solidFill>
                  <a:schemeClr val="bg1"/>
                </a:solidFill>
              </a:rPr>
              <a:t>ADCT</a:t>
            </a:r>
            <a:endParaRPr lang="en-US" sz="1000" dirty="0">
              <a:solidFill>
                <a:schemeClr val="bg1"/>
              </a:solidFill>
            </a:endParaRPr>
          </a:p>
        </p:txBody>
      </p:sp>
      <p:sp>
        <p:nvSpPr>
          <p:cNvPr id="13" name="TextBox 12"/>
          <p:cNvSpPr txBox="1"/>
          <p:nvPr/>
        </p:nvSpPr>
        <p:spPr>
          <a:xfrm>
            <a:off x="1482562" y="5950029"/>
            <a:ext cx="685800" cy="374571"/>
          </a:xfrm>
          <a:prstGeom prst="roundRect">
            <a:avLst/>
          </a:prstGeom>
          <a:ln>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smtClean="0">
                <a:solidFill>
                  <a:schemeClr val="bg1"/>
                </a:solidFill>
              </a:rPr>
              <a:t>MCT</a:t>
            </a:r>
            <a:endParaRPr lang="en-US" sz="1000" dirty="0">
              <a:solidFill>
                <a:schemeClr val="bg1"/>
              </a:solidFill>
            </a:endParaRPr>
          </a:p>
        </p:txBody>
      </p:sp>
      <p:sp>
        <p:nvSpPr>
          <p:cNvPr id="14" name="TextBox 13"/>
          <p:cNvSpPr txBox="1"/>
          <p:nvPr/>
        </p:nvSpPr>
        <p:spPr>
          <a:xfrm>
            <a:off x="2899592" y="5950029"/>
            <a:ext cx="758952" cy="374571"/>
          </a:xfrm>
          <a:prstGeom prst="roundRect">
            <a:avLst/>
          </a:prstGeom>
          <a:ln>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smtClean="0">
                <a:solidFill>
                  <a:schemeClr val="bg1"/>
                </a:solidFill>
              </a:rPr>
              <a:t>WFCT</a:t>
            </a:r>
            <a:endParaRPr lang="en-US" sz="1000" dirty="0">
              <a:solidFill>
                <a:schemeClr val="bg1"/>
              </a:solidFill>
            </a:endParaRPr>
          </a:p>
        </p:txBody>
      </p:sp>
      <p:sp>
        <p:nvSpPr>
          <p:cNvPr id="15" name="TextBox 14"/>
          <p:cNvSpPr txBox="1"/>
          <p:nvPr/>
        </p:nvSpPr>
        <p:spPr>
          <a:xfrm>
            <a:off x="3642397" y="5950029"/>
            <a:ext cx="682752" cy="374571"/>
          </a:xfrm>
          <a:prstGeom prst="round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smtClean="0">
                <a:solidFill>
                  <a:schemeClr val="bg1"/>
                </a:solidFill>
              </a:rPr>
              <a:t>TECT</a:t>
            </a:r>
            <a:endParaRPr lang="en-US" sz="1000" dirty="0">
              <a:solidFill>
                <a:schemeClr val="bg1"/>
              </a:solidFill>
            </a:endParaRPr>
          </a:p>
        </p:txBody>
      </p:sp>
      <p:sp>
        <p:nvSpPr>
          <p:cNvPr id="16" name="TextBox 15"/>
          <p:cNvSpPr txBox="1"/>
          <p:nvPr/>
        </p:nvSpPr>
        <p:spPr>
          <a:xfrm>
            <a:off x="4309002" y="5950029"/>
            <a:ext cx="682752" cy="374571"/>
          </a:xfrm>
          <a:prstGeom prst="round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smtClean="0">
                <a:solidFill>
                  <a:schemeClr val="bg1"/>
                </a:solidFill>
              </a:rPr>
              <a:t>SICT</a:t>
            </a:r>
            <a:endParaRPr lang="en-US" sz="1000" dirty="0">
              <a:solidFill>
                <a:schemeClr val="bg1"/>
              </a:solidFill>
            </a:endParaRPr>
          </a:p>
        </p:txBody>
      </p:sp>
      <p:sp>
        <p:nvSpPr>
          <p:cNvPr id="17" name="TextBox 16"/>
          <p:cNvSpPr txBox="1"/>
          <p:nvPr/>
        </p:nvSpPr>
        <p:spPr>
          <a:xfrm>
            <a:off x="5722984" y="5950029"/>
            <a:ext cx="911352" cy="374571"/>
          </a:xfrm>
          <a:prstGeom prst="roundRect">
            <a:avLst/>
          </a:prstGeom>
          <a:ln>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smtClean="0">
                <a:solidFill>
                  <a:schemeClr val="bg1"/>
                </a:solidFill>
              </a:rPr>
              <a:t>DBOCT</a:t>
            </a:r>
            <a:endParaRPr lang="en-US" sz="1000" dirty="0">
              <a:solidFill>
                <a:schemeClr val="bg1"/>
              </a:solidFill>
            </a:endParaRPr>
          </a:p>
        </p:txBody>
      </p:sp>
      <p:sp>
        <p:nvSpPr>
          <p:cNvPr id="18" name="TextBox 17"/>
          <p:cNvSpPr txBox="1"/>
          <p:nvPr/>
        </p:nvSpPr>
        <p:spPr>
          <a:xfrm>
            <a:off x="6618189" y="5950029"/>
            <a:ext cx="752856" cy="374571"/>
          </a:xfrm>
          <a:prstGeom prst="roundRect">
            <a:avLst/>
          </a:prstGeom>
          <a:ln>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smtClean="0">
                <a:solidFill>
                  <a:schemeClr val="bg1"/>
                </a:solidFill>
              </a:rPr>
              <a:t>CBCT</a:t>
            </a:r>
            <a:endParaRPr lang="en-US" sz="1000" dirty="0">
              <a:solidFill>
                <a:schemeClr val="bg1"/>
              </a:solidFill>
            </a:endParaRPr>
          </a:p>
        </p:txBody>
      </p:sp>
      <p:sp>
        <p:nvSpPr>
          <p:cNvPr id="19" name="TextBox 18"/>
          <p:cNvSpPr txBox="1"/>
          <p:nvPr/>
        </p:nvSpPr>
        <p:spPr>
          <a:xfrm>
            <a:off x="7354898" y="5950029"/>
            <a:ext cx="899991" cy="374571"/>
          </a:xfrm>
          <a:prstGeom prst="roundRect">
            <a:avLst/>
          </a:prstGeom>
          <a:ln>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smtClean="0">
                <a:solidFill>
                  <a:schemeClr val="bg1"/>
                </a:solidFill>
              </a:rPr>
              <a:t>AOSCT</a:t>
            </a:r>
            <a:endParaRPr lang="en-US" sz="1000" dirty="0">
              <a:solidFill>
                <a:schemeClr val="bg1"/>
              </a:solidFill>
            </a:endParaRPr>
          </a:p>
        </p:txBody>
      </p:sp>
      <p:sp>
        <p:nvSpPr>
          <p:cNvPr id="20" name="TextBox 19"/>
          <p:cNvSpPr txBox="1"/>
          <p:nvPr/>
        </p:nvSpPr>
        <p:spPr>
          <a:xfrm>
            <a:off x="8238743" y="5950029"/>
            <a:ext cx="727083" cy="374571"/>
          </a:xfrm>
          <a:prstGeom prst="round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smtClean="0">
                <a:solidFill>
                  <a:schemeClr val="bg1"/>
                </a:solidFill>
              </a:rPr>
              <a:t>ACCT</a:t>
            </a:r>
            <a:endParaRPr lang="en-US" sz="1000" dirty="0">
              <a:solidFill>
                <a:schemeClr val="bg1"/>
              </a:solidFill>
            </a:endParaRPr>
          </a:p>
        </p:txBody>
      </p:sp>
      <p:sp>
        <p:nvSpPr>
          <p:cNvPr id="21" name="TextBox 20"/>
          <p:cNvSpPr txBox="1"/>
          <p:nvPr/>
        </p:nvSpPr>
        <p:spPr>
          <a:xfrm>
            <a:off x="2152215" y="5950029"/>
            <a:ext cx="763524" cy="374571"/>
          </a:xfrm>
          <a:prstGeom prst="roundRect">
            <a:avLst/>
          </a:prstGeom>
          <a:ln>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600" dirty="0" smtClean="0">
                <a:solidFill>
                  <a:schemeClr val="bg1"/>
                </a:solidFill>
              </a:rPr>
              <a:t>HHCT</a:t>
            </a:r>
            <a:endParaRPr lang="en-US" sz="1000" dirty="0">
              <a:solidFill>
                <a:schemeClr val="bg1"/>
              </a:solidFill>
            </a:endParaRPr>
          </a:p>
        </p:txBody>
      </p:sp>
      <p:sp>
        <p:nvSpPr>
          <p:cNvPr id="22" name="TextBox 21"/>
          <p:cNvSpPr txBox="1"/>
          <p:nvPr/>
        </p:nvSpPr>
        <p:spPr>
          <a:xfrm>
            <a:off x="4975607" y="5950029"/>
            <a:ext cx="763524" cy="374571"/>
          </a:xfrm>
          <a:prstGeom prst="round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smtClean="0">
                <a:solidFill>
                  <a:schemeClr val="bg1"/>
                </a:solidFill>
              </a:rPr>
              <a:t>GFCT</a:t>
            </a:r>
            <a:endParaRPr lang="en-US" sz="1000" dirty="0">
              <a:solidFill>
                <a:schemeClr val="bg1"/>
              </a:solidFill>
            </a:endParaRPr>
          </a:p>
        </p:txBody>
      </p:sp>
      <p:cxnSp>
        <p:nvCxnSpPr>
          <p:cNvPr id="24" name="Straight Connector 23"/>
          <p:cNvCxnSpPr/>
          <p:nvPr/>
        </p:nvCxnSpPr>
        <p:spPr>
          <a:xfrm>
            <a:off x="533400" y="4648200"/>
            <a:ext cx="80010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926293" y="4079914"/>
            <a:ext cx="1447800" cy="374571"/>
          </a:xfrm>
          <a:prstGeom prst="roundRect">
            <a:avLst/>
          </a:prstGeom>
          <a:solidFill>
            <a:srgbClr val="C9C6DF">
              <a:alpha val="65098"/>
            </a:srgbClr>
          </a:solidFill>
          <a:ln w="19050">
            <a:solidFill>
              <a:srgbClr val="7030A0"/>
            </a:solidFill>
          </a:ln>
        </p:spPr>
        <p:txBody>
          <a:bodyPr wrap="square" rtlCol="0">
            <a:spAutoFit/>
          </a:bodyPr>
          <a:lstStyle/>
          <a:p>
            <a:r>
              <a:rPr lang="en-US" sz="1600" dirty="0" smtClean="0">
                <a:solidFill>
                  <a:schemeClr val="bg1"/>
                </a:solidFill>
              </a:rPr>
              <a:t>IPMC (2-4/</a:t>
            </a:r>
            <a:r>
              <a:rPr lang="en-US" sz="1600" dirty="0" err="1" smtClean="0">
                <a:solidFill>
                  <a:schemeClr val="bg1"/>
                </a:solidFill>
              </a:rPr>
              <a:t>yr</a:t>
            </a:r>
            <a:r>
              <a:rPr lang="en-US" sz="1600" dirty="0" smtClean="0">
                <a:solidFill>
                  <a:schemeClr val="bg1"/>
                </a:solidFill>
              </a:rPr>
              <a:t>)</a:t>
            </a:r>
            <a:endParaRPr lang="en-US" sz="1000" dirty="0">
              <a:solidFill>
                <a:schemeClr val="bg1"/>
              </a:solidFill>
            </a:endParaRPr>
          </a:p>
        </p:txBody>
      </p:sp>
      <p:sp>
        <p:nvSpPr>
          <p:cNvPr id="27" name="TextBox 26"/>
          <p:cNvSpPr txBox="1"/>
          <p:nvPr/>
        </p:nvSpPr>
        <p:spPr>
          <a:xfrm>
            <a:off x="520156" y="3622715"/>
            <a:ext cx="940888" cy="374571"/>
          </a:xfrm>
          <a:prstGeom prst="roundRect">
            <a:avLst/>
          </a:prstGeom>
          <a:solidFill>
            <a:schemeClr val="tx1">
              <a:alpha val="65098"/>
            </a:schemeClr>
          </a:solidFill>
          <a:ln w="19050">
            <a:solidFill>
              <a:srgbClr val="FFFFFF"/>
            </a:solidFill>
          </a:ln>
        </p:spPr>
        <p:txBody>
          <a:bodyPr wrap="square" rtlCol="0">
            <a:spAutoFit/>
          </a:bodyPr>
          <a:lstStyle/>
          <a:p>
            <a:r>
              <a:rPr lang="en-US" sz="1600" dirty="0" smtClean="0">
                <a:solidFill>
                  <a:schemeClr val="bg1"/>
                </a:solidFill>
              </a:rPr>
              <a:t>Federal</a:t>
            </a:r>
            <a:endParaRPr lang="en-US" sz="1000" dirty="0" smtClean="0">
              <a:solidFill>
                <a:schemeClr val="bg1"/>
              </a:solidFill>
            </a:endParaRPr>
          </a:p>
        </p:txBody>
      </p:sp>
      <p:sp>
        <p:nvSpPr>
          <p:cNvPr id="28" name="TextBox 27"/>
          <p:cNvSpPr txBox="1"/>
          <p:nvPr/>
        </p:nvSpPr>
        <p:spPr>
          <a:xfrm>
            <a:off x="468560" y="5090757"/>
            <a:ext cx="1014001" cy="646986"/>
          </a:xfrm>
          <a:prstGeom prst="roundRect">
            <a:avLst/>
          </a:prstGeom>
          <a:solidFill>
            <a:schemeClr val="tx1">
              <a:alpha val="65098"/>
            </a:schemeClr>
          </a:solidFill>
          <a:ln w="19050">
            <a:solidFill>
              <a:srgbClr val="FFFFFF"/>
            </a:solidFill>
          </a:ln>
        </p:spPr>
        <p:txBody>
          <a:bodyPr wrap="square" rtlCol="0">
            <a:spAutoFit/>
          </a:bodyPr>
          <a:lstStyle/>
          <a:p>
            <a:r>
              <a:rPr lang="en-US" sz="1600" dirty="0" smtClean="0">
                <a:solidFill>
                  <a:schemeClr val="bg1"/>
                </a:solidFill>
              </a:rPr>
              <a:t>Fed &amp; Non-Fed</a:t>
            </a:r>
            <a:endParaRPr lang="en-US" sz="1000" dirty="0" smtClean="0">
              <a:solidFill>
                <a:schemeClr val="bg1"/>
              </a:solidFill>
            </a:endParaRPr>
          </a:p>
        </p:txBody>
      </p:sp>
    </p:spTree>
    <p:extLst>
      <p:ext uri="{BB962C8B-B14F-4D97-AF65-F5344CB8AC3E}">
        <p14:creationId xmlns:p14="http://schemas.microsoft.com/office/powerpoint/2010/main" val="2248410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rot="714667">
            <a:off x="6191804" y="2558092"/>
            <a:ext cx="1953924" cy="1754961"/>
          </a:xfrm>
          <a:prstGeom prst="rect">
            <a:avLst/>
          </a:prstGeom>
        </p:spPr>
      </p:pic>
      <p:sp>
        <p:nvSpPr>
          <p:cNvPr id="3" name="Content Placeholder 2"/>
          <p:cNvSpPr>
            <a:spLocks noGrp="1"/>
          </p:cNvSpPr>
          <p:nvPr>
            <p:ph idx="1"/>
          </p:nvPr>
        </p:nvSpPr>
        <p:spPr>
          <a:xfrm>
            <a:off x="381000" y="1981200"/>
            <a:ext cx="8305800" cy="838200"/>
          </a:xfrm>
        </p:spPr>
        <p:txBody>
          <a:bodyPr>
            <a:normAutofit/>
          </a:bodyPr>
          <a:lstStyle/>
          <a:p>
            <a:pPr marL="0" indent="0">
              <a:buNone/>
            </a:pPr>
            <a:r>
              <a:rPr lang="en-US" dirty="0" smtClean="0"/>
              <a:t>Research Themes emphasize those activities </a:t>
            </a:r>
            <a:r>
              <a:rPr lang="en-US" i="1" dirty="0" smtClean="0"/>
              <a:t>that would benefit from an interagency approach</a:t>
            </a:r>
            <a:r>
              <a:rPr lang="en-US" dirty="0" smtClean="0"/>
              <a:t> –     </a:t>
            </a:r>
          </a:p>
        </p:txBody>
      </p:sp>
      <p:sp>
        <p:nvSpPr>
          <p:cNvPr id="4" name="Title 1"/>
          <p:cNvSpPr txBox="1">
            <a:spLocks/>
          </p:cNvSpPr>
          <p:nvPr/>
        </p:nvSpPr>
        <p:spPr>
          <a:xfrm>
            <a:off x="304800" y="365126"/>
            <a:ext cx="83820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3400" dirty="0" smtClean="0"/>
              <a:t>IARPC’s Current Key Activity, Implementing </a:t>
            </a:r>
          </a:p>
          <a:p>
            <a:r>
              <a:rPr lang="en-US" sz="3200" u="sng" dirty="0" smtClean="0">
                <a:ln w="0"/>
                <a:solidFill>
                  <a:schemeClr val="accent1"/>
                </a:solidFill>
                <a:effectLst>
                  <a:outerShdw blurRad="38100" dist="25400" dir="5400000" algn="ctr" rotWithShape="0">
                    <a:srgbClr val="6E747A">
                      <a:alpha val="43000"/>
                    </a:srgbClr>
                  </a:outerShdw>
                </a:effectLst>
                <a:hlinkClick r:id="rId4"/>
              </a:rPr>
              <a:t>IARPC </a:t>
            </a:r>
            <a:r>
              <a:rPr lang="en-US" sz="3200" u="sng" dirty="0">
                <a:ln w="0"/>
                <a:solidFill>
                  <a:schemeClr val="accent1"/>
                </a:solidFill>
                <a:effectLst>
                  <a:outerShdw blurRad="38100" dist="25400" dir="5400000" algn="ctr" rotWithShape="0">
                    <a:srgbClr val="6E747A">
                      <a:alpha val="43000"/>
                    </a:srgbClr>
                  </a:outerShdw>
                </a:effectLst>
                <a:hlinkClick r:id="rId4"/>
              </a:rPr>
              <a:t>Arctic Research Plan: </a:t>
            </a:r>
            <a:r>
              <a:rPr lang="en-US" sz="3200" u="sng" dirty="0" smtClean="0">
                <a:ln w="0"/>
                <a:solidFill>
                  <a:schemeClr val="accent1"/>
                </a:solidFill>
                <a:effectLst>
                  <a:outerShdw blurRad="38100" dist="25400" dir="5400000" algn="ctr" rotWithShape="0">
                    <a:srgbClr val="6E747A">
                      <a:alpha val="43000"/>
                    </a:srgbClr>
                  </a:outerShdw>
                </a:effectLst>
                <a:hlinkClick r:id="rId4"/>
              </a:rPr>
              <a:t>FY2013 </a:t>
            </a:r>
            <a:r>
              <a:rPr lang="en-US" sz="3200" u="sng" dirty="0">
                <a:ln w="0"/>
                <a:solidFill>
                  <a:schemeClr val="accent1"/>
                </a:solidFill>
                <a:effectLst>
                  <a:outerShdw blurRad="38100" dist="25400" dir="5400000" algn="ctr" rotWithShape="0">
                    <a:srgbClr val="6E747A">
                      <a:alpha val="43000"/>
                    </a:srgbClr>
                  </a:outerShdw>
                </a:effectLst>
                <a:hlinkClick r:id="rId4"/>
              </a:rPr>
              <a:t>– 2017</a:t>
            </a:r>
            <a:r>
              <a:rPr lang="en-US" sz="3200" dirty="0" smtClean="0"/>
              <a:t> </a:t>
            </a:r>
            <a:endParaRPr lang="en-US" sz="3200" dirty="0"/>
          </a:p>
        </p:txBody>
      </p:sp>
      <p:sp>
        <p:nvSpPr>
          <p:cNvPr id="6" name="Content Placeholder 2"/>
          <p:cNvSpPr txBox="1">
            <a:spLocks/>
          </p:cNvSpPr>
          <p:nvPr/>
        </p:nvSpPr>
        <p:spPr>
          <a:xfrm>
            <a:off x="350520" y="2811462"/>
            <a:ext cx="4983480" cy="4351338"/>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Font typeface="+mj-lt"/>
              <a:buAutoNum type="arabicPeriod"/>
            </a:pPr>
            <a:r>
              <a:rPr lang="en-US" dirty="0" smtClean="0"/>
              <a:t>Sea ice and marine ecosystem studies</a:t>
            </a:r>
          </a:p>
          <a:p>
            <a:pPr marL="457200" indent="-457200">
              <a:buFont typeface="+mj-lt"/>
              <a:buAutoNum type="arabicPeriod"/>
            </a:pPr>
            <a:r>
              <a:rPr lang="en-US" dirty="0" smtClean="0"/>
              <a:t>Terrestrial ice and ecosystem studies</a:t>
            </a:r>
          </a:p>
          <a:p>
            <a:pPr marL="457200" indent="-457200">
              <a:buFont typeface="+mj-lt"/>
              <a:buAutoNum type="arabicPeriod"/>
            </a:pPr>
            <a:r>
              <a:rPr lang="en-US" dirty="0" smtClean="0"/>
              <a:t>Atmospheric studies of surface heat, </a:t>
            </a:r>
          </a:p>
          <a:p>
            <a:pPr marL="0" indent="0">
              <a:buFont typeface="Arial" panose="020B0604020202020204" pitchFamily="34" charset="0"/>
              <a:buNone/>
            </a:pPr>
            <a:r>
              <a:rPr lang="en-US" dirty="0" smtClean="0"/>
              <a:t>        energy, and mass balances</a:t>
            </a:r>
          </a:p>
          <a:p>
            <a:pPr marL="457200" indent="-457200">
              <a:buFont typeface="+mj-lt"/>
              <a:buAutoNum type="arabicPeriod" startAt="4"/>
            </a:pPr>
            <a:r>
              <a:rPr lang="en-US" dirty="0" smtClean="0"/>
              <a:t>Observing systems</a:t>
            </a:r>
          </a:p>
          <a:p>
            <a:pPr marL="457200" indent="-457200">
              <a:buFont typeface="+mj-lt"/>
              <a:buAutoNum type="arabicPeriod" startAt="4"/>
            </a:pPr>
            <a:r>
              <a:rPr lang="en-US" dirty="0" smtClean="0"/>
              <a:t>Regional climate models</a:t>
            </a:r>
          </a:p>
          <a:p>
            <a:pPr marL="457200" indent="-457200">
              <a:buFont typeface="+mj-lt"/>
              <a:buAutoNum type="arabicPeriod" startAt="4"/>
            </a:pPr>
            <a:r>
              <a:rPr lang="en-US" dirty="0" smtClean="0"/>
              <a:t>Adaptation tools for sustaining </a:t>
            </a:r>
          </a:p>
          <a:p>
            <a:pPr marL="0" indent="0">
              <a:buFont typeface="Arial" panose="020B0604020202020204" pitchFamily="34" charset="0"/>
              <a:buNone/>
            </a:pPr>
            <a:r>
              <a:rPr lang="en-US" dirty="0" smtClean="0"/>
              <a:t>        communities</a:t>
            </a:r>
          </a:p>
          <a:p>
            <a:pPr marL="457200" indent="-457200">
              <a:buFont typeface="+mj-lt"/>
              <a:buAutoNum type="arabicPeriod" startAt="7"/>
            </a:pPr>
            <a:r>
              <a:rPr lang="en-US" dirty="0" smtClean="0"/>
              <a:t>Human health studies</a:t>
            </a:r>
            <a:endParaRPr lang="en-US" dirty="0"/>
          </a:p>
        </p:txBody>
      </p:sp>
      <p:pic>
        <p:nvPicPr>
          <p:cNvPr id="7" name="Picture 6"/>
          <p:cNvPicPr>
            <a:picLocks noChangeAspect="1"/>
          </p:cNvPicPr>
          <p:nvPr/>
        </p:nvPicPr>
        <p:blipFill>
          <a:blip r:embed="rId5"/>
          <a:stretch>
            <a:fillRect/>
          </a:stretch>
        </p:blipFill>
        <p:spPr>
          <a:xfrm rot="21172161">
            <a:off x="5216740" y="3811665"/>
            <a:ext cx="2004951" cy="1799181"/>
          </a:xfrm>
          <a:prstGeom prst="rect">
            <a:avLst/>
          </a:prstGeom>
        </p:spPr>
      </p:pic>
      <p:pic>
        <p:nvPicPr>
          <p:cNvPr id="9" name="Picture 8"/>
          <p:cNvPicPr>
            <a:picLocks noChangeAspect="1"/>
          </p:cNvPicPr>
          <p:nvPr/>
        </p:nvPicPr>
        <p:blipFill>
          <a:blip r:embed="rId6"/>
          <a:stretch>
            <a:fillRect/>
          </a:stretch>
        </p:blipFill>
        <p:spPr>
          <a:xfrm rot="678981">
            <a:off x="6660161" y="4721830"/>
            <a:ext cx="1990864" cy="1895810"/>
          </a:xfrm>
          <a:prstGeom prst="rect">
            <a:avLst/>
          </a:prstGeom>
        </p:spPr>
      </p:pic>
      <p:sp>
        <p:nvSpPr>
          <p:cNvPr id="10" name="TextBox 9">
            <a:hlinkClick r:id="rId7"/>
          </p:cNvPr>
          <p:cNvSpPr txBox="1"/>
          <p:nvPr/>
        </p:nvSpPr>
        <p:spPr>
          <a:xfrm rot="21141695">
            <a:off x="4791962" y="5918892"/>
            <a:ext cx="1533672" cy="624423"/>
          </a:xfrm>
          <a:prstGeom prst="snip2DiagRect">
            <a:avLst/>
          </a:prstGeom>
          <a:solidFill>
            <a:schemeClr val="accent5">
              <a:lumMod val="75000"/>
            </a:schemeClr>
          </a:solidFill>
        </p:spPr>
        <p:txBody>
          <a:bodyPr wrap="square" rtlCol="0">
            <a:spAutoFit/>
          </a:bodyPr>
          <a:lstStyle/>
          <a:p>
            <a:r>
              <a:rPr lang="en-US" sz="1400" dirty="0" smtClean="0"/>
              <a:t>Link to 5-Yr Plan Fact Sheet</a:t>
            </a:r>
          </a:p>
        </p:txBody>
      </p:sp>
    </p:spTree>
    <p:extLst>
      <p:ext uri="{BB962C8B-B14F-4D97-AF65-F5344CB8AC3E}">
        <p14:creationId xmlns:p14="http://schemas.microsoft.com/office/powerpoint/2010/main" val="3928405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1325563"/>
          </a:xfrm>
        </p:spPr>
        <p:txBody>
          <a:bodyPr>
            <a:normAutofit/>
          </a:bodyPr>
          <a:lstStyle/>
          <a:p>
            <a:r>
              <a:rPr lang="en-US" sz="3600" dirty="0" smtClean="0"/>
              <a:t>From Themes to </a:t>
            </a:r>
            <a:r>
              <a:rPr lang="en-US" sz="3600" dirty="0" smtClean="0"/>
              <a:t>Collaboration </a:t>
            </a:r>
            <a:r>
              <a:rPr lang="en-US" sz="3600" dirty="0" smtClean="0"/>
              <a:t>Teams</a:t>
            </a:r>
            <a:endParaRPr lang="en-US" sz="3600" dirty="0"/>
          </a:p>
        </p:txBody>
      </p:sp>
      <p:graphicFrame>
        <p:nvGraphicFramePr>
          <p:cNvPr id="15" name="Table 14"/>
          <p:cNvGraphicFramePr>
            <a:graphicFrameLocks noGrp="1"/>
          </p:cNvGraphicFramePr>
          <p:nvPr>
            <p:extLst>
              <p:ext uri="{D42A27DB-BD31-4B8C-83A1-F6EECF244321}">
                <p14:modId xmlns:p14="http://schemas.microsoft.com/office/powerpoint/2010/main" val="2334686950"/>
              </p:ext>
            </p:extLst>
          </p:nvPr>
        </p:nvGraphicFramePr>
        <p:xfrm>
          <a:off x="457200" y="1676400"/>
          <a:ext cx="8229600" cy="4846320"/>
        </p:xfrm>
        <a:graphic>
          <a:graphicData uri="http://schemas.openxmlformats.org/drawingml/2006/table">
            <a:tbl>
              <a:tblPr firstRow="1" bandRow="1">
                <a:tableStyleId>{69CF1AB2-1976-4502-BF36-3FF5EA218861}</a:tableStyleId>
              </a:tblPr>
              <a:tblGrid>
                <a:gridCol w="2971800"/>
                <a:gridCol w="5257800"/>
              </a:tblGrid>
              <a:tr h="320040">
                <a:tc>
                  <a:txBody>
                    <a:bodyPr/>
                    <a:lstStyle/>
                    <a:p>
                      <a:r>
                        <a:rPr lang="en-US" sz="1600" dirty="0" smtClean="0"/>
                        <a:t>Collaboration</a:t>
                      </a:r>
                      <a:r>
                        <a:rPr lang="en-US" sz="1600" baseline="0" dirty="0" smtClean="0"/>
                        <a:t> </a:t>
                      </a:r>
                      <a:r>
                        <a:rPr lang="en-US" sz="1600" baseline="0" dirty="0" smtClean="0"/>
                        <a:t>Teams</a:t>
                      </a:r>
                      <a:endParaRPr lang="en-US" sz="1600" dirty="0"/>
                    </a:p>
                  </a:txBody>
                  <a:tcPr/>
                </a:tc>
                <a:tc>
                  <a:txBody>
                    <a:bodyPr/>
                    <a:lstStyle/>
                    <a:p>
                      <a:r>
                        <a:rPr lang="en-US" sz="1600" dirty="0" smtClean="0"/>
                        <a:t>Chair(s), Agency</a:t>
                      </a:r>
                      <a:endParaRPr lang="en-US" sz="1600" dirty="0"/>
                    </a:p>
                  </a:txBody>
                  <a:tcPr/>
                </a:tc>
              </a:tr>
              <a:tr h="320040">
                <a:tc>
                  <a:txBody>
                    <a:bodyPr/>
                    <a:lstStyle/>
                    <a:p>
                      <a:r>
                        <a:rPr lang="en-US" sz="1600" dirty="0" smtClean="0">
                          <a:solidFill>
                            <a:schemeClr val="accent5">
                              <a:lumMod val="50000"/>
                            </a:schemeClr>
                          </a:solidFill>
                        </a:rPr>
                        <a:t>Sea Ice (</a:t>
                      </a:r>
                      <a:r>
                        <a:rPr lang="en-US" sz="1600" dirty="0" smtClean="0">
                          <a:solidFill>
                            <a:schemeClr val="accent5">
                              <a:lumMod val="50000"/>
                            </a:schemeClr>
                          </a:solidFill>
                        </a:rPr>
                        <a:t>SICT</a:t>
                      </a:r>
                      <a:r>
                        <a:rPr lang="en-US" sz="1600" dirty="0" smtClean="0">
                          <a:solidFill>
                            <a:schemeClr val="accent5">
                              <a:lumMod val="50000"/>
                            </a:schemeClr>
                          </a:solidFill>
                        </a:rPr>
                        <a:t>)**</a:t>
                      </a:r>
                      <a:endParaRPr lang="en-US" sz="1600" dirty="0">
                        <a:solidFill>
                          <a:schemeClr val="accent5">
                            <a:lumMod val="50000"/>
                          </a:schemeClr>
                        </a:solidFill>
                      </a:endParaRPr>
                    </a:p>
                  </a:txBody>
                  <a:tcPr/>
                </a:tc>
                <a:tc>
                  <a:txBody>
                    <a:bodyPr/>
                    <a:lstStyle/>
                    <a:p>
                      <a:r>
                        <a:rPr lang="en-US" sz="1600" dirty="0" smtClean="0">
                          <a:solidFill>
                            <a:schemeClr val="accent5">
                              <a:lumMod val="50000"/>
                            </a:schemeClr>
                          </a:solidFill>
                        </a:rPr>
                        <a:t>Martin </a:t>
                      </a:r>
                      <a:r>
                        <a:rPr lang="en-US" sz="1600" dirty="0" smtClean="0">
                          <a:solidFill>
                            <a:schemeClr val="accent5">
                              <a:lumMod val="50000"/>
                            </a:schemeClr>
                          </a:solidFill>
                        </a:rPr>
                        <a:t>Jeffries and Scott Harper,</a:t>
                      </a:r>
                      <a:r>
                        <a:rPr lang="en-US" sz="1600" baseline="0" dirty="0" smtClean="0">
                          <a:solidFill>
                            <a:schemeClr val="accent5">
                              <a:lumMod val="50000"/>
                            </a:schemeClr>
                          </a:solidFill>
                        </a:rPr>
                        <a:t> </a:t>
                      </a:r>
                      <a:r>
                        <a:rPr lang="en-US" sz="1600" baseline="0" dirty="0" smtClean="0">
                          <a:solidFill>
                            <a:schemeClr val="accent5">
                              <a:lumMod val="50000"/>
                            </a:schemeClr>
                          </a:solidFill>
                        </a:rPr>
                        <a:t>DOD</a:t>
                      </a:r>
                      <a:endParaRPr lang="en-US" sz="1600" dirty="0">
                        <a:solidFill>
                          <a:schemeClr val="accent5">
                            <a:lumMod val="50000"/>
                          </a:schemeClr>
                        </a:solidFill>
                      </a:endParaRPr>
                    </a:p>
                  </a:txBody>
                  <a:tcPr/>
                </a:tc>
              </a:tr>
              <a:tr h="320040">
                <a:tc>
                  <a:txBody>
                    <a:bodyPr/>
                    <a:lstStyle/>
                    <a:p>
                      <a:r>
                        <a:rPr lang="en-US" sz="1600" dirty="0" smtClean="0">
                          <a:solidFill>
                            <a:schemeClr val="accent5">
                              <a:lumMod val="50000"/>
                            </a:schemeClr>
                          </a:solidFill>
                        </a:rPr>
                        <a:t>Distributed Biological</a:t>
                      </a:r>
                      <a:r>
                        <a:rPr lang="en-US" sz="1600" baseline="0" dirty="0" smtClean="0">
                          <a:solidFill>
                            <a:schemeClr val="accent5">
                              <a:lumMod val="50000"/>
                            </a:schemeClr>
                          </a:solidFill>
                        </a:rPr>
                        <a:t> Observatory (</a:t>
                      </a:r>
                      <a:r>
                        <a:rPr lang="en-US" sz="1600" baseline="0" dirty="0" smtClean="0">
                          <a:solidFill>
                            <a:schemeClr val="accent5">
                              <a:lumMod val="50000"/>
                            </a:schemeClr>
                          </a:solidFill>
                        </a:rPr>
                        <a:t>DBOCT</a:t>
                      </a:r>
                      <a:r>
                        <a:rPr lang="en-US" sz="1600" baseline="0" dirty="0" smtClean="0">
                          <a:solidFill>
                            <a:schemeClr val="accent5">
                              <a:lumMod val="50000"/>
                            </a:schemeClr>
                          </a:solidFill>
                        </a:rPr>
                        <a:t>)**</a:t>
                      </a:r>
                      <a:endParaRPr lang="en-US" sz="1600" dirty="0">
                        <a:solidFill>
                          <a:schemeClr val="accent5">
                            <a:lumMod val="50000"/>
                          </a:schemeClr>
                        </a:solidFill>
                      </a:endParaRPr>
                    </a:p>
                  </a:txBody>
                  <a:tcPr/>
                </a:tc>
                <a:tc>
                  <a:txBody>
                    <a:bodyPr/>
                    <a:lstStyle/>
                    <a:p>
                      <a:r>
                        <a:rPr lang="en-US" sz="1600" dirty="0" smtClean="0">
                          <a:solidFill>
                            <a:schemeClr val="accent5">
                              <a:lumMod val="50000"/>
                            </a:schemeClr>
                          </a:solidFill>
                        </a:rPr>
                        <a:t>Sue Moore, </a:t>
                      </a:r>
                      <a:r>
                        <a:rPr lang="en-US" sz="1600" dirty="0" smtClean="0">
                          <a:solidFill>
                            <a:schemeClr val="accent5">
                              <a:lumMod val="50000"/>
                            </a:schemeClr>
                          </a:solidFill>
                        </a:rPr>
                        <a:t>NOAA &amp; Jackie </a:t>
                      </a:r>
                      <a:r>
                        <a:rPr lang="en-US" sz="1600" dirty="0" err="1" smtClean="0">
                          <a:solidFill>
                            <a:schemeClr val="accent5">
                              <a:lumMod val="50000"/>
                            </a:schemeClr>
                          </a:solidFill>
                        </a:rPr>
                        <a:t>Grebmeier</a:t>
                      </a:r>
                      <a:r>
                        <a:rPr lang="en-US" sz="1600" dirty="0" smtClean="0">
                          <a:solidFill>
                            <a:schemeClr val="accent5">
                              <a:lumMod val="50000"/>
                            </a:schemeClr>
                          </a:solidFill>
                        </a:rPr>
                        <a:t>,</a:t>
                      </a:r>
                      <a:r>
                        <a:rPr lang="en-US" sz="1600" baseline="0" dirty="0" smtClean="0">
                          <a:solidFill>
                            <a:schemeClr val="accent5">
                              <a:lumMod val="50000"/>
                            </a:schemeClr>
                          </a:solidFill>
                        </a:rPr>
                        <a:t> UMCES</a:t>
                      </a:r>
                      <a:endParaRPr lang="en-US" sz="1600" dirty="0">
                        <a:solidFill>
                          <a:schemeClr val="accent5">
                            <a:lumMod val="50000"/>
                          </a:schemeClr>
                        </a:solidFill>
                      </a:endParaRPr>
                    </a:p>
                  </a:txBody>
                  <a:tcPr/>
                </a:tc>
              </a:tr>
              <a:tr h="320040">
                <a:tc>
                  <a:txBody>
                    <a:bodyPr/>
                    <a:lstStyle/>
                    <a:p>
                      <a:r>
                        <a:rPr lang="en-US" sz="1600" dirty="0" smtClean="0"/>
                        <a:t>Chukchi Beaufort (</a:t>
                      </a:r>
                      <a:r>
                        <a:rPr lang="en-US" sz="1600" dirty="0" smtClean="0"/>
                        <a:t>CBCT</a:t>
                      </a:r>
                      <a:r>
                        <a:rPr lang="en-US" sz="1600" dirty="0" smtClean="0"/>
                        <a:t>)</a:t>
                      </a:r>
                      <a:endParaRPr lang="en-US" sz="1600" dirty="0"/>
                    </a:p>
                  </a:txBody>
                  <a:tcPr/>
                </a:tc>
                <a:tc>
                  <a:txBody>
                    <a:bodyPr/>
                    <a:lstStyle/>
                    <a:p>
                      <a:r>
                        <a:rPr lang="en-US" sz="1600" dirty="0" smtClean="0"/>
                        <a:t>Guillermo </a:t>
                      </a:r>
                      <a:r>
                        <a:rPr lang="en-US" sz="1600" dirty="0" err="1" smtClean="0"/>
                        <a:t>Auad</a:t>
                      </a:r>
                      <a:r>
                        <a:rPr lang="en-US" sz="1600" dirty="0" smtClean="0"/>
                        <a:t>,</a:t>
                      </a:r>
                      <a:r>
                        <a:rPr lang="en-US" sz="1600" baseline="0" dirty="0" smtClean="0"/>
                        <a:t> BOEM &amp; Danielle Dickson NPRB</a:t>
                      </a:r>
                      <a:endParaRPr lang="en-US" sz="1600" dirty="0"/>
                    </a:p>
                  </a:txBody>
                  <a:tcPr/>
                </a:tc>
              </a:tr>
              <a:tr h="320040">
                <a:tc>
                  <a:txBody>
                    <a:bodyPr/>
                    <a:lstStyle/>
                    <a:p>
                      <a:r>
                        <a:rPr lang="en-US" sz="1600" dirty="0" smtClean="0"/>
                        <a:t>Glaciers and Fjords (</a:t>
                      </a:r>
                      <a:r>
                        <a:rPr lang="en-US" sz="1600" dirty="0" smtClean="0"/>
                        <a:t>GFCT</a:t>
                      </a:r>
                      <a:r>
                        <a:rPr lang="en-US" sz="1600" dirty="0" smtClean="0"/>
                        <a:t>)</a:t>
                      </a:r>
                      <a:endParaRPr lang="en-US" sz="1600" dirty="0"/>
                    </a:p>
                  </a:txBody>
                  <a:tcPr/>
                </a:tc>
                <a:tc>
                  <a:txBody>
                    <a:bodyPr/>
                    <a:lstStyle/>
                    <a:p>
                      <a:r>
                        <a:rPr lang="en-US" sz="1600" dirty="0" smtClean="0"/>
                        <a:t>William Wiseman</a:t>
                      </a:r>
                      <a:r>
                        <a:rPr lang="en-US" sz="1600" baseline="0" dirty="0" smtClean="0"/>
                        <a:t> and </a:t>
                      </a:r>
                      <a:r>
                        <a:rPr lang="en-US" sz="1600" baseline="0" dirty="0" err="1" smtClean="0"/>
                        <a:t>Hedy</a:t>
                      </a:r>
                      <a:r>
                        <a:rPr lang="en-US" sz="1600" baseline="0" dirty="0" smtClean="0"/>
                        <a:t> Edmonds, NSF</a:t>
                      </a:r>
                      <a:endParaRPr lang="en-US" sz="1600" dirty="0"/>
                    </a:p>
                  </a:txBody>
                  <a:tcPr/>
                </a:tc>
              </a:tr>
              <a:tr h="320040">
                <a:tc>
                  <a:txBody>
                    <a:bodyPr/>
                    <a:lstStyle/>
                    <a:p>
                      <a:r>
                        <a:rPr lang="en-US" sz="1600" dirty="0" smtClean="0"/>
                        <a:t>Terrestrial Ecosystems (</a:t>
                      </a:r>
                      <a:r>
                        <a:rPr lang="en-US" sz="1600" dirty="0" smtClean="0"/>
                        <a:t>TECT</a:t>
                      </a:r>
                      <a:r>
                        <a:rPr lang="en-US" sz="1600" dirty="0" smtClean="0"/>
                        <a:t>)</a:t>
                      </a:r>
                      <a:endParaRPr lang="en-US" sz="1600" dirty="0"/>
                    </a:p>
                  </a:txBody>
                  <a:tcPr/>
                </a:tc>
                <a:tc>
                  <a:txBody>
                    <a:bodyPr/>
                    <a:lstStyle/>
                    <a:p>
                      <a:r>
                        <a:rPr lang="en-US" sz="1600" dirty="0" smtClean="0"/>
                        <a:t>John Payne, NSSI and Carl </a:t>
                      </a:r>
                      <a:r>
                        <a:rPr lang="en-US" sz="1600" dirty="0" err="1" smtClean="0"/>
                        <a:t>Markon</a:t>
                      </a:r>
                      <a:r>
                        <a:rPr lang="en-US" sz="1600" dirty="0" smtClean="0"/>
                        <a:t>, DOI</a:t>
                      </a:r>
                      <a:endParaRPr lang="en-US" sz="1600" dirty="0"/>
                    </a:p>
                  </a:txBody>
                  <a:tcPr/>
                </a:tc>
              </a:tr>
              <a:tr h="320040">
                <a:tc>
                  <a:txBody>
                    <a:bodyPr/>
                    <a:lstStyle/>
                    <a:p>
                      <a:r>
                        <a:rPr lang="en-US" sz="1600" dirty="0" smtClean="0"/>
                        <a:t>Wildfires (</a:t>
                      </a:r>
                      <a:r>
                        <a:rPr lang="en-US" sz="1600" dirty="0" smtClean="0"/>
                        <a:t>WCT</a:t>
                      </a:r>
                      <a:r>
                        <a:rPr lang="en-US" sz="1600" dirty="0" smtClean="0"/>
                        <a:t>)</a:t>
                      </a:r>
                      <a:endParaRPr lang="en-US" sz="1600" dirty="0"/>
                    </a:p>
                  </a:txBody>
                  <a:tcPr/>
                </a:tc>
                <a:tc>
                  <a:txBody>
                    <a:bodyPr/>
                    <a:lstStyle/>
                    <a:p>
                      <a:r>
                        <a:rPr lang="en-US" sz="1600" dirty="0" smtClean="0"/>
                        <a:t>Kent Slaughter, DOI</a:t>
                      </a:r>
                      <a:endParaRPr lang="en-US" sz="1600" dirty="0"/>
                    </a:p>
                  </a:txBody>
                  <a:tcPr/>
                </a:tc>
              </a:tr>
              <a:tr h="320040">
                <a:tc>
                  <a:txBody>
                    <a:bodyPr/>
                    <a:lstStyle/>
                    <a:p>
                      <a:r>
                        <a:rPr lang="en-US" sz="1600" dirty="0" smtClean="0"/>
                        <a:t>Atmosphere</a:t>
                      </a:r>
                      <a:r>
                        <a:rPr lang="en-US" sz="1600" baseline="0" dirty="0" smtClean="0"/>
                        <a:t> (</a:t>
                      </a:r>
                      <a:r>
                        <a:rPr lang="en-US" sz="1600" baseline="0" dirty="0" smtClean="0"/>
                        <a:t>ACT</a:t>
                      </a:r>
                      <a:r>
                        <a:rPr lang="en-US" sz="1600" baseline="0" dirty="0" smtClean="0"/>
                        <a:t>)</a:t>
                      </a:r>
                      <a:endParaRPr lang="en-US" sz="1600" dirty="0"/>
                    </a:p>
                  </a:txBody>
                  <a:tcPr/>
                </a:tc>
                <a:tc>
                  <a:txBody>
                    <a:bodyPr/>
                    <a:lstStyle/>
                    <a:p>
                      <a:r>
                        <a:rPr lang="en-US" sz="1600" baseline="0" dirty="0" smtClean="0"/>
                        <a:t>Ashley </a:t>
                      </a:r>
                      <a:r>
                        <a:rPr lang="en-US" sz="1600" baseline="0" dirty="0" smtClean="0"/>
                        <a:t>Williamson, DOE</a:t>
                      </a:r>
                      <a:endParaRPr lang="en-US" sz="1600" dirty="0"/>
                    </a:p>
                  </a:txBody>
                  <a:tcPr/>
                </a:tc>
              </a:tr>
              <a:tr h="320040">
                <a:tc>
                  <a:txBody>
                    <a:bodyPr/>
                    <a:lstStyle/>
                    <a:p>
                      <a:r>
                        <a:rPr lang="en-US" sz="1600" dirty="0" smtClean="0"/>
                        <a:t>Arctic Observing Systems</a:t>
                      </a:r>
                      <a:r>
                        <a:rPr lang="en-US" sz="1600" baseline="0" dirty="0" smtClean="0"/>
                        <a:t> (</a:t>
                      </a:r>
                      <a:r>
                        <a:rPr lang="en-US" sz="1600" baseline="0" dirty="0" smtClean="0"/>
                        <a:t>AOSCIT</a:t>
                      </a:r>
                      <a:r>
                        <a:rPr lang="en-US" sz="1600" baseline="0" dirty="0" smtClean="0"/>
                        <a:t>)</a:t>
                      </a:r>
                      <a:endParaRPr lang="en-US" sz="1600" dirty="0"/>
                    </a:p>
                  </a:txBody>
                  <a:tcPr/>
                </a:tc>
                <a:tc>
                  <a:txBody>
                    <a:bodyPr/>
                    <a:lstStyle/>
                    <a:p>
                      <a:r>
                        <a:rPr lang="en-US" sz="1600" dirty="0" smtClean="0"/>
                        <a:t>Erica Key, NSF</a:t>
                      </a:r>
                      <a:endParaRPr lang="en-US" sz="1600" dirty="0"/>
                    </a:p>
                  </a:txBody>
                  <a:tcPr/>
                </a:tc>
              </a:tr>
              <a:tr h="320040">
                <a:tc>
                  <a:txBody>
                    <a:bodyPr/>
                    <a:lstStyle/>
                    <a:p>
                      <a:r>
                        <a:rPr lang="en-US" sz="1600" dirty="0" smtClean="0"/>
                        <a:t>Arctic Data (</a:t>
                      </a:r>
                      <a:r>
                        <a:rPr lang="en-US" sz="1600" dirty="0" smtClean="0"/>
                        <a:t>ADCIT</a:t>
                      </a:r>
                      <a:r>
                        <a:rPr lang="en-US" sz="1600" dirty="0" smtClean="0"/>
                        <a:t>)</a:t>
                      </a:r>
                      <a:endParaRPr lang="en-US" sz="1600" dirty="0"/>
                    </a:p>
                  </a:txBody>
                  <a:tcPr/>
                </a:tc>
                <a:tc>
                  <a:txBody>
                    <a:bodyPr/>
                    <a:lstStyle/>
                    <a:p>
                      <a:r>
                        <a:rPr lang="en-US" sz="1600" dirty="0" smtClean="0"/>
                        <a:t>Marco</a:t>
                      </a:r>
                      <a:r>
                        <a:rPr lang="en-US" sz="1600" baseline="0" dirty="0" smtClean="0"/>
                        <a:t> Tedesco, NSF</a:t>
                      </a:r>
                      <a:endParaRPr lang="en-US" sz="1600" dirty="0"/>
                    </a:p>
                  </a:txBody>
                  <a:tcPr/>
                </a:tc>
              </a:tr>
              <a:tr h="320040">
                <a:tc>
                  <a:txBody>
                    <a:bodyPr/>
                    <a:lstStyle/>
                    <a:p>
                      <a:r>
                        <a:rPr lang="en-US" sz="1600" dirty="0" smtClean="0"/>
                        <a:t>Modeling (</a:t>
                      </a:r>
                      <a:r>
                        <a:rPr lang="en-US" sz="1600" dirty="0" smtClean="0"/>
                        <a:t>MCT</a:t>
                      </a:r>
                      <a:r>
                        <a:rPr lang="en-US" sz="1600" dirty="0" smtClean="0"/>
                        <a:t>)</a:t>
                      </a:r>
                      <a:endParaRPr lang="en-US" sz="1600" dirty="0"/>
                    </a:p>
                  </a:txBody>
                  <a:tcPr/>
                </a:tc>
                <a:tc>
                  <a:txBody>
                    <a:bodyPr/>
                    <a:lstStyle/>
                    <a:p>
                      <a:r>
                        <a:rPr lang="en-US" sz="1600" dirty="0" smtClean="0"/>
                        <a:t>Mike </a:t>
                      </a:r>
                      <a:r>
                        <a:rPr lang="en-US" sz="1600" dirty="0" err="1" smtClean="0"/>
                        <a:t>Kuperberg</a:t>
                      </a:r>
                      <a:r>
                        <a:rPr lang="en-US" sz="1600" dirty="0" smtClean="0"/>
                        <a:t>, Dorothy Koch &amp; </a:t>
                      </a:r>
                      <a:r>
                        <a:rPr lang="en-US" sz="1600" dirty="0" err="1" smtClean="0"/>
                        <a:t>Renu</a:t>
                      </a:r>
                      <a:r>
                        <a:rPr lang="en-US" sz="1600" dirty="0" smtClean="0"/>
                        <a:t> Joseph, </a:t>
                      </a:r>
                      <a:r>
                        <a:rPr lang="en-US" sz="1600" dirty="0" smtClean="0"/>
                        <a:t>DOE</a:t>
                      </a:r>
                      <a:endParaRPr lang="en-US" sz="1600" dirty="0"/>
                    </a:p>
                  </a:txBody>
                  <a:tcPr/>
                </a:tc>
              </a:tr>
              <a:tr h="320040">
                <a:tc>
                  <a:txBody>
                    <a:bodyPr/>
                    <a:lstStyle/>
                    <a:p>
                      <a:r>
                        <a:rPr lang="en-US" sz="1600" dirty="0" smtClean="0"/>
                        <a:t>Human Health (</a:t>
                      </a:r>
                      <a:r>
                        <a:rPr lang="en-US" sz="1600" dirty="0" smtClean="0"/>
                        <a:t>HHCT</a:t>
                      </a:r>
                      <a:r>
                        <a:rPr lang="en-US" sz="1600" dirty="0" smtClean="0"/>
                        <a:t>)</a:t>
                      </a:r>
                      <a:endParaRPr lang="en-US" sz="1600" dirty="0"/>
                    </a:p>
                  </a:txBody>
                  <a:tcPr/>
                </a:tc>
                <a:tc>
                  <a:txBody>
                    <a:bodyPr/>
                    <a:lstStyle/>
                    <a:p>
                      <a:r>
                        <a:rPr lang="en-US" sz="1600" dirty="0" smtClean="0"/>
                        <a:t>Alan Parkinson, HHS/CDC</a:t>
                      </a:r>
                      <a:endParaRPr lang="en-US" sz="1600" dirty="0"/>
                    </a:p>
                  </a:txBody>
                  <a:tcPr/>
                </a:tc>
              </a:tr>
              <a:tr h="320040">
                <a:tc>
                  <a:txBody>
                    <a:bodyPr/>
                    <a:lstStyle/>
                    <a:p>
                      <a:r>
                        <a:rPr lang="en-US" sz="1600" dirty="0" smtClean="0"/>
                        <a:t>Communities (CCT)</a:t>
                      </a:r>
                      <a:endParaRPr lang="en-US" sz="1600" dirty="0"/>
                    </a:p>
                  </a:txBody>
                  <a:tcPr/>
                </a:tc>
                <a:tc>
                  <a:txBody>
                    <a:bodyPr/>
                    <a:lstStyle/>
                    <a:p>
                      <a:r>
                        <a:rPr lang="en-US" sz="1600" b="0" i="0" kern="1200" dirty="0" smtClean="0">
                          <a:solidFill>
                            <a:schemeClr val="dk1"/>
                          </a:solidFill>
                          <a:effectLst/>
                          <a:latin typeface="+mn-lt"/>
                          <a:ea typeface="+mn-ea"/>
                          <a:cs typeface="+mn-cs"/>
                        </a:rPr>
                        <a:t>Bill Fitzhugh, SI</a:t>
                      </a:r>
                      <a:endParaRPr lang="en-US" sz="1600" dirty="0"/>
                    </a:p>
                  </a:txBody>
                  <a:tcPr/>
                </a:tc>
              </a:tr>
            </a:tbl>
          </a:graphicData>
        </a:graphic>
      </p:graphicFrame>
      <p:sp>
        <p:nvSpPr>
          <p:cNvPr id="5" name="TextBox 4"/>
          <p:cNvSpPr txBox="1"/>
          <p:nvPr/>
        </p:nvSpPr>
        <p:spPr>
          <a:xfrm>
            <a:off x="457200" y="6477333"/>
            <a:ext cx="4724400" cy="374571"/>
          </a:xfrm>
          <a:prstGeom prst="roundRect">
            <a:avLst/>
          </a:prstGeom>
          <a:solidFill>
            <a:schemeClr val="accent5">
              <a:lumMod val="75000"/>
            </a:schemeClr>
          </a:solidFill>
        </p:spPr>
        <p:txBody>
          <a:bodyPr wrap="square" rtlCol="0">
            <a:spAutoFit/>
          </a:bodyPr>
          <a:lstStyle/>
          <a:p>
            <a:r>
              <a:rPr lang="en-US" sz="1600" dirty="0" smtClean="0"/>
              <a:t>** Jointly Implemented w\ National Ocean Council</a:t>
            </a:r>
            <a:endParaRPr lang="en-US" sz="1600" dirty="0"/>
          </a:p>
        </p:txBody>
      </p:sp>
      <p:sp>
        <p:nvSpPr>
          <p:cNvPr id="6" name="Content Placeholder 2"/>
          <p:cNvSpPr txBox="1">
            <a:spLocks/>
          </p:cNvSpPr>
          <p:nvPr/>
        </p:nvSpPr>
        <p:spPr>
          <a:xfrm>
            <a:off x="457200" y="1143000"/>
            <a:ext cx="82296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i="1" dirty="0">
                <a:ln w="0"/>
                <a:solidFill>
                  <a:schemeClr val="accent5">
                    <a:lumMod val="75000"/>
                  </a:schemeClr>
                </a:solidFill>
                <a:effectLst>
                  <a:outerShdw blurRad="38100" dist="25400" dir="5400000" algn="ctr" rotWithShape="0">
                    <a:srgbClr val="6E747A">
                      <a:alpha val="43000"/>
                    </a:srgbClr>
                  </a:outerShdw>
                </a:effectLst>
              </a:rPr>
              <a:t>Teams meet </a:t>
            </a:r>
            <a:r>
              <a:rPr lang="en-US" sz="2000" i="1" dirty="0" smtClean="0">
                <a:ln w="0"/>
                <a:solidFill>
                  <a:schemeClr val="accent5">
                    <a:lumMod val="75000"/>
                  </a:schemeClr>
                </a:solidFill>
                <a:effectLst>
                  <a:outerShdw blurRad="38100" dist="25400" dir="5400000" algn="ctr" rotWithShape="0">
                    <a:srgbClr val="6E747A">
                      <a:alpha val="43000"/>
                    </a:srgbClr>
                  </a:outerShdw>
                </a:effectLst>
              </a:rPr>
              <a:t>monthly </a:t>
            </a:r>
            <a:r>
              <a:rPr lang="en-US" sz="2000" i="1" dirty="0">
                <a:ln w="0"/>
                <a:solidFill>
                  <a:schemeClr val="accent5">
                    <a:lumMod val="75000"/>
                  </a:schemeClr>
                </a:solidFill>
                <a:effectLst>
                  <a:outerShdw blurRad="38100" dist="25400" dir="5400000" algn="ctr" rotWithShape="0">
                    <a:srgbClr val="6E747A">
                      <a:alpha val="43000"/>
                    </a:srgbClr>
                  </a:outerShdw>
                </a:effectLst>
              </a:rPr>
              <a:t>to communicate &amp; make progress towards </a:t>
            </a:r>
            <a:r>
              <a:rPr lang="en-US" sz="2000" i="1" dirty="0" smtClean="0">
                <a:ln w="0"/>
                <a:solidFill>
                  <a:schemeClr val="accent5">
                    <a:lumMod val="75000"/>
                  </a:schemeClr>
                </a:solidFill>
                <a:effectLst>
                  <a:outerShdw blurRad="38100" dist="25400" dir="5400000" algn="ctr" rotWithShape="0">
                    <a:srgbClr val="6E747A">
                      <a:alpha val="43000"/>
                    </a:srgbClr>
                  </a:outerShdw>
                </a:effectLst>
              </a:rPr>
              <a:t>145 </a:t>
            </a:r>
            <a:r>
              <a:rPr lang="en-US" sz="2000" i="1" dirty="0">
                <a:ln w="0"/>
                <a:solidFill>
                  <a:schemeClr val="accent5">
                    <a:lumMod val="75000"/>
                  </a:schemeClr>
                </a:solidFill>
                <a:effectLst>
                  <a:outerShdw blurRad="38100" dist="25400" dir="5400000" algn="ctr" rotWithShape="0">
                    <a:srgbClr val="6E747A">
                      <a:alpha val="43000"/>
                    </a:srgbClr>
                  </a:outerShdw>
                </a:effectLst>
              </a:rPr>
              <a:t>milestones</a:t>
            </a:r>
          </a:p>
        </p:txBody>
      </p:sp>
    </p:spTree>
    <p:extLst>
      <p:ext uri="{BB962C8B-B14F-4D97-AF65-F5344CB8AC3E}">
        <p14:creationId xmlns:p14="http://schemas.microsoft.com/office/powerpoint/2010/main" val="3212489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3666" y="1143000"/>
            <a:ext cx="8769351" cy="5562600"/>
          </a:xfrm>
          <a:prstGeom prst="rect">
            <a:avLst/>
          </a:prstGeom>
        </p:spPr>
      </p:pic>
      <p:sp>
        <p:nvSpPr>
          <p:cNvPr id="3" name="Title 1"/>
          <p:cNvSpPr txBox="1">
            <a:spLocks/>
          </p:cNvSpPr>
          <p:nvPr/>
        </p:nvSpPr>
        <p:spPr>
          <a:xfrm>
            <a:off x="304800" y="274638"/>
            <a:ext cx="8610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Who’s Participating in Implementation?</a:t>
            </a:r>
            <a:endParaRPr lang="en-US" sz="4000" dirty="0"/>
          </a:p>
        </p:txBody>
      </p:sp>
      <p:sp>
        <p:nvSpPr>
          <p:cNvPr id="4" name="TextBox 3"/>
          <p:cNvSpPr txBox="1"/>
          <p:nvPr/>
        </p:nvSpPr>
        <p:spPr>
          <a:xfrm rot="21141695">
            <a:off x="5998926" y="1003776"/>
            <a:ext cx="3342691" cy="1055608"/>
          </a:xfrm>
          <a:prstGeom prst="roundRect">
            <a:avLst/>
          </a:prstGeom>
          <a:solidFill>
            <a:schemeClr val="accent5">
              <a:lumMod val="75000"/>
            </a:schemeClr>
          </a:solidFill>
        </p:spPr>
        <p:txBody>
          <a:bodyPr wrap="square" rtlCol="0">
            <a:spAutoFit/>
          </a:bodyPr>
          <a:lstStyle/>
          <a:p>
            <a:r>
              <a:rPr lang="en-US" sz="1400" dirty="0" smtClean="0"/>
              <a:t>Participation from non-Federal partners is welcome and growing.  Contact Implementation Team </a:t>
            </a:r>
            <a:r>
              <a:rPr lang="en-US" sz="1400" dirty="0"/>
              <a:t>l</a:t>
            </a:r>
            <a:r>
              <a:rPr lang="en-US" sz="1400" dirty="0" smtClean="0"/>
              <a:t>eads to find out how you can get involved.  </a:t>
            </a:r>
            <a:endParaRPr lang="en-US" sz="1400" dirty="0"/>
          </a:p>
        </p:txBody>
      </p:sp>
      <p:sp>
        <p:nvSpPr>
          <p:cNvPr id="5" name="Shape 4"/>
          <p:cNvSpPr/>
          <p:nvPr/>
        </p:nvSpPr>
        <p:spPr>
          <a:xfrm rot="11322670" flipH="1">
            <a:off x="7070793" y="2157268"/>
            <a:ext cx="1408070" cy="1171862"/>
          </a:xfrm>
          <a:prstGeom prst="swooshArrow">
            <a:avLst>
              <a:gd name="adj1" fmla="val 16310"/>
              <a:gd name="adj2" fmla="val 31370"/>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941239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372350" cy="1325563"/>
          </a:xfrm>
        </p:spPr>
        <p:txBody>
          <a:bodyPr>
            <a:normAutofit/>
          </a:bodyPr>
          <a:lstStyle/>
          <a:p>
            <a:r>
              <a:rPr lang="en-US" dirty="0" smtClean="0"/>
              <a:t>What do Coordination Teams work on?</a:t>
            </a:r>
            <a:endParaRPr lang="en-US" dirty="0"/>
          </a:p>
        </p:txBody>
      </p:sp>
      <p:sp>
        <p:nvSpPr>
          <p:cNvPr id="3" name="Content Placeholder 2"/>
          <p:cNvSpPr>
            <a:spLocks noGrp="1"/>
          </p:cNvSpPr>
          <p:nvPr>
            <p:ph idx="1"/>
          </p:nvPr>
        </p:nvSpPr>
        <p:spPr>
          <a:xfrm>
            <a:off x="609600" y="1905000"/>
            <a:ext cx="7675350" cy="4119563"/>
          </a:xfrm>
        </p:spPr>
        <p:txBody>
          <a:bodyPr>
            <a:noAutofit/>
          </a:bodyPr>
          <a:lstStyle/>
          <a:p>
            <a:r>
              <a:rPr lang="en-US" sz="2800" dirty="0" smtClean="0"/>
              <a:t>Monthly Communications Forums</a:t>
            </a:r>
          </a:p>
          <a:p>
            <a:r>
              <a:rPr lang="en-US" sz="2800" dirty="0" smtClean="0"/>
              <a:t>Planning Progress Towards Milestones</a:t>
            </a:r>
          </a:p>
          <a:p>
            <a:r>
              <a:rPr lang="en-US" sz="2800" dirty="0" smtClean="0"/>
              <a:t>Thematic Cross-Cutting Inventories of Research Assets and Investments</a:t>
            </a:r>
          </a:p>
          <a:p>
            <a:r>
              <a:rPr lang="en-US" sz="2800" dirty="0" smtClean="0"/>
              <a:t>Improved Coordination of Research Calls </a:t>
            </a:r>
          </a:p>
          <a:p>
            <a:r>
              <a:rPr lang="en-US" sz="2800" dirty="0" smtClean="0"/>
              <a:t>Improved Cooperation with non-Federal Partners</a:t>
            </a:r>
          </a:p>
          <a:p>
            <a:r>
              <a:rPr lang="en-US" sz="2800" dirty="0" smtClean="0"/>
              <a:t>Gap Identification</a:t>
            </a:r>
          </a:p>
          <a:p>
            <a:r>
              <a:rPr lang="en-US" sz="2800" dirty="0" smtClean="0"/>
              <a:t>Logistics Leveraging</a:t>
            </a:r>
            <a:endParaRPr lang="en-US" sz="2800" dirty="0"/>
          </a:p>
          <a:p>
            <a:r>
              <a:rPr lang="en-US" sz="2800" dirty="0" smtClean="0"/>
              <a:t>Workshop Development</a:t>
            </a:r>
          </a:p>
          <a:p>
            <a:r>
              <a:rPr lang="en-US" sz="2800" dirty="0" smtClean="0"/>
              <a:t>Data Sharing</a:t>
            </a:r>
          </a:p>
        </p:txBody>
      </p:sp>
    </p:spTree>
    <p:extLst>
      <p:ext uri="{BB962C8B-B14F-4D97-AF65-F5344CB8AC3E}">
        <p14:creationId xmlns:p14="http://schemas.microsoft.com/office/powerpoint/2010/main" val="3974188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467350" cy="1325563"/>
          </a:xfrm>
        </p:spPr>
        <p:txBody>
          <a:bodyPr>
            <a:normAutofit/>
          </a:bodyPr>
          <a:lstStyle/>
          <a:p>
            <a:r>
              <a:rPr lang="en-US" dirty="0" smtClean="0"/>
              <a:t>Our new website</a:t>
            </a:r>
            <a:endParaRPr lang="en-US" dirty="0"/>
          </a:p>
        </p:txBody>
      </p:sp>
      <p:sp>
        <p:nvSpPr>
          <p:cNvPr id="3" name="Content Placeholder 2"/>
          <p:cNvSpPr>
            <a:spLocks noGrp="1"/>
          </p:cNvSpPr>
          <p:nvPr>
            <p:ph idx="1"/>
          </p:nvPr>
        </p:nvSpPr>
        <p:spPr>
          <a:xfrm>
            <a:off x="228600" y="5486400"/>
            <a:ext cx="9067800" cy="1066800"/>
          </a:xfrm>
        </p:spPr>
        <p:txBody>
          <a:bodyPr>
            <a:noAutofit/>
          </a:bodyPr>
          <a:lstStyle/>
          <a:p>
            <a:pPr marL="0" indent="0">
              <a:buNone/>
            </a:pPr>
            <a:r>
              <a:rPr lang="en-US" sz="2800" dirty="0"/>
              <a:t>http://beta.iarpccollaborations.org/members/index.html</a:t>
            </a:r>
            <a:endParaRPr lang="en-US" sz="2800" dirty="0" smtClean="0"/>
          </a:p>
        </p:txBody>
      </p:sp>
      <p:pic>
        <p:nvPicPr>
          <p:cNvPr id="5" name="Picture 4"/>
          <p:cNvPicPr>
            <a:picLocks noChangeAspect="1"/>
          </p:cNvPicPr>
          <p:nvPr/>
        </p:nvPicPr>
        <p:blipFill>
          <a:blip r:embed="rId3"/>
          <a:stretch>
            <a:fillRect/>
          </a:stretch>
        </p:blipFill>
        <p:spPr>
          <a:xfrm>
            <a:off x="457200" y="1397792"/>
            <a:ext cx="6158749" cy="3595689"/>
          </a:xfrm>
          <a:prstGeom prst="rect">
            <a:avLst/>
          </a:prstGeom>
        </p:spPr>
      </p:pic>
    </p:spTree>
    <p:extLst>
      <p:ext uri="{BB962C8B-B14F-4D97-AF65-F5344CB8AC3E}">
        <p14:creationId xmlns:p14="http://schemas.microsoft.com/office/powerpoint/2010/main" val="496878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TC104033923[[fn=Depth]]</Template>
  <TotalTime>12250</TotalTime>
  <Words>993</Words>
  <Application>Microsoft Office PowerPoint</Application>
  <PresentationFormat>On-screen Show (4:3)</PresentationFormat>
  <Paragraphs>122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Corbel</vt:lpstr>
      <vt:lpstr>Depth</vt:lpstr>
      <vt:lpstr>What is IARPC?</vt:lpstr>
      <vt:lpstr>IARPC sits in the White House, EOP</vt:lpstr>
      <vt:lpstr>Who’s Involved in IARPC?</vt:lpstr>
      <vt:lpstr>IARPC Implementation Structure</vt:lpstr>
      <vt:lpstr>PowerPoint Presentation</vt:lpstr>
      <vt:lpstr>From Themes to Collaboration Teams</vt:lpstr>
      <vt:lpstr>PowerPoint Presentation</vt:lpstr>
      <vt:lpstr>What do Coordination Teams work on?</vt:lpstr>
      <vt:lpstr>Our new website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sstarkweather</dc:creator>
  <cp:lastModifiedBy>Sandy Starkweather</cp:lastModifiedBy>
  <cp:revision>188</cp:revision>
  <dcterms:created xsi:type="dcterms:W3CDTF">2012-10-09T20:38:16Z</dcterms:created>
  <dcterms:modified xsi:type="dcterms:W3CDTF">2014-09-16T01:43:31Z</dcterms:modified>
</cp:coreProperties>
</file>