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16" r:id="rId2"/>
    <p:sldId id="368" r:id="rId3"/>
    <p:sldId id="366" r:id="rId4"/>
    <p:sldId id="369" r:id="rId5"/>
    <p:sldId id="372" r:id="rId6"/>
    <p:sldId id="341" r:id="rId7"/>
    <p:sldId id="357" r:id="rId8"/>
    <p:sldId id="373" r:id="rId9"/>
    <p:sldId id="355" r:id="rId10"/>
    <p:sldId id="377" r:id="rId11"/>
    <p:sldId id="374" r:id="rId12"/>
    <p:sldId id="371" r:id="rId13"/>
    <p:sldId id="382" r:id="rId14"/>
    <p:sldId id="379" r:id="rId15"/>
    <p:sldId id="381" r:id="rId16"/>
    <p:sldId id="353" r:id="rId17"/>
    <p:sldId id="354" r:id="rId18"/>
    <p:sldId id="370" r:id="rId19"/>
    <p:sldId id="3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BBB"/>
    <a:srgbClr val="552579"/>
    <a:srgbClr val="0417A0"/>
    <a:srgbClr val="441D61"/>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6" autoAdjust="0"/>
    <p:restoredTop sz="87440" autoAdjust="0"/>
  </p:normalViewPr>
  <p:slideViewPr>
    <p:cSldViewPr>
      <p:cViewPr varScale="1">
        <p:scale>
          <a:sx n="165" d="100"/>
          <a:sy n="165" d="100"/>
        </p:scale>
        <p:origin x="-1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8"/>
    </p:cViewPr>
  </p:sorterViewPr>
  <p:notesViewPr>
    <p:cSldViewPr>
      <p:cViewPr varScale="1">
        <p:scale>
          <a:sx n="52" d="100"/>
          <a:sy n="52" d="100"/>
        </p:scale>
        <p:origin x="-2716"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EF7279-39BB-4F43-8130-5448D47E07B2}" type="datetimeFigureOut">
              <a:rPr lang="en-US" smtClean="0"/>
              <a:pPr/>
              <a:t>9/15/14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9313B6-1F4A-4734-AD8F-10BE1FCE57F5}" type="slidenum">
              <a:rPr lang="en-US" smtClean="0"/>
              <a:pPr/>
              <a:t>‹#›</a:t>
            </a:fld>
            <a:endParaRPr lang="en-US"/>
          </a:p>
        </p:txBody>
      </p:sp>
    </p:spTree>
    <p:extLst>
      <p:ext uri="{BB962C8B-B14F-4D97-AF65-F5344CB8AC3E}">
        <p14:creationId xmlns:p14="http://schemas.microsoft.com/office/powerpoint/2010/main" val="2637339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B5A075-D54E-46BB-A994-EF0B1A9C8677}" type="datetimeFigureOut">
              <a:rPr lang="en-US" smtClean="0"/>
              <a:pPr/>
              <a:t>9/15/14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42252B-6E26-4D0C-B25C-AFB7D7BF061B}" type="slidenum">
              <a:rPr lang="en-US" smtClean="0"/>
              <a:pPr/>
              <a:t>‹#›</a:t>
            </a:fld>
            <a:endParaRPr lang="en-US"/>
          </a:p>
        </p:txBody>
      </p:sp>
    </p:spTree>
    <p:extLst>
      <p:ext uri="{BB962C8B-B14F-4D97-AF65-F5344CB8AC3E}">
        <p14:creationId xmlns:p14="http://schemas.microsoft.com/office/powerpoint/2010/main" val="405624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7024" indent="-291163">
              <a:defRPr sz="2400">
                <a:solidFill>
                  <a:schemeClr val="tx1"/>
                </a:solidFill>
                <a:latin typeface="Times" charset="0"/>
                <a:ea typeface="ＭＳ Ｐゴシック" charset="0"/>
              </a:defRPr>
            </a:lvl2pPr>
            <a:lvl3pPr marL="1164653" indent="-232930">
              <a:defRPr sz="2400">
                <a:solidFill>
                  <a:schemeClr val="tx1"/>
                </a:solidFill>
                <a:latin typeface="Times" charset="0"/>
                <a:ea typeface="ＭＳ Ｐゴシック" charset="0"/>
              </a:defRPr>
            </a:lvl3pPr>
            <a:lvl4pPr marL="1630514" indent="-232930">
              <a:defRPr sz="2400">
                <a:solidFill>
                  <a:schemeClr val="tx1"/>
                </a:solidFill>
                <a:latin typeface="Times" charset="0"/>
                <a:ea typeface="ＭＳ Ｐゴシック" charset="0"/>
              </a:defRPr>
            </a:lvl4pPr>
            <a:lvl5pPr marL="2096375" indent="-232930">
              <a:defRPr sz="2400">
                <a:solidFill>
                  <a:schemeClr val="tx1"/>
                </a:solidFill>
                <a:latin typeface="Times" charset="0"/>
                <a:ea typeface="ＭＳ Ｐゴシック" charset="0"/>
              </a:defRPr>
            </a:lvl5pPr>
            <a:lvl6pPr marL="2562236" indent="-232930" eaLnBrk="0" fontAlgn="base" hangingPunct="0">
              <a:spcBef>
                <a:spcPct val="0"/>
              </a:spcBef>
              <a:spcAft>
                <a:spcPct val="0"/>
              </a:spcAft>
              <a:defRPr sz="2400">
                <a:solidFill>
                  <a:schemeClr val="tx1"/>
                </a:solidFill>
                <a:latin typeface="Times" charset="0"/>
                <a:ea typeface="ＭＳ Ｐゴシック" charset="0"/>
              </a:defRPr>
            </a:lvl6pPr>
            <a:lvl7pPr marL="3028096" indent="-232930" eaLnBrk="0" fontAlgn="base" hangingPunct="0">
              <a:spcBef>
                <a:spcPct val="0"/>
              </a:spcBef>
              <a:spcAft>
                <a:spcPct val="0"/>
              </a:spcAft>
              <a:defRPr sz="2400">
                <a:solidFill>
                  <a:schemeClr val="tx1"/>
                </a:solidFill>
                <a:latin typeface="Times" charset="0"/>
                <a:ea typeface="ＭＳ Ｐゴシック" charset="0"/>
              </a:defRPr>
            </a:lvl7pPr>
            <a:lvl8pPr marL="3493957" indent="-232930" eaLnBrk="0" fontAlgn="base" hangingPunct="0">
              <a:spcBef>
                <a:spcPct val="0"/>
              </a:spcBef>
              <a:spcAft>
                <a:spcPct val="0"/>
              </a:spcAft>
              <a:defRPr sz="2400">
                <a:solidFill>
                  <a:schemeClr val="tx1"/>
                </a:solidFill>
                <a:latin typeface="Times" charset="0"/>
                <a:ea typeface="ＭＳ Ｐゴシック" charset="0"/>
              </a:defRPr>
            </a:lvl8pPr>
            <a:lvl9pPr marL="3959819" indent="-232930" eaLnBrk="0" fontAlgn="base" hangingPunct="0">
              <a:spcBef>
                <a:spcPct val="0"/>
              </a:spcBef>
              <a:spcAft>
                <a:spcPct val="0"/>
              </a:spcAft>
              <a:defRPr sz="2400">
                <a:solidFill>
                  <a:schemeClr val="tx1"/>
                </a:solidFill>
                <a:latin typeface="Times" charset="0"/>
                <a:ea typeface="ＭＳ Ｐゴシック" charset="0"/>
              </a:defRPr>
            </a:lvl9pPr>
          </a:lstStyle>
          <a:p>
            <a:fld id="{00481ECD-5645-C746-B6FB-4017AB5E185C}" type="slidenum">
              <a:rPr lang="en-US" sz="1200"/>
              <a:pPr/>
              <a:t>1</a:t>
            </a:fld>
            <a:endParaRPr lang="en-US" sz="1200"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89763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57024" indent="-291163">
              <a:defRPr sz="2400">
                <a:solidFill>
                  <a:schemeClr val="tx1"/>
                </a:solidFill>
                <a:latin typeface="Times" charset="0"/>
                <a:ea typeface="ＭＳ Ｐゴシック" charset="0"/>
              </a:defRPr>
            </a:lvl2pPr>
            <a:lvl3pPr marL="1164653" indent="-232930">
              <a:defRPr sz="2400">
                <a:solidFill>
                  <a:schemeClr val="tx1"/>
                </a:solidFill>
                <a:latin typeface="Times" charset="0"/>
                <a:ea typeface="ＭＳ Ｐゴシック" charset="0"/>
              </a:defRPr>
            </a:lvl3pPr>
            <a:lvl4pPr marL="1630514" indent="-232930">
              <a:defRPr sz="2400">
                <a:solidFill>
                  <a:schemeClr val="tx1"/>
                </a:solidFill>
                <a:latin typeface="Times" charset="0"/>
                <a:ea typeface="ＭＳ Ｐゴシック" charset="0"/>
              </a:defRPr>
            </a:lvl4pPr>
            <a:lvl5pPr marL="2096375" indent="-232930">
              <a:defRPr sz="2400">
                <a:solidFill>
                  <a:schemeClr val="tx1"/>
                </a:solidFill>
                <a:latin typeface="Times" charset="0"/>
                <a:ea typeface="ＭＳ Ｐゴシック" charset="0"/>
              </a:defRPr>
            </a:lvl5pPr>
            <a:lvl6pPr marL="2562236" indent="-232930" eaLnBrk="0" fontAlgn="base" hangingPunct="0">
              <a:spcBef>
                <a:spcPct val="0"/>
              </a:spcBef>
              <a:spcAft>
                <a:spcPct val="0"/>
              </a:spcAft>
              <a:defRPr sz="2400">
                <a:solidFill>
                  <a:schemeClr val="tx1"/>
                </a:solidFill>
                <a:latin typeface="Times" charset="0"/>
                <a:ea typeface="ＭＳ Ｐゴシック" charset="0"/>
              </a:defRPr>
            </a:lvl6pPr>
            <a:lvl7pPr marL="3028096" indent="-232930" eaLnBrk="0" fontAlgn="base" hangingPunct="0">
              <a:spcBef>
                <a:spcPct val="0"/>
              </a:spcBef>
              <a:spcAft>
                <a:spcPct val="0"/>
              </a:spcAft>
              <a:defRPr sz="2400">
                <a:solidFill>
                  <a:schemeClr val="tx1"/>
                </a:solidFill>
                <a:latin typeface="Times" charset="0"/>
                <a:ea typeface="ＭＳ Ｐゴシック" charset="0"/>
              </a:defRPr>
            </a:lvl7pPr>
            <a:lvl8pPr marL="3493957" indent="-232930" eaLnBrk="0" fontAlgn="base" hangingPunct="0">
              <a:spcBef>
                <a:spcPct val="0"/>
              </a:spcBef>
              <a:spcAft>
                <a:spcPct val="0"/>
              </a:spcAft>
              <a:defRPr sz="2400">
                <a:solidFill>
                  <a:schemeClr val="tx1"/>
                </a:solidFill>
                <a:latin typeface="Times" charset="0"/>
                <a:ea typeface="ＭＳ Ｐゴシック" charset="0"/>
              </a:defRPr>
            </a:lvl8pPr>
            <a:lvl9pPr marL="3959819" indent="-232930" eaLnBrk="0" fontAlgn="base" hangingPunct="0">
              <a:spcBef>
                <a:spcPct val="0"/>
              </a:spcBef>
              <a:spcAft>
                <a:spcPct val="0"/>
              </a:spcAft>
              <a:defRPr sz="2400">
                <a:solidFill>
                  <a:schemeClr val="tx1"/>
                </a:solidFill>
                <a:latin typeface="Times" charset="0"/>
                <a:ea typeface="ＭＳ Ｐゴシック" charset="0"/>
              </a:defRPr>
            </a:lvl9pPr>
          </a:lstStyle>
          <a:p>
            <a:fld id="{00481ECD-5645-C746-B6FB-4017AB5E185C}" type="slidenum">
              <a:rPr lang="en-US" sz="1200"/>
              <a:pPr/>
              <a:t>15</a:t>
            </a:fld>
            <a:endParaRPr lang="en-US" sz="1200"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89763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19</a:t>
            </a:fld>
            <a:endParaRPr lang="en-US"/>
          </a:p>
        </p:txBody>
      </p:sp>
    </p:spTree>
    <p:extLst>
      <p:ext uri="{BB962C8B-B14F-4D97-AF65-F5344CB8AC3E}">
        <p14:creationId xmlns:p14="http://schemas.microsoft.com/office/powerpoint/2010/main" val="156769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5</a:t>
            </a:fld>
            <a:endParaRPr lang="en-US"/>
          </a:p>
        </p:txBody>
      </p:sp>
    </p:spTree>
    <p:extLst>
      <p:ext uri="{BB962C8B-B14F-4D97-AF65-F5344CB8AC3E}">
        <p14:creationId xmlns:p14="http://schemas.microsoft.com/office/powerpoint/2010/main" val="156769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7</a:t>
            </a:fld>
            <a:endParaRPr lang="en-US"/>
          </a:p>
        </p:txBody>
      </p:sp>
    </p:spTree>
    <p:extLst>
      <p:ext uri="{BB962C8B-B14F-4D97-AF65-F5344CB8AC3E}">
        <p14:creationId xmlns:p14="http://schemas.microsoft.com/office/powerpoint/2010/main" val="419333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8</a:t>
            </a:fld>
            <a:endParaRPr lang="en-US"/>
          </a:p>
        </p:txBody>
      </p:sp>
    </p:spTree>
    <p:extLst>
      <p:ext uri="{BB962C8B-B14F-4D97-AF65-F5344CB8AC3E}">
        <p14:creationId xmlns:p14="http://schemas.microsoft.com/office/powerpoint/2010/main" val="156769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9</a:t>
            </a:fld>
            <a:endParaRPr lang="en-US"/>
          </a:p>
        </p:txBody>
      </p:sp>
    </p:spTree>
    <p:extLst>
      <p:ext uri="{BB962C8B-B14F-4D97-AF65-F5344CB8AC3E}">
        <p14:creationId xmlns:p14="http://schemas.microsoft.com/office/powerpoint/2010/main" val="236087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11</a:t>
            </a:fld>
            <a:endParaRPr lang="en-US"/>
          </a:p>
        </p:txBody>
      </p:sp>
    </p:spTree>
    <p:extLst>
      <p:ext uri="{BB962C8B-B14F-4D97-AF65-F5344CB8AC3E}">
        <p14:creationId xmlns:p14="http://schemas.microsoft.com/office/powerpoint/2010/main" val="156769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42252B-6E26-4D0C-B25C-AFB7D7BF061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r>
              <a:rPr lang="en-US" smtClean="0"/>
              <a:t>Year 4 - All Hands Meeting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 page </a:t>
            </a:r>
            <a:fld id="{4FE1E647-BCD8-45F6-92FD-F8B0685410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Year 4 - All Hands Meeting</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Year 4 - All Hands Meeting</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2400" b="1">
                <a:solidFill>
                  <a:srgbClr val="051BBB"/>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r>
              <a:rPr lang="en-US" smtClean="0"/>
              <a:t>Year 4 - All Hands Meeting</a:t>
            </a:r>
            <a:endParaRPr lang="en-US" dirty="0"/>
          </a:p>
        </p:txBody>
      </p:sp>
      <p:sp>
        <p:nvSpPr>
          <p:cNvPr id="6" name="Slide Number Placeholder 5"/>
          <p:cNvSpPr>
            <a:spLocks noGrp="1"/>
          </p:cNvSpPr>
          <p:nvPr>
            <p:ph type="sldNum" sz="quarter" idx="12"/>
          </p:nvPr>
        </p:nvSpPr>
        <p:spPr/>
        <p:txBody>
          <a:bodyPr/>
          <a:lstStyle>
            <a:lvl1pPr>
              <a:defRPr b="1">
                <a:solidFill>
                  <a:srgbClr val="002060"/>
                </a:solidFill>
              </a:defRPr>
            </a:lvl1pPr>
          </a:lstStyle>
          <a:p>
            <a:r>
              <a:rPr lang="en-US" dirty="0" smtClean="0">
                <a:latin typeface="Arial" pitchFamily="34" charset="0"/>
                <a:cs typeface="Arial" pitchFamily="34" charset="0"/>
              </a:rPr>
              <a:t>August 13, 2014        </a:t>
            </a:r>
            <a:r>
              <a:rPr lang="en-US" dirty="0" smtClean="0"/>
              <a:t>      </a:t>
            </a:r>
            <a:fld id="{4FE1E647-BCD8-45F6-92FD-F8B068541002}" type="slidenum">
              <a:rPr lang="en-US" smtClean="0"/>
              <a:pPr/>
              <a:t>‹#›</a:t>
            </a:fld>
            <a:endParaRPr lang="en-US" dirty="0"/>
          </a:p>
        </p:txBody>
      </p:sp>
      <p:pic>
        <p:nvPicPr>
          <p:cNvPr id="7" name="Picture 6" descr="ACADIS_V5.png"/>
          <p:cNvPicPr>
            <a:picLocks noChangeAspect="1"/>
          </p:cNvPicPr>
          <p:nvPr userDrawn="1"/>
        </p:nvPicPr>
        <p:blipFill>
          <a:blip r:embed="rId2" cstate="print"/>
          <a:stretch>
            <a:fillRect/>
          </a:stretch>
        </p:blipFill>
        <p:spPr>
          <a:xfrm>
            <a:off x="3276600" y="6400800"/>
            <a:ext cx="3029928" cy="328012"/>
          </a:xfrm>
          <a:prstGeom prst="rect">
            <a:avLst/>
          </a:prstGeom>
        </p:spPr>
      </p:pic>
      <p:cxnSp>
        <p:nvCxnSpPr>
          <p:cNvPr id="9" name="Straight Connector 8"/>
          <p:cNvCxnSpPr/>
          <p:nvPr userDrawn="1"/>
        </p:nvCxnSpPr>
        <p:spPr>
          <a:xfrm>
            <a:off x="457200" y="1066800"/>
            <a:ext cx="82296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Year 4 - All Hands Meeting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Year 4 - All Hands Meeting</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Year 4 - All Hands Meeting</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Year 4 - All Hands Meeting</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Year 4 - All Hands Meeting</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Year 4 - All Hands Meeting</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Year 4 - All Hands Meeting</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1E647-BCD8-45F6-92FD-F8B0685410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438400" cy="365125"/>
          </a:xfrm>
          <a:prstGeom prst="rect">
            <a:avLst/>
          </a:prstGeom>
        </p:spPr>
        <p:txBody>
          <a:bodyPr vert="horz" lIns="91440" tIns="45720" rIns="91440" bIns="45720" rtlCol="0" anchor="ctr"/>
          <a:lstStyle>
            <a:lvl1pPr algn="l">
              <a:defRPr sz="1400" b="1">
                <a:solidFill>
                  <a:srgbClr val="441D61"/>
                </a:solidFill>
                <a:latin typeface="Arial" pitchFamily="34" charset="0"/>
                <a:cs typeface="Arial" pitchFamily="34" charset="0"/>
              </a:defRPr>
            </a:lvl1pPr>
          </a:lstStyle>
          <a:p>
            <a:r>
              <a:rPr lang="en-US" smtClean="0"/>
              <a:t>Year 4 - All Hands Meeting</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page </a:t>
            </a:r>
            <a:fld id="{4FE1E647-BCD8-45F6-92FD-F8B0685410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acadisPubSubmit" TargetMode="External"/><Relationship Id="rId3" Type="http://schemas.openxmlformats.org/officeDocument/2006/relationships/hyperlink" Target="https://www.eol.ucar.edu/node/527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hyperlink" Target="mailto:lynn.yarmey@colorado.edu"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81000"/>
            <a:ext cx="8555374" cy="5489564"/>
          </a:xfrm>
          <a:prstGeom prst="rect">
            <a:avLst/>
          </a:prstGeom>
          <a:ln w="38100">
            <a:solidFill>
              <a:srgbClr val="004F8A"/>
            </a:solidFill>
          </a:ln>
        </p:spPr>
      </p:pic>
      <p:sp>
        <p:nvSpPr>
          <p:cNvPr id="14339" name="Rectangle 1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344" name="Picture 1" descr="nsidc_logo_text_letter_20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6019800"/>
            <a:ext cx="685800" cy="63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sf-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6019800"/>
            <a:ext cx="685800" cy="685800"/>
          </a:xfrm>
          <a:prstGeom prst="rect">
            <a:avLst/>
          </a:prstGeom>
        </p:spPr>
      </p:pic>
      <p:pic>
        <p:nvPicPr>
          <p:cNvPr id="4" name="Picture 3" descr="ncar-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3200" y="6096000"/>
            <a:ext cx="1447800" cy="462064"/>
          </a:xfrm>
          <a:prstGeom prst="rect">
            <a:avLst/>
          </a:prstGeom>
        </p:spPr>
      </p:pic>
      <p:pic>
        <p:nvPicPr>
          <p:cNvPr id="5" name="Picture 4" descr="ucar-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5400" y="6172200"/>
            <a:ext cx="1371600" cy="342900"/>
          </a:xfrm>
          <a:prstGeom prst="rect">
            <a:avLst/>
          </a:prstGeom>
        </p:spPr>
      </p:pic>
      <p:sp>
        <p:nvSpPr>
          <p:cNvPr id="12" name="TextBox 11"/>
          <p:cNvSpPr txBox="1"/>
          <p:nvPr/>
        </p:nvSpPr>
        <p:spPr>
          <a:xfrm>
            <a:off x="838200" y="3962400"/>
            <a:ext cx="7391400" cy="95410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rgbClr val="552579"/>
                </a:solidFill>
                <a:latin typeface="Tahoma" pitchFamily="34" charset="0"/>
                <a:ea typeface="Tahoma" pitchFamily="34" charset="0"/>
                <a:cs typeface="Tahoma" pitchFamily="34" charset="0"/>
              </a:rPr>
              <a:t>ACADIS  - Activities and Potential Collaboration with SEARCH</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228600"/>
            <a:ext cx="8174374" cy="1614850"/>
          </a:xfrm>
          <a:prstGeom prst="rect">
            <a:avLst/>
          </a:prstGeom>
        </p:spPr>
      </p:pic>
      <p:sp>
        <p:nvSpPr>
          <p:cNvPr id="10" name="TextBox 9"/>
          <p:cNvSpPr txBox="1"/>
          <p:nvPr/>
        </p:nvSpPr>
        <p:spPr>
          <a:xfrm>
            <a:off x="609600" y="1676400"/>
            <a:ext cx="6096000" cy="1261884"/>
          </a:xfrm>
          <a:prstGeom prst="rect">
            <a:avLst/>
          </a:prstGeom>
          <a:noFill/>
        </p:spPr>
        <p:txBody>
          <a:bodyPr wrap="square" rtlCol="0">
            <a:spAutoFit/>
          </a:bodyPr>
          <a:lstStyle/>
          <a:p>
            <a:r>
              <a:rPr lang="en-US" sz="2400" b="1" dirty="0" smtClean="0">
                <a:latin typeface="Arial" pitchFamily="34" charset="0"/>
                <a:cs typeface="Arial" pitchFamily="34" charset="0"/>
              </a:rPr>
              <a:t>SEARCH Kick-Off Tactics Meeting</a:t>
            </a:r>
          </a:p>
          <a:p>
            <a:r>
              <a:rPr lang="en-US" sz="1600" b="1" dirty="0" smtClean="0">
                <a:latin typeface="Arial" pitchFamily="34" charset="0"/>
                <a:ea typeface="Tahoma" pitchFamily="34" charset="0"/>
                <a:cs typeface="Arial" pitchFamily="34" charset="0"/>
              </a:rPr>
              <a:t>September </a:t>
            </a:r>
            <a:r>
              <a:rPr lang="en-US" sz="1600" b="1" dirty="0" smtClean="0">
                <a:latin typeface="Arial" pitchFamily="34" charset="0"/>
                <a:ea typeface="Tahoma" pitchFamily="34" charset="0"/>
                <a:cs typeface="Arial" pitchFamily="34" charset="0"/>
              </a:rPr>
              <a:t>16-17, </a:t>
            </a:r>
            <a:r>
              <a:rPr lang="en-US" sz="1600" b="1" dirty="0" smtClean="0">
                <a:latin typeface="Arial" pitchFamily="34" charset="0"/>
                <a:ea typeface="Tahoma" pitchFamily="34" charset="0"/>
                <a:cs typeface="Arial" pitchFamily="34" charset="0"/>
              </a:rPr>
              <a:t>2014</a:t>
            </a:r>
          </a:p>
          <a:p>
            <a:r>
              <a:rPr lang="en-US" sz="1600" b="1" dirty="0" smtClean="0">
                <a:latin typeface="Arial" pitchFamily="34" charset="0"/>
                <a:ea typeface="Tahoma" pitchFamily="34" charset="0"/>
                <a:cs typeface="Arial" pitchFamily="34" charset="0"/>
              </a:rPr>
              <a:t>NCAR Foothills Lab Bldg 2</a:t>
            </a:r>
          </a:p>
          <a:p>
            <a:endParaRPr lang="en-US" dirty="0"/>
          </a:p>
        </p:txBody>
      </p:sp>
      <p:sp>
        <p:nvSpPr>
          <p:cNvPr id="2" name="TextBox 1"/>
          <p:cNvSpPr txBox="1"/>
          <p:nvPr/>
        </p:nvSpPr>
        <p:spPr>
          <a:xfrm>
            <a:off x="2667000" y="5029200"/>
            <a:ext cx="4083234" cy="369332"/>
          </a:xfrm>
          <a:prstGeom prst="rect">
            <a:avLst/>
          </a:prstGeom>
          <a:noFill/>
        </p:spPr>
        <p:txBody>
          <a:bodyPr wrap="none" rtlCol="0">
            <a:spAutoFit/>
          </a:bodyPr>
          <a:lstStyle/>
          <a:p>
            <a:r>
              <a:rPr lang="en-US" b="1" dirty="0" smtClean="0">
                <a:latin typeface="Arial" pitchFamily="34" charset="0"/>
                <a:cs typeface="Arial" pitchFamily="34" charset="0"/>
              </a:rPr>
              <a:t>Lynn </a:t>
            </a:r>
            <a:r>
              <a:rPr lang="en-US" b="1" dirty="0" err="1" smtClean="0">
                <a:latin typeface="Arial" pitchFamily="34" charset="0"/>
                <a:cs typeface="Arial" pitchFamily="34" charset="0"/>
              </a:rPr>
              <a:t>Yarmey</a:t>
            </a:r>
            <a:r>
              <a:rPr lang="en-US" b="1" dirty="0" smtClean="0">
                <a:latin typeface="Arial" pitchFamily="34" charset="0"/>
                <a:cs typeface="Arial" pitchFamily="34" charset="0"/>
              </a:rPr>
              <a:t> and the ACADIS Team</a:t>
            </a:r>
            <a:endParaRPr lang="en-US"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19200"/>
            <a:ext cx="8229600" cy="4953000"/>
          </a:xfrm>
        </p:spPr>
        <p:txBody>
          <a:bodyPr>
            <a:normAutofit fontScale="92500"/>
          </a:bodyPr>
          <a:lstStyle/>
          <a:p>
            <a:pPr marL="0" indent="0" fontAlgn="base">
              <a:lnSpc>
                <a:spcPct val="110000"/>
              </a:lnSpc>
              <a:buNone/>
            </a:pPr>
            <a:r>
              <a:rPr lang="en-US" sz="2400" dirty="0" smtClean="0"/>
              <a:t>Data catalogs at the following organizations are in </a:t>
            </a:r>
            <a:r>
              <a:rPr lang="en-US" sz="2400" dirty="0"/>
              <a:t>a</a:t>
            </a:r>
            <a:r>
              <a:rPr lang="en-US" sz="2400" dirty="0" smtClean="0"/>
              <a:t>ctive daily harvest by the ACADIS Arctic Data Explorer</a:t>
            </a:r>
          </a:p>
          <a:p>
            <a:pPr marL="0" indent="0" fontAlgn="base">
              <a:lnSpc>
                <a:spcPct val="110000"/>
              </a:lnSpc>
              <a:buNone/>
            </a:pPr>
            <a:endParaRPr lang="en-US" sz="2400" dirty="0" smtClean="0"/>
          </a:p>
          <a:p>
            <a:pPr marL="621792">
              <a:lnSpc>
                <a:spcPct val="110000"/>
              </a:lnSpc>
            </a:pPr>
            <a:r>
              <a:rPr lang="en-US" sz="2400" dirty="0" smtClean="0"/>
              <a:t>ACADIS Gateway</a:t>
            </a:r>
          </a:p>
          <a:p>
            <a:pPr marL="621792">
              <a:lnSpc>
                <a:spcPct val="110000"/>
              </a:lnSpc>
            </a:pPr>
            <a:r>
              <a:rPr lang="en-US" sz="2400" dirty="0" smtClean="0"/>
              <a:t>NCAR - Earth Observing Laboratory (EOL)</a:t>
            </a:r>
            <a:endParaRPr lang="en-US" sz="2400" dirty="0"/>
          </a:p>
          <a:p>
            <a:pPr marL="621792">
              <a:lnSpc>
                <a:spcPct val="110000"/>
              </a:lnSpc>
            </a:pPr>
            <a:r>
              <a:rPr lang="en-US" sz="2400" dirty="0" smtClean="0"/>
              <a:t>National Snow and Ice Data Center (NSIDC)</a:t>
            </a:r>
            <a:endParaRPr lang="en-US" sz="2400" dirty="0"/>
          </a:p>
          <a:p>
            <a:pPr marL="621792">
              <a:lnSpc>
                <a:spcPct val="110000"/>
              </a:lnSpc>
            </a:pPr>
            <a:r>
              <a:rPr lang="en-US" sz="2400" dirty="0" smtClean="0"/>
              <a:t>NCAR - Research Data Archive (RDA)</a:t>
            </a:r>
            <a:endParaRPr lang="en-US" sz="2400" dirty="0"/>
          </a:p>
          <a:p>
            <a:pPr marL="621792">
              <a:lnSpc>
                <a:spcPct val="110000"/>
              </a:lnSpc>
            </a:pPr>
            <a:r>
              <a:rPr lang="en-US" sz="2400" dirty="0" smtClean="0"/>
              <a:t>National Oceanographic Data Center (NODC)</a:t>
            </a:r>
            <a:endParaRPr lang="en-US" sz="2400" dirty="0"/>
          </a:p>
          <a:p>
            <a:pPr marL="621792">
              <a:lnSpc>
                <a:spcPct val="110000"/>
              </a:lnSpc>
            </a:pPr>
            <a:r>
              <a:rPr lang="en-US" sz="2400" dirty="0"/>
              <a:t>Norwegian Meteorological </a:t>
            </a:r>
            <a:r>
              <a:rPr lang="en-US" sz="2400" dirty="0" smtClean="0"/>
              <a:t>Institute (NMI)</a:t>
            </a:r>
            <a:endParaRPr lang="en-US" sz="2400" dirty="0"/>
          </a:p>
          <a:p>
            <a:pPr marL="621792">
              <a:lnSpc>
                <a:spcPct val="110000"/>
              </a:lnSpc>
            </a:pPr>
            <a:r>
              <a:rPr lang="en-US" sz="2400" dirty="0" smtClean="0"/>
              <a:t>International </a:t>
            </a:r>
            <a:r>
              <a:rPr lang="en-US" sz="2400" dirty="0"/>
              <a:t>Council for the Exploration of the </a:t>
            </a:r>
            <a:r>
              <a:rPr lang="en-US" sz="2400" dirty="0" smtClean="0"/>
              <a:t>Sea (ICES)</a:t>
            </a:r>
            <a:endParaRPr lang="en-US" sz="2400" dirty="0"/>
          </a:p>
          <a:p>
            <a:pPr marL="621792">
              <a:lnSpc>
                <a:spcPct val="110000"/>
              </a:lnSpc>
            </a:pPr>
            <a:r>
              <a:rPr lang="en-US" sz="2400" dirty="0" smtClean="0"/>
              <a:t>NASA Earth </a:t>
            </a:r>
            <a:r>
              <a:rPr lang="en-US" sz="2400" dirty="0"/>
              <a:t>Observing System </a:t>
            </a:r>
            <a:r>
              <a:rPr lang="en-US" sz="2400" dirty="0" smtClean="0"/>
              <a:t>Clearing </a:t>
            </a:r>
            <a:r>
              <a:rPr lang="en-US" sz="2400" dirty="0"/>
              <a:t>House (ECHO</a:t>
            </a:r>
            <a:r>
              <a:rPr lang="en-US" sz="2400" dirty="0" smtClean="0"/>
              <a:t>)</a:t>
            </a:r>
            <a:endParaRPr lang="en-US" sz="2400" dirty="0"/>
          </a:p>
        </p:txBody>
      </p:sp>
      <p:sp>
        <p:nvSpPr>
          <p:cNvPr id="6" name="Slide Number Placeholder 5"/>
          <p:cNvSpPr>
            <a:spLocks noGrp="1"/>
          </p:cNvSpPr>
          <p:nvPr>
            <p:ph type="sldNum" sz="quarter" idx="12"/>
          </p:nvPr>
        </p:nvSpPr>
        <p:spPr/>
        <p:txBody>
          <a:bodyPr/>
          <a:lstStyle/>
          <a:p>
            <a:fld id="{4FE1E647-BCD8-45F6-92FD-F8B068541002}" type="slidenum">
              <a:rPr lang="en-US" smtClean="0"/>
              <a:pPr/>
              <a:t>10</a:t>
            </a:fld>
            <a:endParaRPr lang="en-US"/>
          </a:p>
        </p:txBody>
      </p:sp>
      <p:sp>
        <p:nvSpPr>
          <p:cNvPr id="7" name="Title 1"/>
          <p:cNvSpPr txBox="1">
            <a:spLocks/>
          </p:cNvSpPr>
          <p:nvPr/>
        </p:nvSpPr>
        <p:spPr>
          <a:xfrm>
            <a:off x="457200" y="304800"/>
            <a:ext cx="8229600"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rgbClr val="051BBB"/>
                </a:solidFill>
                <a:latin typeface="Arial" pitchFamily="34" charset="0"/>
                <a:ea typeface="+mj-ea"/>
                <a:cs typeface="Arial" pitchFamily="34" charset="0"/>
              </a:defRPr>
            </a:lvl1pPr>
          </a:lstStyle>
          <a:p>
            <a:r>
              <a:rPr lang="en-US" dirty="0" smtClean="0"/>
              <a:t>Arctic Data Explorer</a:t>
            </a:r>
            <a:endParaRPr lang="en-US" dirty="0"/>
          </a:p>
        </p:txBody>
      </p:sp>
    </p:spTree>
    <p:extLst>
      <p:ext uri="{BB962C8B-B14F-4D97-AF65-F5344CB8AC3E}">
        <p14:creationId xmlns:p14="http://schemas.microsoft.com/office/powerpoint/2010/main" val="996766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Rosetta Data Translator</a:t>
            </a:r>
            <a:endParaRPr lang="en-US" sz="2400" dirty="0"/>
          </a:p>
        </p:txBody>
      </p:sp>
      <p:sp>
        <p:nvSpPr>
          <p:cNvPr id="6" name="Slide Number Placeholder 5"/>
          <p:cNvSpPr>
            <a:spLocks noGrp="1"/>
          </p:cNvSpPr>
          <p:nvPr>
            <p:ph type="sldNum" sz="quarter" idx="12"/>
          </p:nvPr>
        </p:nvSpPr>
        <p:spPr/>
        <p:txBody>
          <a:bodyPr/>
          <a:lstStyle/>
          <a:p>
            <a:fld id="{B8F148C6-C943-45AB-93E9-4C71FA4F1282}" type="slidenum">
              <a:rPr lang="en-US" smtClean="0"/>
              <a:pPr/>
              <a:t>11</a:t>
            </a:fld>
            <a:endParaRPr lang="en-US" dirty="0"/>
          </a:p>
        </p:txBody>
      </p:sp>
      <p:sp>
        <p:nvSpPr>
          <p:cNvPr id="7" name="Rectangle 6"/>
          <p:cNvSpPr/>
          <p:nvPr/>
        </p:nvSpPr>
        <p:spPr>
          <a:xfrm>
            <a:off x="457200" y="1219200"/>
            <a:ext cx="5181600" cy="2092881"/>
          </a:xfrm>
          <a:prstGeom prst="rect">
            <a:avLst/>
          </a:prstGeom>
        </p:spPr>
        <p:txBody>
          <a:bodyPr wrap="square">
            <a:spAutoFit/>
          </a:bodyPr>
          <a:lstStyle/>
          <a:p>
            <a:r>
              <a:rPr lang="en-US" sz="2000" b="1" dirty="0" smtClean="0">
                <a:latin typeface="Arial" pitchFamily="34" charset="0"/>
                <a:cs typeface="Arial" pitchFamily="34" charset="0"/>
              </a:rPr>
              <a:t>Enabling science through data sharing</a:t>
            </a:r>
          </a:p>
          <a:p>
            <a:endParaRPr lang="en-US" sz="2000" i="1" dirty="0" smtClean="0">
              <a:latin typeface="Arial" pitchFamily="34" charset="0"/>
              <a:cs typeface="Arial" pitchFamily="34" charset="0"/>
            </a:endParaRPr>
          </a:p>
          <a:p>
            <a:r>
              <a:rPr lang="en-US" dirty="0" smtClean="0">
                <a:latin typeface="Arial" pitchFamily="34" charset="0"/>
                <a:cs typeface="Arial" pitchFamily="34" charset="0"/>
              </a:rPr>
              <a:t>The Rosetta Data Translation tool, </a:t>
            </a:r>
            <a:r>
              <a:rPr lang="en-US" dirty="0">
                <a:latin typeface="Arial" pitchFamily="34" charset="0"/>
                <a:cs typeface="Arial" pitchFamily="34" charset="0"/>
              </a:rPr>
              <a:t>is a web-based service that provides an easy, wizard-based interface for data collectors to transform their </a:t>
            </a:r>
            <a:r>
              <a:rPr lang="en-US" dirty="0" smtClean="0">
                <a:latin typeface="Arial" pitchFamily="34" charset="0"/>
                <a:cs typeface="Arial" pitchFamily="34" charset="0"/>
              </a:rPr>
              <a:t>ASCII </a:t>
            </a:r>
            <a:r>
              <a:rPr lang="en-US" dirty="0">
                <a:latin typeface="Arial" pitchFamily="34" charset="0"/>
                <a:cs typeface="Arial" pitchFamily="34" charset="0"/>
              </a:rPr>
              <a:t>output into Climate and Forecast (CF) compliant </a:t>
            </a:r>
            <a:r>
              <a:rPr lang="en-US" dirty="0" err="1">
                <a:latin typeface="Arial" pitchFamily="34" charset="0"/>
                <a:cs typeface="Arial" pitchFamily="34" charset="0"/>
              </a:rPr>
              <a:t>netCDF</a:t>
            </a:r>
            <a:r>
              <a:rPr lang="en-US" dirty="0">
                <a:latin typeface="Arial" pitchFamily="34" charset="0"/>
                <a:cs typeface="Arial" pitchFamily="34" charset="0"/>
              </a:rPr>
              <a:t> </a:t>
            </a:r>
            <a:r>
              <a:rPr lang="en-US" dirty="0" smtClean="0">
                <a:latin typeface="Arial" pitchFamily="34" charset="0"/>
                <a:cs typeface="Arial" pitchFamily="34" charset="0"/>
              </a:rPr>
              <a:t>files.</a:t>
            </a:r>
            <a:endParaRPr lang="en-US" dirty="0">
              <a:latin typeface="Arial" pitchFamily="34" charset="0"/>
              <a:cs typeface="Arial" pitchFamily="34" charset="0"/>
            </a:endParaRPr>
          </a:p>
        </p:txBody>
      </p:sp>
      <p:sp>
        <p:nvSpPr>
          <p:cNvPr id="16" name="Rectangle 15"/>
          <p:cNvSpPr/>
          <p:nvPr/>
        </p:nvSpPr>
        <p:spPr>
          <a:xfrm>
            <a:off x="685800" y="3429000"/>
            <a:ext cx="4648200" cy="1477328"/>
          </a:xfrm>
          <a:prstGeom prst="rect">
            <a:avLst/>
          </a:prstGeom>
        </p:spPr>
        <p:txBody>
          <a:bodyPr wrap="square">
            <a:spAutoFit/>
          </a:bodyPr>
          <a:lstStyle/>
          <a:p>
            <a:pPr marL="285750" indent="-285750">
              <a:buFont typeface="Wingdings" pitchFamily="2" charset="2"/>
              <a:buChar char="§"/>
            </a:pPr>
            <a:r>
              <a:rPr lang="en-US" dirty="0">
                <a:latin typeface="Arial" pitchFamily="34" charset="0"/>
                <a:cs typeface="Arial" pitchFamily="34" charset="0"/>
              </a:rPr>
              <a:t>Web based guided interface</a:t>
            </a:r>
          </a:p>
          <a:p>
            <a:pPr marL="285750" indent="-285750">
              <a:buFont typeface="Wingdings" pitchFamily="2" charset="2"/>
              <a:buChar char="§"/>
            </a:pPr>
            <a:r>
              <a:rPr lang="en-US" dirty="0" smtClean="0">
                <a:latin typeface="Arial" pitchFamily="34" charset="0"/>
                <a:cs typeface="Arial" pitchFamily="34" charset="0"/>
              </a:rPr>
              <a:t>Data format conversion</a:t>
            </a:r>
          </a:p>
          <a:p>
            <a:pPr marL="742950" lvl="1" indent="-285750">
              <a:buFont typeface="Wingdings" pitchFamily="2" charset="2"/>
              <a:buChar char="§"/>
            </a:pPr>
            <a:r>
              <a:rPr lang="en-US" dirty="0" smtClean="0">
                <a:latin typeface="Arial" pitchFamily="34" charset="0"/>
                <a:cs typeface="Arial" pitchFamily="34" charset="0"/>
              </a:rPr>
              <a:t>Upload a local Excel file</a:t>
            </a:r>
          </a:p>
          <a:p>
            <a:pPr marL="742950" lvl="1" indent="-285750">
              <a:buFont typeface="Wingdings" pitchFamily="2" charset="2"/>
              <a:buChar char="§"/>
            </a:pPr>
            <a:r>
              <a:rPr lang="en-US" dirty="0">
                <a:latin typeface="Arial" pitchFamily="34" charset="0"/>
                <a:cs typeface="Arial" pitchFamily="34" charset="0"/>
              </a:rPr>
              <a:t>F</a:t>
            </a:r>
            <a:r>
              <a:rPr lang="en-US" dirty="0" smtClean="0">
                <a:latin typeface="Arial" pitchFamily="34" charset="0"/>
                <a:cs typeface="Arial" pitchFamily="34" charset="0"/>
              </a:rPr>
              <a:t>ill in metadata GUI</a:t>
            </a:r>
          </a:p>
          <a:p>
            <a:pPr marL="742950" lvl="1" indent="-285750">
              <a:buFont typeface="Wingdings" pitchFamily="2" charset="2"/>
              <a:buChar char="§"/>
            </a:pPr>
            <a:r>
              <a:rPr lang="en-US" dirty="0" smtClean="0">
                <a:latin typeface="Arial" pitchFamily="34" charset="0"/>
                <a:cs typeface="Arial" pitchFamily="34" charset="0"/>
              </a:rPr>
              <a:t>Extract standard </a:t>
            </a:r>
            <a:r>
              <a:rPr lang="en-US" dirty="0" err="1" smtClean="0">
                <a:latin typeface="Arial" pitchFamily="34" charset="0"/>
                <a:cs typeface="Arial" pitchFamily="34" charset="0"/>
              </a:rPr>
              <a:t>NetCDF</a:t>
            </a:r>
            <a:r>
              <a:rPr lang="en-US" dirty="0" smtClean="0">
                <a:latin typeface="Arial" pitchFamily="34" charset="0"/>
                <a:cs typeface="Arial" pitchFamily="34" charset="0"/>
              </a:rPr>
              <a:t> or Excel </a:t>
            </a:r>
            <a:endParaRPr lang="en-US" dirty="0">
              <a:latin typeface="Arial" pitchFamily="34" charset="0"/>
              <a:cs typeface="Arial" pitchFamily="34" charset="0"/>
            </a:endParaRPr>
          </a:p>
        </p:txBody>
      </p:sp>
      <p:grpSp>
        <p:nvGrpSpPr>
          <p:cNvPr id="3" name="Group 11"/>
          <p:cNvGrpSpPr/>
          <p:nvPr/>
        </p:nvGrpSpPr>
        <p:grpSpPr>
          <a:xfrm>
            <a:off x="5791200" y="1447800"/>
            <a:ext cx="2895627" cy="3421152"/>
            <a:chOff x="5791200" y="1447800"/>
            <a:chExt cx="2895627" cy="3421152"/>
          </a:xfrm>
        </p:grpSpPr>
        <p:sp>
          <p:nvSpPr>
            <p:cNvPr id="13" name="Oval 12"/>
            <p:cNvSpPr/>
            <p:nvPr/>
          </p:nvSpPr>
          <p:spPr>
            <a:xfrm>
              <a:off x="6781800" y="2362200"/>
              <a:ext cx="1905027" cy="1905026"/>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4" name="Oval 13"/>
            <p:cNvSpPr/>
            <p:nvPr/>
          </p:nvSpPr>
          <p:spPr>
            <a:xfrm>
              <a:off x="5791200" y="2971800"/>
              <a:ext cx="982752" cy="982752"/>
            </a:xfrm>
            <a:prstGeom prst="ellipse">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7" name="Oval 16"/>
            <p:cNvSpPr/>
            <p:nvPr/>
          </p:nvSpPr>
          <p:spPr>
            <a:xfrm>
              <a:off x="6248400" y="38862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8" name="Oval 17"/>
            <p:cNvSpPr/>
            <p:nvPr/>
          </p:nvSpPr>
          <p:spPr>
            <a:xfrm>
              <a:off x="6858000" y="14478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9" name="Oval 18"/>
            <p:cNvSpPr/>
            <p:nvPr/>
          </p:nvSpPr>
          <p:spPr>
            <a:xfrm>
              <a:off x="6019800" y="19812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20" name="TextBox 19"/>
            <p:cNvSpPr txBox="1"/>
            <p:nvPr/>
          </p:nvSpPr>
          <p:spPr>
            <a:xfrm>
              <a:off x="7081743" y="2872770"/>
              <a:ext cx="1300257" cy="784830"/>
            </a:xfrm>
            <a:prstGeom prst="rect">
              <a:avLst/>
            </a:prstGeom>
            <a:noFill/>
          </p:spPr>
          <p:txBody>
            <a:bodyPr wrap="square" lIns="45719" tIns="22860" rIns="45719" bIns="22860" rtlCol="0">
              <a:spAutoFit/>
            </a:bodyPr>
            <a:lstStyle/>
            <a:p>
              <a:pPr algn="ctr"/>
              <a:r>
                <a:rPr lang="en-US" sz="2400" b="1" dirty="0"/>
                <a:t>Data Services</a:t>
              </a:r>
            </a:p>
          </p:txBody>
        </p:sp>
        <p:sp>
          <p:nvSpPr>
            <p:cNvPr id="21" name="TextBox 20"/>
            <p:cNvSpPr txBox="1"/>
            <p:nvPr/>
          </p:nvSpPr>
          <p:spPr>
            <a:xfrm>
              <a:off x="6093877" y="2144524"/>
              <a:ext cx="840323" cy="446276"/>
            </a:xfrm>
            <a:prstGeom prst="rect">
              <a:avLst/>
            </a:prstGeom>
            <a:noFill/>
          </p:spPr>
          <p:txBody>
            <a:bodyPr wrap="square" lIns="45719" tIns="22860" rIns="45719" bIns="22860" rtlCol="0">
              <a:spAutoFit/>
            </a:bodyPr>
            <a:lstStyle/>
            <a:p>
              <a:pPr algn="ctr"/>
              <a:r>
                <a:rPr lang="en-US" sz="1300" dirty="0"/>
                <a:t>Arctic Data Explorer</a:t>
              </a:r>
            </a:p>
          </p:txBody>
        </p:sp>
        <p:sp>
          <p:nvSpPr>
            <p:cNvPr id="22" name="TextBox 21"/>
            <p:cNvSpPr txBox="1"/>
            <p:nvPr/>
          </p:nvSpPr>
          <p:spPr>
            <a:xfrm>
              <a:off x="6934200" y="1687324"/>
              <a:ext cx="840323" cy="446276"/>
            </a:xfrm>
            <a:prstGeom prst="rect">
              <a:avLst/>
            </a:prstGeom>
            <a:noFill/>
          </p:spPr>
          <p:txBody>
            <a:bodyPr wrap="square" lIns="45719" tIns="22860" rIns="45719" bIns="22860" rtlCol="0">
              <a:spAutoFit/>
            </a:bodyPr>
            <a:lstStyle/>
            <a:p>
              <a:pPr algn="ctr"/>
              <a:r>
                <a:rPr lang="en-US" sz="1300" dirty="0" smtClean="0"/>
                <a:t>ACADIS</a:t>
              </a:r>
            </a:p>
            <a:p>
              <a:pPr algn="ctr"/>
              <a:r>
                <a:rPr lang="en-US" sz="1300" dirty="0" smtClean="0"/>
                <a:t>Gateway</a:t>
              </a:r>
              <a:endParaRPr lang="en-US" sz="1300" dirty="0"/>
            </a:p>
          </p:txBody>
        </p:sp>
        <p:sp>
          <p:nvSpPr>
            <p:cNvPr id="23" name="TextBox 22"/>
            <p:cNvSpPr txBox="1"/>
            <p:nvPr/>
          </p:nvSpPr>
          <p:spPr>
            <a:xfrm>
              <a:off x="6322477" y="4125724"/>
              <a:ext cx="840323" cy="446276"/>
            </a:xfrm>
            <a:prstGeom prst="rect">
              <a:avLst/>
            </a:prstGeom>
            <a:noFill/>
          </p:spPr>
          <p:txBody>
            <a:bodyPr wrap="square" lIns="45719" tIns="22860" rIns="45719" bIns="22860" rtlCol="0">
              <a:spAutoFit/>
            </a:bodyPr>
            <a:lstStyle/>
            <a:p>
              <a:pPr algn="ctr"/>
              <a:r>
                <a:rPr lang="en-US" sz="1300" dirty="0"/>
                <a:t>Data Citations</a:t>
              </a:r>
            </a:p>
          </p:txBody>
        </p:sp>
        <p:sp>
          <p:nvSpPr>
            <p:cNvPr id="24" name="TextBox 23"/>
            <p:cNvSpPr txBox="1"/>
            <p:nvPr/>
          </p:nvSpPr>
          <p:spPr>
            <a:xfrm>
              <a:off x="5865277" y="3335178"/>
              <a:ext cx="840323" cy="246222"/>
            </a:xfrm>
            <a:prstGeom prst="rect">
              <a:avLst/>
            </a:prstGeom>
            <a:noFill/>
          </p:spPr>
          <p:txBody>
            <a:bodyPr wrap="square" lIns="45719" tIns="22860" rIns="45719" bIns="22860" rtlCol="0">
              <a:spAutoFit/>
            </a:bodyPr>
            <a:lstStyle/>
            <a:p>
              <a:pPr algn="ctr"/>
              <a:r>
                <a:rPr lang="en-US" sz="1300" dirty="0"/>
                <a:t>Rosetta</a:t>
              </a:r>
            </a:p>
          </p:txBody>
        </p:sp>
      </p:grpSp>
      <p:sp>
        <p:nvSpPr>
          <p:cNvPr id="26" name="TextBox 25"/>
          <p:cNvSpPr txBox="1"/>
          <p:nvPr/>
        </p:nvSpPr>
        <p:spPr>
          <a:xfrm>
            <a:off x="5638800" y="6019800"/>
            <a:ext cx="2980303" cy="261610"/>
          </a:xfrm>
          <a:prstGeom prst="rect">
            <a:avLst/>
          </a:prstGeom>
          <a:noFill/>
        </p:spPr>
        <p:txBody>
          <a:bodyPr wrap="none" rtlCol="0">
            <a:spAutoFit/>
          </a:bodyPr>
          <a:lstStyle/>
          <a:p>
            <a:r>
              <a:rPr lang="en-US" sz="1100" dirty="0">
                <a:solidFill>
                  <a:schemeClr val="bg1">
                    <a:lumMod val="50000"/>
                  </a:schemeClr>
                </a:solidFill>
              </a:rPr>
              <a:t>https://</a:t>
            </a:r>
            <a:r>
              <a:rPr lang="en-US" sz="1100" dirty="0" err="1">
                <a:solidFill>
                  <a:schemeClr val="bg1">
                    <a:lumMod val="50000"/>
                  </a:schemeClr>
                </a:solidFill>
              </a:rPr>
              <a:t>rosetta.unidata.ucar.edu</a:t>
            </a:r>
            <a:r>
              <a:rPr lang="en-US" sz="1100" dirty="0">
                <a:solidFill>
                  <a:schemeClr val="bg1">
                    <a:lumMod val="50000"/>
                  </a:schemeClr>
                </a:solidFill>
              </a:rPr>
              <a:t>/</a:t>
            </a:r>
            <a:r>
              <a:rPr lang="en-US" sz="1100" dirty="0" err="1">
                <a:solidFill>
                  <a:schemeClr val="bg1">
                    <a:lumMod val="50000"/>
                  </a:schemeClr>
                </a:solidFill>
              </a:rPr>
              <a:t>createAcadis</a:t>
            </a:r>
            <a:endParaRPr lang="en-US" sz="1100" dirty="0">
              <a:solidFill>
                <a:schemeClr val="bg1">
                  <a:lumMod val="50000"/>
                </a:schemeClr>
              </a:solidFill>
            </a:endParaRPr>
          </a:p>
        </p:txBody>
      </p:sp>
      <p:pic>
        <p:nvPicPr>
          <p:cNvPr id="4" name="Picture 3"/>
          <p:cNvPicPr>
            <a:picLocks noChangeAspect="1"/>
          </p:cNvPicPr>
          <p:nvPr/>
        </p:nvPicPr>
        <p:blipFill>
          <a:blip r:embed="rId3"/>
          <a:stretch>
            <a:fillRect/>
          </a:stretch>
        </p:blipFill>
        <p:spPr>
          <a:xfrm>
            <a:off x="457200" y="5364385"/>
            <a:ext cx="8305800" cy="662390"/>
          </a:xfrm>
          <a:prstGeom prst="rect">
            <a:avLst/>
          </a:prstGeom>
        </p:spPr>
      </p:pic>
    </p:spTree>
    <p:extLst>
      <p:ext uri="{BB962C8B-B14F-4D97-AF65-F5344CB8AC3E}">
        <p14:creationId xmlns:p14="http://schemas.microsoft.com/office/powerpoint/2010/main" val="2682894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Community Engagement</a:t>
            </a:r>
            <a:endParaRPr lang="en-US" sz="2400" dirty="0"/>
          </a:p>
        </p:txBody>
      </p:sp>
      <p:sp>
        <p:nvSpPr>
          <p:cNvPr id="5" name="Content Placeholder 4"/>
          <p:cNvSpPr>
            <a:spLocks noGrp="1"/>
          </p:cNvSpPr>
          <p:nvPr>
            <p:ph idx="1"/>
          </p:nvPr>
        </p:nvSpPr>
        <p:spPr>
          <a:xfrm>
            <a:off x="381000" y="1676400"/>
            <a:ext cx="4343400" cy="4038600"/>
          </a:xfrm>
        </p:spPr>
        <p:txBody>
          <a:bodyPr>
            <a:noAutofit/>
          </a:bodyPr>
          <a:lstStyle/>
          <a:p>
            <a:pPr marL="457200" indent="-457200">
              <a:buNone/>
            </a:pPr>
            <a:r>
              <a:rPr lang="en-US" sz="1800" b="1" dirty="0" smtClean="0">
                <a:latin typeface="Arial"/>
                <a:cs typeface="Arial"/>
              </a:rPr>
              <a:t>National Meetings</a:t>
            </a:r>
          </a:p>
          <a:p>
            <a:pPr marL="0" indent="-274320">
              <a:spcBef>
                <a:spcPts val="600"/>
              </a:spcBef>
            </a:pPr>
            <a:r>
              <a:rPr lang="en-US" sz="1800" dirty="0" smtClean="0">
                <a:latin typeface="Arial"/>
                <a:cs typeface="Arial"/>
              </a:rPr>
              <a:t>American Meteorological Society </a:t>
            </a:r>
            <a:r>
              <a:rPr lang="en-US" sz="1800" dirty="0">
                <a:latin typeface="Arial"/>
                <a:cs typeface="Arial"/>
              </a:rPr>
              <a:t> </a:t>
            </a:r>
            <a:r>
              <a:rPr lang="en-US" sz="1800" dirty="0" smtClean="0">
                <a:latin typeface="Arial"/>
                <a:cs typeface="Arial"/>
              </a:rPr>
              <a:t>  (AMS)</a:t>
            </a:r>
          </a:p>
          <a:p>
            <a:pPr marL="0" indent="-274320">
              <a:spcBef>
                <a:spcPts val="600"/>
              </a:spcBef>
            </a:pPr>
            <a:r>
              <a:rPr lang="en-US" sz="1800" dirty="0" smtClean="0">
                <a:latin typeface="Arial"/>
                <a:cs typeface="Arial"/>
              </a:rPr>
              <a:t>American Geophysical Union (AGU)</a:t>
            </a:r>
          </a:p>
          <a:p>
            <a:pPr marL="0" indent="-274320">
              <a:spcBef>
                <a:spcPts val="600"/>
              </a:spcBef>
            </a:pPr>
            <a:r>
              <a:rPr lang="en-US" sz="1800" dirty="0" smtClean="0">
                <a:latin typeface="Arial"/>
                <a:cs typeface="Arial"/>
              </a:rPr>
              <a:t>Geological Society of America (GSA)</a:t>
            </a:r>
          </a:p>
          <a:p>
            <a:pPr marL="0" indent="-274320">
              <a:spcBef>
                <a:spcPts val="600"/>
              </a:spcBef>
            </a:pPr>
            <a:r>
              <a:rPr lang="en-US" sz="1800" dirty="0" smtClean="0">
                <a:latin typeface="Arial"/>
                <a:cs typeface="Arial"/>
              </a:rPr>
              <a:t>American Association for the Advancement of Science (AAAS)</a:t>
            </a:r>
          </a:p>
          <a:p>
            <a:pPr marL="0" indent="-274320">
              <a:spcBef>
                <a:spcPts val="600"/>
              </a:spcBef>
            </a:pPr>
            <a:r>
              <a:rPr lang="en-US" sz="1800" dirty="0" smtClean="0">
                <a:latin typeface="Arial"/>
                <a:cs typeface="Arial"/>
              </a:rPr>
              <a:t>Ocean Science Meeting (OSM)</a:t>
            </a:r>
          </a:p>
          <a:p>
            <a:pPr marL="0" indent="-274320">
              <a:spcBef>
                <a:spcPts val="600"/>
              </a:spcBef>
            </a:pPr>
            <a:r>
              <a:rPr lang="en-US" sz="1800" dirty="0" smtClean="0">
                <a:latin typeface="Arial"/>
                <a:cs typeface="Arial"/>
              </a:rPr>
              <a:t>American </a:t>
            </a:r>
            <a:r>
              <a:rPr lang="en-US" sz="1800" dirty="0">
                <a:latin typeface="Arial"/>
                <a:cs typeface="Arial"/>
              </a:rPr>
              <a:t>Association </a:t>
            </a:r>
            <a:r>
              <a:rPr lang="en-US" sz="1800" dirty="0" smtClean="0">
                <a:latin typeface="Arial"/>
                <a:cs typeface="Arial"/>
              </a:rPr>
              <a:t>of Geographers (AAG)</a:t>
            </a:r>
          </a:p>
          <a:p>
            <a:pPr marL="0" indent="-274320">
              <a:spcBef>
                <a:spcPts val="600"/>
              </a:spcBef>
            </a:pPr>
            <a:r>
              <a:rPr lang="en-US" sz="1800" dirty="0" smtClean="0">
                <a:latin typeface="Arial"/>
                <a:cs typeface="Arial"/>
              </a:rPr>
              <a:t>Research Data Access and Preservation Summit (RDAP)</a:t>
            </a:r>
          </a:p>
        </p:txBody>
      </p:sp>
      <p:sp>
        <p:nvSpPr>
          <p:cNvPr id="6" name="Slide Number Placeholder 5"/>
          <p:cNvSpPr>
            <a:spLocks noGrp="1"/>
          </p:cNvSpPr>
          <p:nvPr>
            <p:ph type="sldNum" sz="quarter" idx="12"/>
          </p:nvPr>
        </p:nvSpPr>
        <p:spPr/>
        <p:txBody>
          <a:bodyPr/>
          <a:lstStyle/>
          <a:p>
            <a:fld id="{4FE1E647-BCD8-45F6-92FD-F8B068541002}" type="slidenum">
              <a:rPr lang="en-US" smtClean="0"/>
              <a:pPr/>
              <a:t>12</a:t>
            </a:fld>
            <a:endParaRPr lang="en-US"/>
          </a:p>
        </p:txBody>
      </p:sp>
      <p:sp>
        <p:nvSpPr>
          <p:cNvPr id="12" name="TextBox 11"/>
          <p:cNvSpPr txBox="1"/>
          <p:nvPr/>
        </p:nvSpPr>
        <p:spPr>
          <a:xfrm>
            <a:off x="533400" y="1066800"/>
            <a:ext cx="7543800" cy="369332"/>
          </a:xfrm>
          <a:prstGeom prst="rect">
            <a:avLst/>
          </a:prstGeom>
          <a:noFill/>
        </p:spPr>
        <p:txBody>
          <a:bodyPr wrap="square" rtlCol="0">
            <a:spAutoFit/>
          </a:bodyPr>
          <a:lstStyle/>
          <a:p>
            <a:r>
              <a:rPr lang="en-US" dirty="0" smtClean="0">
                <a:latin typeface="Arial"/>
                <a:cs typeface="Arial"/>
              </a:rPr>
              <a:t>Example engagement activities include: </a:t>
            </a:r>
            <a:endParaRPr lang="en-US" dirty="0">
              <a:latin typeface="Arial"/>
              <a:cs typeface="Arial"/>
            </a:endParaRPr>
          </a:p>
        </p:txBody>
      </p:sp>
      <p:sp>
        <p:nvSpPr>
          <p:cNvPr id="17" name="TextBox 16"/>
          <p:cNvSpPr txBox="1"/>
          <p:nvPr/>
        </p:nvSpPr>
        <p:spPr>
          <a:xfrm>
            <a:off x="4800600" y="1676400"/>
            <a:ext cx="3886200" cy="3662541"/>
          </a:xfrm>
          <a:prstGeom prst="rect">
            <a:avLst/>
          </a:prstGeom>
          <a:noFill/>
        </p:spPr>
        <p:txBody>
          <a:bodyPr wrap="square" rtlCol="0">
            <a:spAutoFit/>
          </a:bodyPr>
          <a:lstStyle/>
          <a:p>
            <a:r>
              <a:rPr lang="en-US" b="1" dirty="0" smtClean="0">
                <a:latin typeface="Arial" pitchFamily="34" charset="0"/>
                <a:cs typeface="Arial" pitchFamily="34" charset="0"/>
              </a:rPr>
              <a:t>International Meetings</a:t>
            </a:r>
          </a:p>
          <a:p>
            <a:pPr marL="285750" indent="-285750">
              <a:buFont typeface="Wingdings" charset="2"/>
              <a:buChar char="§"/>
            </a:pPr>
            <a:r>
              <a:rPr lang="en-US" dirty="0" smtClean="0">
                <a:latin typeface="Arial" pitchFamily="34" charset="0"/>
                <a:cs typeface="Arial" pitchFamily="34" charset="0"/>
              </a:rPr>
              <a:t>International Polar Data Forum</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Targeted Events</a:t>
            </a:r>
          </a:p>
          <a:p>
            <a:pPr indent="274320">
              <a:spcBef>
                <a:spcPts val="600"/>
              </a:spcBef>
              <a:buFont typeface="Wingdings" pitchFamily="2" charset="2"/>
              <a:buChar char="§"/>
            </a:pPr>
            <a:r>
              <a:rPr lang="en-US" dirty="0" err="1" smtClean="0">
                <a:latin typeface="Arial" pitchFamily="34" charset="0"/>
                <a:cs typeface="Arial" pitchFamily="34" charset="0"/>
              </a:rPr>
              <a:t>EarthCube</a:t>
            </a:r>
            <a:r>
              <a:rPr lang="en-US" dirty="0" smtClean="0">
                <a:latin typeface="Arial" pitchFamily="34" charset="0"/>
                <a:cs typeface="Arial" pitchFamily="34" charset="0"/>
              </a:rPr>
              <a:t> workshops</a:t>
            </a:r>
          </a:p>
          <a:p>
            <a:pPr indent="274320">
              <a:spcBef>
                <a:spcPts val="600"/>
              </a:spcBef>
              <a:buFont typeface="Wingdings" pitchFamily="2" charset="2"/>
              <a:buChar char="§"/>
            </a:pPr>
            <a:r>
              <a:rPr lang="en-US" dirty="0" err="1" smtClean="0">
                <a:latin typeface="Arial" pitchFamily="34" charset="0"/>
                <a:cs typeface="Arial" pitchFamily="34" charset="0"/>
              </a:rPr>
              <a:t>Cyberinfrastructure</a:t>
            </a:r>
            <a:r>
              <a:rPr lang="en-US" dirty="0" smtClean="0">
                <a:latin typeface="Arial" pitchFamily="34" charset="0"/>
                <a:cs typeface="Arial" pitchFamily="34" charset="0"/>
              </a:rPr>
              <a:t> for Polar Science</a:t>
            </a:r>
          </a:p>
          <a:p>
            <a:pPr indent="274320">
              <a:spcBef>
                <a:spcPts val="600"/>
              </a:spcBef>
              <a:buFont typeface="Wingdings" pitchFamily="2" charset="2"/>
              <a:buChar char="§"/>
            </a:pPr>
            <a:endParaRPr lang="en-US" sz="900" dirty="0" smtClean="0">
              <a:latin typeface="Arial" pitchFamily="34" charset="0"/>
              <a:cs typeface="Arial" pitchFamily="34" charset="0"/>
            </a:endParaRPr>
          </a:p>
          <a:p>
            <a:pPr>
              <a:spcBef>
                <a:spcPts val="600"/>
              </a:spcBef>
            </a:pPr>
            <a:r>
              <a:rPr lang="en-US" b="1" dirty="0" smtClean="0">
                <a:latin typeface="Arial" pitchFamily="34" charset="0"/>
                <a:cs typeface="Arial" pitchFamily="34" charset="0"/>
              </a:rPr>
              <a:t>Domain Science Events</a:t>
            </a:r>
          </a:p>
          <a:p>
            <a:pPr indent="274320">
              <a:spcBef>
                <a:spcPts val="600"/>
              </a:spcBef>
              <a:buFont typeface="Wingdings" pitchFamily="2" charset="2"/>
              <a:buChar char="§"/>
            </a:pPr>
            <a:r>
              <a:rPr lang="en-US" dirty="0" smtClean="0">
                <a:latin typeface="Arial" pitchFamily="34" charset="0"/>
                <a:cs typeface="Arial" pitchFamily="34" charset="0"/>
              </a:rPr>
              <a:t>Ocean sciences, snow remote sensing, Arctic ecology and geology, etc.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Request for Publications from Arctic Community</a:t>
            </a:r>
            <a:endParaRPr lang="en-US" b="1" dirty="0">
              <a:ea typeface="Tahoma" pitchFamily="34" charset="0"/>
              <a:cs typeface="Arial" pitchFamily="34" charset="0"/>
            </a:endParaRPr>
          </a:p>
        </p:txBody>
      </p:sp>
      <p:sp>
        <p:nvSpPr>
          <p:cNvPr id="5" name="Content Placeholder 4"/>
          <p:cNvSpPr>
            <a:spLocks noGrp="1"/>
          </p:cNvSpPr>
          <p:nvPr>
            <p:ph idx="1"/>
          </p:nvPr>
        </p:nvSpPr>
        <p:spPr/>
        <p:txBody>
          <a:bodyPr>
            <a:normAutofit fontScale="85000" lnSpcReduction="20000"/>
          </a:bodyPr>
          <a:lstStyle/>
          <a:p>
            <a:pPr>
              <a:buNone/>
            </a:pPr>
            <a:r>
              <a:rPr lang="en-US" b="1" dirty="0" smtClean="0"/>
              <a:t>Letter was sent on Aug. 15</a:t>
            </a:r>
            <a:r>
              <a:rPr lang="en-US" b="1" baseline="30000" dirty="0" smtClean="0"/>
              <a:t>th</a:t>
            </a:r>
            <a:r>
              <a:rPr lang="en-US" b="1" dirty="0" smtClean="0"/>
              <a:t> to NSF Arctic investigators (~500</a:t>
            </a:r>
            <a:r>
              <a:rPr lang="en-US" b="1" dirty="0" smtClean="0"/>
              <a:t>) </a:t>
            </a:r>
            <a:r>
              <a:rPr lang="en-US" b="1" dirty="0" smtClean="0"/>
              <a:t>asking </a:t>
            </a:r>
            <a:r>
              <a:rPr lang="en-US" b="1" dirty="0" smtClean="0"/>
              <a:t>for:</a:t>
            </a:r>
          </a:p>
          <a:p>
            <a:pPr>
              <a:buNone/>
            </a:pPr>
            <a:endParaRPr lang="en-US" b="1" dirty="0" smtClean="0"/>
          </a:p>
          <a:p>
            <a:r>
              <a:rPr lang="en-US" dirty="0" smtClean="0"/>
              <a:t>A full reference of each publication you have authored or co-authored that used ACADIS data</a:t>
            </a:r>
          </a:p>
          <a:p>
            <a:r>
              <a:rPr lang="en-US" dirty="0" smtClean="0"/>
              <a:t>The URL(s) of the ACADIS data set(s) used in the publication(s)</a:t>
            </a:r>
          </a:p>
          <a:p>
            <a:r>
              <a:rPr lang="en-US" dirty="0" smtClean="0"/>
              <a:t>You are optionally asked to include grant information supporting the publication</a:t>
            </a:r>
          </a:p>
          <a:p>
            <a:pPr>
              <a:buNone/>
            </a:pPr>
            <a:r>
              <a:rPr lang="en-US" sz="1500" dirty="0" smtClean="0"/>
              <a:t>		</a:t>
            </a:r>
            <a:endParaRPr lang="en-US" sz="1500" dirty="0" smtClean="0"/>
          </a:p>
          <a:p>
            <a:pPr>
              <a:buNone/>
            </a:pPr>
            <a:r>
              <a:rPr lang="en-US" sz="1500" dirty="0" smtClean="0"/>
              <a:t>	</a:t>
            </a:r>
          </a:p>
          <a:p>
            <a:pPr>
              <a:buNone/>
            </a:pPr>
            <a:r>
              <a:rPr lang="en-US" dirty="0" smtClean="0"/>
              <a:t>		A link to the easy-to-use form was in the letter and is on the 	ACADIS Gateway  </a:t>
            </a:r>
            <a:r>
              <a:rPr lang="en-US" dirty="0" smtClean="0">
                <a:hlinkClick r:id="rId2"/>
              </a:rPr>
              <a:t>http://tinyurl.com/acadisPubSubmit</a:t>
            </a:r>
            <a:endParaRPr lang="en-US" dirty="0" smtClean="0"/>
          </a:p>
          <a:p>
            <a:pPr>
              <a:buNone/>
            </a:pPr>
            <a:endParaRPr lang="en-US" dirty="0" smtClean="0"/>
          </a:p>
          <a:p>
            <a:pPr>
              <a:buNone/>
            </a:pPr>
            <a:r>
              <a:rPr lang="en-US" dirty="0" smtClean="0"/>
              <a:t>		ACADIS </a:t>
            </a:r>
            <a:r>
              <a:rPr lang="en-US" dirty="0" smtClean="0"/>
              <a:t>Publications List  </a:t>
            </a:r>
            <a:r>
              <a:rPr lang="en-US" dirty="0" smtClean="0">
                <a:hlinkClick r:id="rId3"/>
              </a:rPr>
              <a:t>https://www.eol.ucar.edu/node/5279</a:t>
            </a:r>
            <a:endParaRPr lang="en-US" dirty="0" smtClean="0"/>
          </a:p>
          <a:p>
            <a:pPr lvl="4">
              <a:buNone/>
            </a:pPr>
            <a:endParaRPr lang="en-US" b="1" dirty="0" smtClean="0"/>
          </a:p>
          <a:p>
            <a:pPr lvl="4">
              <a:buNone/>
            </a:pPr>
            <a:r>
              <a:rPr lang="en-US" b="1" dirty="0" smtClean="0"/>
              <a:t>Publications:   213</a:t>
            </a:r>
            <a:endParaRPr lang="en-US" dirty="0" smtClean="0"/>
          </a:p>
          <a:p>
            <a:pPr lvl="4">
              <a:buNone/>
            </a:pPr>
            <a:r>
              <a:rPr lang="en-US" b="1" dirty="0" smtClean="0"/>
              <a:t>Books:  9</a:t>
            </a:r>
            <a:endParaRPr lang="en-US" dirty="0" smtClean="0"/>
          </a:p>
          <a:p>
            <a:pPr lvl="4">
              <a:buNone/>
            </a:pPr>
            <a:r>
              <a:rPr lang="en-US" b="1" dirty="0" smtClean="0"/>
              <a:t>Conference Proceedings:  3</a:t>
            </a:r>
            <a:endParaRPr lang="en-US" dirty="0" smtClean="0"/>
          </a:p>
          <a:p>
            <a:pPr lvl="4">
              <a:buNone/>
            </a:pPr>
            <a:r>
              <a:rPr lang="en-US" b="1" dirty="0" smtClean="0"/>
              <a:t>Theses &amp; Dissertations:  8</a:t>
            </a:r>
            <a:endParaRPr lang="en-US" dirty="0" smtClean="0"/>
          </a:p>
          <a:p>
            <a:pPr lvl="4">
              <a:buNone/>
            </a:pPr>
            <a:r>
              <a:rPr lang="en-US" b="1" dirty="0" smtClean="0"/>
              <a:t>Special Issues:  3</a:t>
            </a:r>
            <a:endParaRPr lang="en-US" dirty="0" smtClean="0"/>
          </a:p>
          <a:p>
            <a:pPr lvl="4">
              <a:buNone/>
            </a:pPr>
            <a:r>
              <a:rPr lang="en-US" b="1" dirty="0" smtClean="0"/>
              <a:t>Reports:  2</a:t>
            </a:r>
            <a:endParaRPr lang="en-US" dirty="0" smtClean="0"/>
          </a:p>
          <a:p>
            <a:pPr lvl="5">
              <a:buNone/>
            </a:pPr>
            <a:r>
              <a:rPr lang="en-US" b="1" dirty="0" smtClean="0">
                <a:latin typeface="Arial" pitchFamily="34" charset="0"/>
                <a:cs typeface="Arial" pitchFamily="34" charset="0"/>
              </a:rPr>
              <a:t>Total: </a:t>
            </a:r>
            <a:r>
              <a:rPr lang="en-US" b="1" dirty="0" smtClean="0">
                <a:latin typeface="Arial" pitchFamily="34" charset="0"/>
                <a:cs typeface="Arial" pitchFamily="34" charset="0"/>
              </a:rPr>
              <a:t>238</a:t>
            </a:r>
            <a:endParaRPr lang="en-US" dirty="0" smtClean="0"/>
          </a:p>
        </p:txBody>
      </p:sp>
      <p:sp>
        <p:nvSpPr>
          <p:cNvPr id="6" name="Slide Number Placeholder 5"/>
          <p:cNvSpPr>
            <a:spLocks noGrp="1"/>
          </p:cNvSpPr>
          <p:nvPr>
            <p:ph type="sldNum" sz="quarter" idx="12"/>
          </p:nvPr>
        </p:nvSpPr>
        <p:spPr>
          <a:xfrm>
            <a:off x="6553200" y="6356350"/>
            <a:ext cx="2209800" cy="365125"/>
          </a:xfrm>
        </p:spPr>
        <p:txBody>
          <a:bodyPr/>
          <a:lstStyle/>
          <a:p>
            <a:fld id="{CC6BB814-BBCE-4193-B81A-077F88990B37}" type="slidenum">
              <a:rPr lang="en-US" smtClean="0"/>
              <a:pPr/>
              <a:t>13</a:t>
            </a:fld>
            <a:endParaRPr lang="en-US" dirty="0"/>
          </a:p>
        </p:txBody>
      </p:sp>
      <p:sp>
        <p:nvSpPr>
          <p:cNvPr id="7" name="Right Arrow 6"/>
          <p:cNvSpPr/>
          <p:nvPr/>
        </p:nvSpPr>
        <p:spPr>
          <a:xfrm>
            <a:off x="381000" y="3124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normAutofit/>
          </a:bodyPr>
          <a:lstStyle/>
          <a:p>
            <a:pPr algn="l"/>
            <a:r>
              <a:rPr lang="en-US" sz="2400" b="1" dirty="0" smtClean="0">
                <a:ea typeface="Tahoma" pitchFamily="34" charset="0"/>
                <a:cs typeface="Arial" pitchFamily="34" charset="0"/>
              </a:rPr>
              <a:t>Potential Areas of Collaboration with SEARCH</a:t>
            </a:r>
            <a:endParaRPr lang="en-US" sz="2400" b="1" dirty="0">
              <a:ea typeface="Tahoma" pitchFamily="34" charset="0"/>
              <a:cs typeface="Arial" pitchFamily="34" charset="0"/>
            </a:endParaRPr>
          </a:p>
        </p:txBody>
      </p:sp>
      <p:sp>
        <p:nvSpPr>
          <p:cNvPr id="5" name="Content Placeholder 4"/>
          <p:cNvSpPr>
            <a:spLocks noGrp="1"/>
          </p:cNvSpPr>
          <p:nvPr>
            <p:ph idx="1"/>
          </p:nvPr>
        </p:nvSpPr>
        <p:spPr>
          <a:xfrm>
            <a:off x="457200" y="1295400"/>
            <a:ext cx="8229600" cy="5029200"/>
          </a:xfrm>
        </p:spPr>
        <p:txBody>
          <a:bodyPr>
            <a:normAutofit fontScale="77500" lnSpcReduction="20000"/>
          </a:bodyPr>
          <a:lstStyle/>
          <a:p>
            <a:r>
              <a:rPr lang="en-US" sz="2800" b="1" dirty="0" smtClean="0"/>
              <a:t>Data portal </a:t>
            </a:r>
            <a:endParaRPr lang="en-US" sz="2800" b="1" i="1" dirty="0" smtClean="0"/>
          </a:p>
          <a:p>
            <a:pPr lvl="1"/>
            <a:r>
              <a:rPr lang="en-US" sz="2600" i="1" dirty="0" smtClean="0"/>
              <a:t>open </a:t>
            </a:r>
            <a:r>
              <a:rPr lang="en-US" sz="2600" i="1" dirty="0" smtClean="0"/>
              <a:t>access to NSF Arctic </a:t>
            </a:r>
            <a:r>
              <a:rPr lang="en-US" sz="2600" i="1" dirty="0" smtClean="0"/>
              <a:t>data</a:t>
            </a:r>
            <a:endParaRPr lang="en-US" sz="2600" i="1" dirty="0"/>
          </a:p>
          <a:p>
            <a:endParaRPr lang="en-US" sz="2800" b="1" dirty="0" smtClean="0"/>
          </a:p>
          <a:p>
            <a:r>
              <a:rPr lang="en-US" sz="2800" b="1" dirty="0" smtClean="0"/>
              <a:t>Interdisciplinary data linked from other archives </a:t>
            </a:r>
            <a:endParaRPr lang="en-US" sz="2800" b="1" i="1" dirty="0" smtClean="0"/>
          </a:p>
          <a:p>
            <a:pPr lvl="1"/>
            <a:r>
              <a:rPr lang="en-US" sz="2600" i="1" dirty="0" smtClean="0"/>
              <a:t>broad </a:t>
            </a:r>
            <a:r>
              <a:rPr lang="en-US" sz="2600" i="1" dirty="0" smtClean="0"/>
              <a:t>interoperability, international data </a:t>
            </a:r>
            <a:r>
              <a:rPr lang="en-US" sz="2600" i="1" dirty="0" smtClean="0"/>
              <a:t>exchange</a:t>
            </a:r>
            <a:endParaRPr lang="en-US" sz="2600" i="1" dirty="0" smtClean="0"/>
          </a:p>
          <a:p>
            <a:endParaRPr lang="en-US" sz="2800" b="1" dirty="0" smtClean="0"/>
          </a:p>
          <a:p>
            <a:r>
              <a:rPr lang="en-US" sz="2800" b="1" dirty="0" smtClean="0"/>
              <a:t>Data </a:t>
            </a:r>
            <a:r>
              <a:rPr lang="en-US" sz="2800" b="1" dirty="0"/>
              <a:t>reformatting</a:t>
            </a:r>
          </a:p>
          <a:p>
            <a:pPr lvl="1"/>
            <a:r>
              <a:rPr lang="en-US" sz="2600" dirty="0"/>
              <a:t>Rosetta data format translation tool</a:t>
            </a:r>
            <a:br>
              <a:rPr lang="en-US" sz="2600" dirty="0"/>
            </a:br>
            <a:endParaRPr lang="en-US" sz="2800" i="1" dirty="0" smtClean="0"/>
          </a:p>
          <a:p>
            <a:r>
              <a:rPr lang="en-US" sz="2800" b="1" dirty="0" smtClean="0"/>
              <a:t>EOL </a:t>
            </a:r>
            <a:r>
              <a:rPr lang="en-US" sz="2800" b="1" i="1" dirty="0" smtClean="0"/>
              <a:t>data management focused</a:t>
            </a:r>
            <a:r>
              <a:rPr lang="en-US" sz="2800" b="1" dirty="0" smtClean="0"/>
              <a:t> website for SEARCH</a:t>
            </a:r>
            <a:br>
              <a:rPr lang="en-US" sz="2800" b="1" dirty="0" smtClean="0"/>
            </a:br>
            <a:endParaRPr lang="en-US" sz="2800" b="1" dirty="0" smtClean="0"/>
          </a:p>
          <a:p>
            <a:r>
              <a:rPr lang="en-US" sz="2800" b="1" dirty="0" smtClean="0"/>
              <a:t>Best </a:t>
            </a:r>
            <a:r>
              <a:rPr lang="en-US" sz="2800" b="1" dirty="0" smtClean="0"/>
              <a:t>Practices </a:t>
            </a:r>
            <a:endParaRPr lang="en-US" sz="2800" b="1" i="1" dirty="0"/>
          </a:p>
          <a:p>
            <a:pPr lvl="1"/>
            <a:r>
              <a:rPr lang="en-US" sz="2600" i="1" dirty="0" smtClean="0"/>
              <a:t>data </a:t>
            </a:r>
            <a:r>
              <a:rPr lang="en-US" sz="2600" i="1" dirty="0" smtClean="0"/>
              <a:t>management, metadata, formatting, documentation, </a:t>
            </a:r>
            <a:r>
              <a:rPr lang="en-US" sz="2600" i="1" dirty="0" smtClean="0"/>
              <a:t>DOIs</a:t>
            </a:r>
            <a:endParaRPr lang="en-US" sz="2600" i="1" dirty="0"/>
          </a:p>
          <a:p>
            <a:endParaRPr lang="en-US" sz="2800" b="1" dirty="0" smtClean="0"/>
          </a:p>
          <a:p>
            <a:r>
              <a:rPr lang="en-US" sz="2800" b="1" dirty="0" smtClean="0"/>
              <a:t>Unify </a:t>
            </a:r>
            <a:r>
              <a:rPr lang="en-US" sz="2800" b="1" dirty="0" smtClean="0"/>
              <a:t>diverse </a:t>
            </a:r>
            <a:r>
              <a:rPr lang="en-US" sz="2800" b="1" dirty="0" smtClean="0"/>
              <a:t>metadata</a:t>
            </a:r>
            <a:endParaRPr lang="en-US" sz="1400" b="1" i="1" dirty="0" smtClean="0"/>
          </a:p>
        </p:txBody>
      </p:sp>
      <p:sp>
        <p:nvSpPr>
          <p:cNvPr id="6" name="Slide Number Placeholder 5"/>
          <p:cNvSpPr>
            <a:spLocks noGrp="1"/>
          </p:cNvSpPr>
          <p:nvPr>
            <p:ph type="sldNum" sz="quarter" idx="12"/>
          </p:nvPr>
        </p:nvSpPr>
        <p:spPr/>
        <p:txBody>
          <a:bodyPr/>
          <a:lstStyle/>
          <a:p>
            <a:fld id="{4FE1E647-BCD8-45F6-92FD-F8B068541002}" type="slidenum">
              <a:rPr lang="en-US" smtClean="0">
                <a:solidFill>
                  <a:schemeClr val="tx1"/>
                </a:solidFill>
              </a:rPr>
              <a:pPr/>
              <a:t>14</a:t>
            </a:fld>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81000"/>
            <a:ext cx="8555374" cy="5489564"/>
          </a:xfrm>
          <a:prstGeom prst="rect">
            <a:avLst/>
          </a:prstGeom>
          <a:ln w="38100">
            <a:solidFill>
              <a:srgbClr val="004F8A"/>
            </a:solidFill>
          </a:ln>
        </p:spPr>
      </p:pic>
      <p:sp>
        <p:nvSpPr>
          <p:cNvPr id="14339" name="Rectangle 1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344" name="Picture 1" descr="nsidc_logo_text_letter_20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019800"/>
            <a:ext cx="685800" cy="63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sf-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6019800"/>
            <a:ext cx="685800" cy="685800"/>
          </a:xfrm>
          <a:prstGeom prst="rect">
            <a:avLst/>
          </a:prstGeom>
        </p:spPr>
      </p:pic>
      <p:pic>
        <p:nvPicPr>
          <p:cNvPr id="4" name="Picture 3" descr="ncar-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0800" y="6096000"/>
            <a:ext cx="1447800" cy="462064"/>
          </a:xfrm>
          <a:prstGeom prst="rect">
            <a:avLst/>
          </a:prstGeom>
        </p:spPr>
      </p:pic>
      <p:pic>
        <p:nvPicPr>
          <p:cNvPr id="5" name="Picture 4" descr="ucar-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9200" y="6172200"/>
            <a:ext cx="1371600" cy="3429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228600"/>
            <a:ext cx="8174374" cy="1614850"/>
          </a:xfrm>
          <a:prstGeom prst="rect">
            <a:avLst/>
          </a:prstGeom>
        </p:spPr>
      </p:pic>
      <p:sp>
        <p:nvSpPr>
          <p:cNvPr id="10" name="TextBox 9"/>
          <p:cNvSpPr txBox="1"/>
          <p:nvPr/>
        </p:nvSpPr>
        <p:spPr>
          <a:xfrm>
            <a:off x="3200400" y="3352800"/>
            <a:ext cx="1981200" cy="738664"/>
          </a:xfrm>
          <a:prstGeom prst="rect">
            <a:avLst/>
          </a:prstGeom>
          <a:noFill/>
        </p:spPr>
        <p:txBody>
          <a:bodyPr wrap="square" rtlCol="0">
            <a:spAutoFit/>
          </a:bodyPr>
          <a:lstStyle/>
          <a:p>
            <a:r>
              <a:rPr lang="en-US" sz="2400" b="1" dirty="0" smtClean="0">
                <a:latin typeface="Arial" pitchFamily="34" charset="0"/>
                <a:cs typeface="Arial" pitchFamily="34" charset="0"/>
              </a:rPr>
              <a:t>Thank you!</a:t>
            </a:r>
            <a:endParaRPr lang="en-US" sz="1600" b="1" dirty="0" smtClean="0">
              <a:latin typeface="Arial" pitchFamily="34" charset="0"/>
              <a:ea typeface="Tahoma" pitchFamily="34" charset="0"/>
              <a:cs typeface="Arial" pitchFamily="34" charset="0"/>
            </a:endParaRPr>
          </a:p>
          <a:p>
            <a:endParaRPr lang="en-US" dirty="0"/>
          </a:p>
        </p:txBody>
      </p:sp>
      <p:sp>
        <p:nvSpPr>
          <p:cNvPr id="2" name="TextBox 1"/>
          <p:cNvSpPr txBox="1"/>
          <p:nvPr/>
        </p:nvSpPr>
        <p:spPr>
          <a:xfrm>
            <a:off x="3048000" y="4572000"/>
            <a:ext cx="5611729" cy="707886"/>
          </a:xfrm>
          <a:prstGeom prst="rect">
            <a:avLst/>
          </a:prstGeom>
          <a:noFill/>
        </p:spPr>
        <p:txBody>
          <a:bodyPr wrap="none" rtlCol="0">
            <a:spAutoFit/>
          </a:bodyPr>
          <a:lstStyle/>
          <a:p>
            <a:r>
              <a:rPr lang="en-US" sz="2000" dirty="0" smtClean="0">
                <a:latin typeface="Arial" pitchFamily="34" charset="0"/>
                <a:cs typeface="Arial" pitchFamily="34" charset="0"/>
              </a:rPr>
              <a:t>Lynn Yarmey – </a:t>
            </a:r>
            <a:r>
              <a:rPr lang="en-US" sz="2000" dirty="0" smtClean="0">
                <a:solidFill>
                  <a:srgbClr val="FF0000"/>
                </a:solidFill>
                <a:latin typeface="Arial" pitchFamily="34" charset="0"/>
                <a:cs typeface="Arial" pitchFamily="34" charset="0"/>
                <a:hlinkClick r:id="rId9"/>
              </a:rPr>
              <a:t>lynn.yarmey@colorado.edu</a:t>
            </a:r>
            <a:endParaRPr lang="en-US" sz="2000" dirty="0" smtClean="0">
              <a:solidFill>
                <a:srgbClr val="FF0000"/>
              </a:solidFill>
              <a:latin typeface="Arial" pitchFamily="34" charset="0"/>
              <a:cs typeface="Arial" pitchFamily="34" charset="0"/>
            </a:endParaRPr>
          </a:p>
          <a:p>
            <a:r>
              <a:rPr lang="en-US" sz="2000" dirty="0" smtClean="0">
                <a:latin typeface="Arial" pitchFamily="34" charset="0"/>
                <a:cs typeface="Arial" pitchFamily="34" charset="0"/>
              </a:rPr>
              <a:t>and the ACADIS Team – support@aoncadis.org</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30398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b="1" dirty="0" smtClean="0">
                <a:ea typeface="Tahoma" pitchFamily="34" charset="0"/>
                <a:cs typeface="Arial" pitchFamily="34" charset="0"/>
              </a:rPr>
              <a:t>Data Relevance Process</a:t>
            </a:r>
            <a:endParaRPr lang="en-US" b="1" dirty="0">
              <a:ea typeface="Tahoma" pitchFamily="34" charset="0"/>
              <a:cs typeface="Arial" pitchFamily="34" charset="0"/>
            </a:endParaRPr>
          </a:p>
        </p:txBody>
      </p:sp>
      <p:sp>
        <p:nvSpPr>
          <p:cNvPr id="5" name="Content Placeholder 4"/>
          <p:cNvSpPr>
            <a:spLocks noGrp="1"/>
          </p:cNvSpPr>
          <p:nvPr>
            <p:ph idx="1"/>
          </p:nvPr>
        </p:nvSpPr>
        <p:spPr/>
        <p:txBody>
          <a:bodyPr/>
          <a:lstStyle/>
          <a:p>
            <a:r>
              <a:rPr lang="en-US" b="1" dirty="0" smtClean="0"/>
              <a:t>Panel Recommendation:  Find </a:t>
            </a:r>
            <a:r>
              <a:rPr lang="en-US" b="1" dirty="0"/>
              <a:t>out what it takes to make ACADIS science </a:t>
            </a:r>
            <a:r>
              <a:rPr lang="en-US" b="1" dirty="0" smtClean="0"/>
              <a:t>relevant</a:t>
            </a:r>
            <a:endParaRPr lang="en-US" dirty="0" smtClean="0"/>
          </a:p>
          <a:p>
            <a:r>
              <a:rPr lang="en-US" dirty="0" smtClean="0"/>
              <a:t>Challenges:</a:t>
            </a:r>
          </a:p>
          <a:p>
            <a:pPr lvl="1"/>
            <a:r>
              <a:rPr lang="en-US" dirty="0" smtClean="0"/>
              <a:t>How does relevance connect to use?</a:t>
            </a:r>
          </a:p>
          <a:p>
            <a:pPr lvl="1"/>
            <a:r>
              <a:rPr lang="en-US" dirty="0" smtClean="0"/>
              <a:t>Science relevance is very subjective</a:t>
            </a:r>
          </a:p>
          <a:p>
            <a:pPr lvl="1"/>
            <a:r>
              <a:rPr lang="en-US" dirty="0" smtClean="0"/>
              <a:t>Mechanisms are not fully in place to track use </a:t>
            </a:r>
          </a:p>
          <a:p>
            <a:pPr lvl="1"/>
            <a:r>
              <a:rPr lang="en-US" dirty="0" smtClean="0"/>
              <a:t>Relevance can change over time</a:t>
            </a:r>
          </a:p>
          <a:p>
            <a:pPr lvl="1"/>
            <a:r>
              <a:rPr lang="en-US" dirty="0" smtClean="0"/>
              <a:t>Relevance often lives at a parameter level rather than dataset level</a:t>
            </a:r>
          </a:p>
          <a:p>
            <a:pPr lvl="1"/>
            <a:endParaRPr lang="en-US" dirty="0" smtClean="0"/>
          </a:p>
          <a:p>
            <a:r>
              <a:rPr lang="en-US" i="1" dirty="0" smtClean="0"/>
              <a:t>Fundamentally, science relevance is a research question</a:t>
            </a:r>
          </a:p>
        </p:txBody>
      </p:sp>
      <p:sp>
        <p:nvSpPr>
          <p:cNvPr id="6" name="Slide Number Placeholder 5"/>
          <p:cNvSpPr>
            <a:spLocks noGrp="1"/>
          </p:cNvSpPr>
          <p:nvPr>
            <p:ph type="sldNum" sz="quarter" idx="12"/>
          </p:nvPr>
        </p:nvSpPr>
        <p:spPr>
          <a:xfrm>
            <a:off x="6553200" y="6356350"/>
            <a:ext cx="2209800" cy="365125"/>
          </a:xfrm>
        </p:spPr>
        <p:txBody>
          <a:bodyPr/>
          <a:lstStyle/>
          <a:p>
            <a:r>
              <a:rPr lang="en-US" dirty="0" smtClean="0"/>
              <a:t>	</a:t>
            </a:r>
            <a:fld id="{4FE1E647-BCD8-45F6-92FD-F8B068541002}"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b="1" dirty="0" smtClean="0">
                <a:ea typeface="Tahoma" pitchFamily="34" charset="0"/>
                <a:cs typeface="Arial" pitchFamily="34" charset="0"/>
              </a:rPr>
              <a:t>Data Relevance Process</a:t>
            </a:r>
            <a:endParaRPr lang="en-US" b="1" dirty="0">
              <a:ea typeface="Tahoma" pitchFamily="34" charset="0"/>
              <a:cs typeface="Arial" pitchFamily="34" charset="0"/>
            </a:endParaRPr>
          </a:p>
        </p:txBody>
      </p:sp>
      <p:sp>
        <p:nvSpPr>
          <p:cNvPr id="5" name="Content Placeholder 4"/>
          <p:cNvSpPr>
            <a:spLocks noGrp="1"/>
          </p:cNvSpPr>
          <p:nvPr>
            <p:ph idx="1"/>
          </p:nvPr>
        </p:nvSpPr>
        <p:spPr/>
        <p:txBody>
          <a:bodyPr/>
          <a:lstStyle/>
          <a:p>
            <a:r>
              <a:rPr lang="en-US" dirty="0" smtClean="0"/>
              <a:t>Multi-faceted approach</a:t>
            </a:r>
          </a:p>
          <a:p>
            <a:pPr lvl="1"/>
            <a:r>
              <a:rPr lang="en-US" dirty="0">
                <a:solidFill>
                  <a:schemeClr val="bg1">
                    <a:lumMod val="50000"/>
                  </a:schemeClr>
                </a:solidFill>
              </a:rPr>
              <a:t>How does relevance connect to use</a:t>
            </a:r>
            <a:r>
              <a:rPr lang="en-US" dirty="0" smtClean="0">
                <a:solidFill>
                  <a:schemeClr val="bg1">
                    <a:lumMod val="50000"/>
                  </a:schemeClr>
                </a:solidFill>
              </a:rPr>
              <a:t>?</a:t>
            </a:r>
          </a:p>
          <a:p>
            <a:pPr lvl="2"/>
            <a:r>
              <a:rPr lang="en-US" dirty="0" smtClean="0"/>
              <a:t>Work with community to capture existing use </a:t>
            </a:r>
            <a:r>
              <a:rPr lang="en-US" dirty="0"/>
              <a:t>through published </a:t>
            </a:r>
            <a:r>
              <a:rPr lang="en-US" dirty="0" smtClean="0"/>
              <a:t>papers</a:t>
            </a:r>
            <a:endParaRPr lang="en-US" dirty="0"/>
          </a:p>
          <a:p>
            <a:pPr lvl="1"/>
            <a:r>
              <a:rPr lang="en-US" dirty="0">
                <a:solidFill>
                  <a:srgbClr val="7F7F7F"/>
                </a:solidFill>
              </a:rPr>
              <a:t>Science relevance is very </a:t>
            </a:r>
            <a:r>
              <a:rPr lang="en-US" dirty="0" smtClean="0">
                <a:solidFill>
                  <a:srgbClr val="7F7F7F"/>
                </a:solidFill>
              </a:rPr>
              <a:t>subjective</a:t>
            </a:r>
          </a:p>
          <a:p>
            <a:pPr lvl="2"/>
            <a:r>
              <a:rPr lang="en-US" dirty="0" smtClean="0"/>
              <a:t>Take a data-driven perspective using metrics</a:t>
            </a:r>
            <a:endParaRPr lang="en-US" dirty="0"/>
          </a:p>
          <a:p>
            <a:pPr lvl="1"/>
            <a:r>
              <a:rPr lang="en-US" dirty="0">
                <a:solidFill>
                  <a:srgbClr val="7F7F7F"/>
                </a:solidFill>
              </a:rPr>
              <a:t>Mechanisms are not fully in place to track </a:t>
            </a:r>
            <a:r>
              <a:rPr lang="en-US" dirty="0" smtClean="0">
                <a:solidFill>
                  <a:srgbClr val="7F7F7F"/>
                </a:solidFill>
              </a:rPr>
              <a:t>use</a:t>
            </a:r>
          </a:p>
          <a:p>
            <a:pPr lvl="2"/>
            <a:r>
              <a:rPr lang="en-US" dirty="0" smtClean="0"/>
              <a:t>Use mechanisms we do have (existing DOIs, user communities </a:t>
            </a:r>
            <a:endParaRPr lang="en-US" dirty="0"/>
          </a:p>
          <a:p>
            <a:pPr lvl="1"/>
            <a:r>
              <a:rPr lang="en-US" dirty="0">
                <a:solidFill>
                  <a:srgbClr val="7F7F7F"/>
                </a:solidFill>
              </a:rPr>
              <a:t>Relevance can change over </a:t>
            </a:r>
            <a:r>
              <a:rPr lang="en-US" dirty="0" smtClean="0">
                <a:solidFill>
                  <a:srgbClr val="7F7F7F"/>
                </a:solidFill>
              </a:rPr>
              <a:t>time</a:t>
            </a:r>
          </a:p>
          <a:p>
            <a:pPr lvl="2"/>
            <a:r>
              <a:rPr lang="en-US" dirty="0" smtClean="0"/>
              <a:t>Preservation Assessment tools looks at long-term use</a:t>
            </a:r>
            <a:endParaRPr lang="en-US" dirty="0"/>
          </a:p>
          <a:p>
            <a:pPr lvl="1"/>
            <a:r>
              <a:rPr lang="en-US" dirty="0">
                <a:solidFill>
                  <a:srgbClr val="7F7F7F"/>
                </a:solidFill>
              </a:rPr>
              <a:t>Relevance often lives at a parameter level rather than dataset </a:t>
            </a:r>
            <a:r>
              <a:rPr lang="en-US" dirty="0" smtClean="0">
                <a:solidFill>
                  <a:srgbClr val="7F7F7F"/>
                </a:solidFill>
              </a:rPr>
              <a:t>level</a:t>
            </a:r>
          </a:p>
          <a:p>
            <a:pPr lvl="2"/>
            <a:r>
              <a:rPr lang="en-US" dirty="0" smtClean="0"/>
              <a:t>______? </a:t>
            </a:r>
          </a:p>
          <a:p>
            <a:pPr lvl="2"/>
            <a:endParaRPr lang="en-US" dirty="0"/>
          </a:p>
          <a:p>
            <a:r>
              <a:rPr lang="en-US" dirty="0" smtClean="0"/>
              <a:t>Outcomes</a:t>
            </a:r>
          </a:p>
          <a:p>
            <a:pPr lvl="1"/>
            <a:r>
              <a:rPr lang="en-US" dirty="0" smtClean="0"/>
              <a:t>Our best understanding of the Science Relevance of ACADIS given the state of the field.</a:t>
            </a:r>
            <a:endParaRPr lang="en-US" dirty="0"/>
          </a:p>
        </p:txBody>
      </p:sp>
      <p:sp>
        <p:nvSpPr>
          <p:cNvPr id="6" name="Slide Number Placeholder 5"/>
          <p:cNvSpPr>
            <a:spLocks noGrp="1"/>
          </p:cNvSpPr>
          <p:nvPr>
            <p:ph type="sldNum" sz="quarter" idx="12"/>
          </p:nvPr>
        </p:nvSpPr>
        <p:spPr>
          <a:xfrm>
            <a:off x="6553200" y="6356350"/>
            <a:ext cx="2209800" cy="365125"/>
          </a:xfrm>
        </p:spPr>
        <p:txBody>
          <a:bodyPr/>
          <a:lstStyle/>
          <a:p>
            <a:fld id="{CC6BB814-BBCE-4193-B81A-077F88990B37}"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ACADIS Data Advisory Committee</a:t>
            </a:r>
            <a:endParaRPr lang="en-US" sz="2400" dirty="0"/>
          </a:p>
        </p:txBody>
      </p:sp>
      <p:sp>
        <p:nvSpPr>
          <p:cNvPr id="6" name="Slide Number Placeholder 5"/>
          <p:cNvSpPr>
            <a:spLocks noGrp="1"/>
          </p:cNvSpPr>
          <p:nvPr>
            <p:ph type="sldNum" sz="quarter" idx="12"/>
          </p:nvPr>
        </p:nvSpPr>
        <p:spPr/>
        <p:txBody>
          <a:bodyPr/>
          <a:lstStyle/>
          <a:p>
            <a:fld id="{4FE1E647-BCD8-45F6-92FD-F8B068541002}" type="slidenum">
              <a:rPr lang="en-US" smtClean="0"/>
              <a:pPr/>
              <a:t>18</a:t>
            </a:fld>
            <a:endParaRPr lang="en-US"/>
          </a:p>
        </p:txBody>
      </p:sp>
      <p:sp>
        <p:nvSpPr>
          <p:cNvPr id="7" name="Content Placeholder 2"/>
          <p:cNvSpPr>
            <a:spLocks noGrp="1"/>
          </p:cNvSpPr>
          <p:nvPr>
            <p:ph idx="1"/>
          </p:nvPr>
        </p:nvSpPr>
        <p:spPr>
          <a:xfrm>
            <a:off x="533400" y="1143000"/>
            <a:ext cx="7924800" cy="4878288"/>
          </a:xfrm>
        </p:spPr>
        <p:txBody>
          <a:bodyPr>
            <a:normAutofit fontScale="92500" lnSpcReduction="20000"/>
          </a:bodyPr>
          <a:lstStyle/>
          <a:p>
            <a:pPr marL="0" lvl="0" indent="0">
              <a:buNone/>
            </a:pPr>
            <a:r>
              <a:rPr lang="en-US" sz="2000" b="1" dirty="0" smtClean="0"/>
              <a:t>Members</a:t>
            </a:r>
          </a:p>
          <a:p>
            <a:pPr marL="0" lvl="0" indent="0">
              <a:buNone/>
            </a:pPr>
            <a:endParaRPr lang="en-US" sz="2000" b="1" dirty="0" smtClean="0"/>
          </a:p>
          <a:p>
            <a:pPr marL="400050" lvl="1" indent="0">
              <a:buNone/>
            </a:pPr>
            <a:r>
              <a:rPr lang="en-US" sz="1800" b="1" dirty="0" smtClean="0"/>
              <a:t>Dave Bailey (Chair)</a:t>
            </a:r>
            <a:r>
              <a:rPr lang="en-US" sz="1800" dirty="0" smtClean="0"/>
              <a:t>, University Consortium for Atmospheric Research, Boulder, Colorado</a:t>
            </a:r>
          </a:p>
          <a:p>
            <a:pPr marL="400050" lvl="1" indent="0">
              <a:buNone/>
            </a:pPr>
            <a:endParaRPr lang="en-US" sz="1800" dirty="0" smtClean="0"/>
          </a:p>
          <a:p>
            <a:pPr marL="400050" lvl="1" indent="0">
              <a:buNone/>
            </a:pPr>
            <a:r>
              <a:rPr lang="en-US" sz="1800" b="1" dirty="0" err="1" smtClean="0"/>
              <a:t>Carin</a:t>
            </a:r>
            <a:r>
              <a:rPr lang="en-US" sz="1800" b="1" dirty="0" smtClean="0"/>
              <a:t>  </a:t>
            </a:r>
            <a:r>
              <a:rPr lang="en-US" sz="1800" b="1" dirty="0" err="1" smtClean="0"/>
              <a:t>Ashjian</a:t>
            </a:r>
            <a:r>
              <a:rPr lang="en-US" sz="1800" dirty="0" smtClean="0"/>
              <a:t>, Department of Biology, Woods Hole Oceanographic Institution, Woods Hole, Massachusetts</a:t>
            </a:r>
          </a:p>
          <a:p>
            <a:pPr marL="400050" lvl="1" indent="0">
              <a:buNone/>
            </a:pPr>
            <a:endParaRPr lang="en-US" sz="1800" dirty="0" smtClean="0"/>
          </a:p>
          <a:p>
            <a:pPr marL="400050" lvl="1" indent="0">
              <a:buNone/>
            </a:pPr>
            <a:r>
              <a:rPr lang="en-US" sz="1800" b="1" dirty="0" smtClean="0"/>
              <a:t>Larry Hamilton, </a:t>
            </a:r>
            <a:r>
              <a:rPr lang="en-US" sz="1800" dirty="0" smtClean="0"/>
              <a:t>Sociology Department, University of New Hampshire, Durham, New Hampshire</a:t>
            </a:r>
          </a:p>
          <a:p>
            <a:pPr marL="400050" lvl="1" indent="0">
              <a:buNone/>
            </a:pPr>
            <a:endParaRPr lang="en-US" sz="1800" dirty="0" smtClean="0"/>
          </a:p>
          <a:p>
            <a:pPr marL="400050" lvl="1" indent="0">
              <a:buNone/>
            </a:pPr>
            <a:r>
              <a:rPr lang="en-US" sz="1800" b="1" dirty="0" smtClean="0"/>
              <a:t>Andrew (Drew) Slater, </a:t>
            </a:r>
            <a:r>
              <a:rPr lang="en-US" sz="1800" dirty="0" smtClean="0"/>
              <a:t>National Snow and Ice Data Center, University of Colorado,  Boulder</a:t>
            </a:r>
          </a:p>
          <a:p>
            <a:pPr marL="400050" lvl="1" indent="0">
              <a:buNone/>
            </a:pPr>
            <a:endParaRPr lang="en-US" sz="1800" dirty="0" smtClean="0"/>
          </a:p>
          <a:p>
            <a:pPr marL="400050" lvl="1" indent="0">
              <a:buNone/>
            </a:pPr>
            <a:r>
              <a:rPr lang="en-US" sz="1800" b="1" dirty="0" smtClean="0"/>
              <a:t>Mary-Louise </a:t>
            </a:r>
            <a:r>
              <a:rPr lang="en-US" sz="1800" b="1" dirty="0" err="1" smtClean="0"/>
              <a:t>Timmermans</a:t>
            </a:r>
            <a:r>
              <a:rPr lang="en-US" sz="1800" dirty="0" smtClean="0"/>
              <a:t>, Department of Geology and Geophysics, Yale University,  New Haven, Connecticut</a:t>
            </a:r>
          </a:p>
          <a:p>
            <a:pPr marL="400050" lvl="1" indent="0">
              <a:buNone/>
            </a:pPr>
            <a:endParaRPr lang="en-US" sz="1800" dirty="0" smtClean="0"/>
          </a:p>
          <a:p>
            <a:pPr marL="400050" lvl="1" indent="0">
              <a:buNone/>
            </a:pPr>
            <a:r>
              <a:rPr lang="en-US" sz="1800" b="1" dirty="0" smtClean="0"/>
              <a:t>Craig </a:t>
            </a:r>
            <a:r>
              <a:rPr lang="en-US" sz="1800" b="1" dirty="0" err="1" smtClean="0"/>
              <a:t>Tweedie</a:t>
            </a:r>
            <a:r>
              <a:rPr lang="en-US" sz="1800" dirty="0" smtClean="0"/>
              <a:t>, Department of Biological Science, University of Texas at El Paso </a:t>
            </a:r>
          </a:p>
        </p:txBody>
      </p:sp>
    </p:spTree>
    <p:extLst>
      <p:ext uri="{BB962C8B-B14F-4D97-AF65-F5344CB8AC3E}">
        <p14:creationId xmlns:p14="http://schemas.microsoft.com/office/powerpoint/2010/main" val="42122137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ACADIS System Integrated in the Community </a:t>
            </a:r>
            <a:endParaRPr lang="en-US" dirty="0"/>
          </a:p>
        </p:txBody>
      </p:sp>
      <p:sp>
        <p:nvSpPr>
          <p:cNvPr id="6" name="Slide Number Placeholder 5"/>
          <p:cNvSpPr>
            <a:spLocks noGrp="1"/>
          </p:cNvSpPr>
          <p:nvPr>
            <p:ph type="sldNum" sz="quarter" idx="12"/>
          </p:nvPr>
        </p:nvSpPr>
        <p:spPr/>
        <p:txBody>
          <a:bodyPr/>
          <a:lstStyle/>
          <a:p>
            <a:fld id="{4C9A3856-F479-499F-8689-C3421B5FBE0B}" type="slidenum">
              <a:rPr lang="en-US" smtClean="0"/>
              <a:pPr/>
              <a:t>19</a:t>
            </a:fld>
            <a:endParaRPr lang="en-US" dirty="0"/>
          </a:p>
        </p:txBody>
      </p:sp>
      <p:grpSp>
        <p:nvGrpSpPr>
          <p:cNvPr id="3" name="Group 2"/>
          <p:cNvGrpSpPr/>
          <p:nvPr/>
        </p:nvGrpSpPr>
        <p:grpSpPr>
          <a:xfrm>
            <a:off x="457200" y="1143001"/>
            <a:ext cx="8404612" cy="4953000"/>
            <a:chOff x="282189" y="261809"/>
            <a:chExt cx="8793444" cy="6474194"/>
          </a:xfrm>
        </p:grpSpPr>
        <p:sp>
          <p:nvSpPr>
            <p:cNvPr id="64" name="Rectangle 63"/>
            <p:cNvSpPr/>
            <p:nvPr/>
          </p:nvSpPr>
          <p:spPr>
            <a:xfrm>
              <a:off x="2209800" y="1219200"/>
              <a:ext cx="4343400" cy="4953000"/>
            </a:xfrm>
            <a:prstGeom prst="rect">
              <a:avLst/>
            </a:prstGeom>
            <a:solidFill>
              <a:srgbClr val="E9EDF4"/>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2582157" y="5140925"/>
              <a:ext cx="1600200" cy="914400"/>
            </a:xfrm>
            <a:prstGeom prst="rect">
              <a:avLst/>
            </a:prstGeom>
            <a:solidFill>
              <a:schemeClr val="accent3">
                <a:lumMod val="60000"/>
                <a:lumOff val="4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Arctic Field</a:t>
              </a:r>
              <a:br>
                <a:rPr lang="en-US" sz="1600" dirty="0" smtClean="0">
                  <a:solidFill>
                    <a:schemeClr val="tx1">
                      <a:lumMod val="85000"/>
                      <a:lumOff val="15000"/>
                    </a:schemeClr>
                  </a:solidFill>
                </a:rPr>
              </a:br>
              <a:r>
                <a:rPr lang="en-US" sz="1600" dirty="0" smtClean="0">
                  <a:solidFill>
                    <a:schemeClr val="tx1">
                      <a:lumMod val="85000"/>
                      <a:lumOff val="15000"/>
                    </a:schemeClr>
                  </a:solidFill>
                </a:rPr>
                <a:t>Project Archive</a:t>
              </a:r>
              <a:endParaRPr lang="en-US" sz="1600" dirty="0">
                <a:solidFill>
                  <a:schemeClr val="tx1">
                    <a:lumMod val="85000"/>
                    <a:lumOff val="15000"/>
                  </a:schemeClr>
                </a:solidFill>
              </a:endParaRPr>
            </a:p>
          </p:txBody>
        </p:sp>
        <p:sp>
          <p:nvSpPr>
            <p:cNvPr id="66" name="Rectangle 65"/>
            <p:cNvSpPr/>
            <p:nvPr/>
          </p:nvSpPr>
          <p:spPr>
            <a:xfrm>
              <a:off x="2582157" y="1946922"/>
              <a:ext cx="1600200" cy="914400"/>
            </a:xfrm>
            <a:prstGeom prst="rect">
              <a:avLst/>
            </a:prstGeom>
            <a:solidFill>
              <a:srgbClr val="00B0F0"/>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ACADIS</a:t>
              </a:r>
              <a:br>
                <a:rPr lang="en-US" sz="1600" dirty="0" smtClean="0">
                  <a:solidFill>
                    <a:schemeClr val="tx1">
                      <a:lumMod val="85000"/>
                      <a:lumOff val="15000"/>
                    </a:schemeClr>
                  </a:solidFill>
                </a:rPr>
              </a:br>
              <a:r>
                <a:rPr lang="en-US" sz="1600" dirty="0" smtClean="0">
                  <a:solidFill>
                    <a:schemeClr val="tx1">
                      <a:lumMod val="85000"/>
                      <a:lumOff val="15000"/>
                    </a:schemeClr>
                  </a:solidFill>
                </a:rPr>
                <a:t>Gateway</a:t>
              </a:r>
              <a:endParaRPr lang="en-US" sz="1600" dirty="0">
                <a:solidFill>
                  <a:schemeClr val="tx1">
                    <a:lumMod val="85000"/>
                    <a:lumOff val="15000"/>
                  </a:schemeClr>
                </a:solidFill>
              </a:endParaRPr>
            </a:p>
          </p:txBody>
        </p:sp>
        <p:sp>
          <p:nvSpPr>
            <p:cNvPr id="67" name="Rectangle 66"/>
            <p:cNvSpPr/>
            <p:nvPr/>
          </p:nvSpPr>
          <p:spPr>
            <a:xfrm>
              <a:off x="2445381" y="1337323"/>
              <a:ext cx="896057" cy="681978"/>
            </a:xfrm>
            <a:prstGeom prst="rect">
              <a:avLst/>
            </a:prstGeom>
            <a:solidFill>
              <a:srgbClr val="00B0F0"/>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Rosetta</a:t>
              </a:r>
              <a:endParaRPr lang="en-US" sz="1600" dirty="0">
                <a:solidFill>
                  <a:schemeClr val="tx1">
                    <a:lumMod val="85000"/>
                    <a:lumOff val="15000"/>
                  </a:schemeClr>
                </a:solidFill>
              </a:endParaRPr>
            </a:p>
          </p:txBody>
        </p:sp>
        <p:sp>
          <p:nvSpPr>
            <p:cNvPr id="68" name="TextBox 67"/>
            <p:cNvSpPr txBox="1"/>
            <p:nvPr/>
          </p:nvSpPr>
          <p:spPr>
            <a:xfrm rot="16200000">
              <a:off x="-2025034" y="3526423"/>
              <a:ext cx="4953000" cy="338554"/>
            </a:xfrm>
            <a:prstGeom prst="rect">
              <a:avLst/>
            </a:prstGeom>
            <a:solidFill>
              <a:srgbClr val="FFC000"/>
            </a:solidFill>
            <a:ln>
              <a:solidFill>
                <a:schemeClr val="tx1">
                  <a:lumMod val="85000"/>
                  <a:lumOff val="15000"/>
                </a:schemeClr>
              </a:solidFill>
            </a:ln>
          </p:spPr>
          <p:txBody>
            <a:bodyPr wrap="square" rtlCol="0">
              <a:spAutoFit/>
            </a:bodyPr>
            <a:lstStyle/>
            <a:p>
              <a:pPr algn="ctr"/>
              <a:r>
                <a:rPr lang="en-US" sz="1600" dirty="0" smtClean="0"/>
                <a:t>Data Providers</a:t>
              </a:r>
            </a:p>
          </p:txBody>
        </p:sp>
        <p:sp>
          <p:nvSpPr>
            <p:cNvPr id="69" name="TextBox 68"/>
            <p:cNvSpPr txBox="1"/>
            <p:nvPr/>
          </p:nvSpPr>
          <p:spPr>
            <a:xfrm>
              <a:off x="696952" y="5585824"/>
              <a:ext cx="1056956" cy="646331"/>
            </a:xfrm>
            <a:prstGeom prst="rect">
              <a:avLst/>
            </a:prstGeom>
            <a:noFill/>
          </p:spPr>
          <p:txBody>
            <a:bodyPr wrap="none" rtlCol="0">
              <a:spAutoFit/>
            </a:bodyPr>
            <a:lstStyle/>
            <a:p>
              <a:pPr algn="ctr"/>
              <a:r>
                <a:rPr lang="en-US" sz="1200" dirty="0" smtClean="0"/>
                <a:t>Special</a:t>
              </a:r>
            </a:p>
            <a:p>
              <a:pPr algn="ctr"/>
              <a:r>
                <a:rPr lang="en-US" sz="1200" dirty="0" smtClean="0"/>
                <a:t>Requirements</a:t>
              </a:r>
            </a:p>
            <a:p>
              <a:pPr algn="ctr"/>
              <a:r>
                <a:rPr lang="en-US" sz="1200" dirty="0" smtClean="0"/>
                <a:t>Datasets</a:t>
              </a:r>
              <a:endParaRPr lang="en-US" sz="1200" dirty="0"/>
            </a:p>
          </p:txBody>
        </p:sp>
        <p:sp>
          <p:nvSpPr>
            <p:cNvPr id="70" name="TextBox 69"/>
            <p:cNvSpPr txBox="1"/>
            <p:nvPr/>
          </p:nvSpPr>
          <p:spPr>
            <a:xfrm>
              <a:off x="696952" y="1853701"/>
              <a:ext cx="1058303" cy="461665"/>
            </a:xfrm>
            <a:prstGeom prst="rect">
              <a:avLst/>
            </a:prstGeom>
            <a:noFill/>
          </p:spPr>
          <p:txBody>
            <a:bodyPr wrap="none" rtlCol="0">
              <a:spAutoFit/>
            </a:bodyPr>
            <a:lstStyle/>
            <a:p>
              <a:pPr algn="ctr"/>
              <a:r>
                <a:rPr lang="en-US" sz="1200" dirty="0" smtClean="0"/>
                <a:t>Self Published</a:t>
              </a:r>
              <a:br>
                <a:rPr lang="en-US" sz="1200" dirty="0" smtClean="0"/>
              </a:br>
              <a:r>
                <a:rPr lang="en-US" sz="1200" dirty="0" smtClean="0"/>
                <a:t>Datasets</a:t>
              </a:r>
              <a:endParaRPr lang="en-US" sz="1200" dirty="0"/>
            </a:p>
          </p:txBody>
        </p:sp>
        <p:sp>
          <p:nvSpPr>
            <p:cNvPr id="71" name="TextBox 70"/>
            <p:cNvSpPr txBox="1"/>
            <p:nvPr/>
          </p:nvSpPr>
          <p:spPr>
            <a:xfrm>
              <a:off x="1115909" y="3769667"/>
              <a:ext cx="602921" cy="461665"/>
            </a:xfrm>
            <a:prstGeom prst="rect">
              <a:avLst/>
            </a:prstGeom>
            <a:noFill/>
          </p:spPr>
          <p:txBody>
            <a:bodyPr wrap="none" rtlCol="0">
              <a:spAutoFit/>
            </a:bodyPr>
            <a:lstStyle/>
            <a:p>
              <a:pPr algn="ctr"/>
              <a:r>
                <a:rPr lang="en-US" sz="1200" dirty="0" smtClean="0"/>
                <a:t>Assists</a:t>
              </a:r>
            </a:p>
            <a:p>
              <a:pPr algn="ctr"/>
              <a:r>
                <a:rPr lang="en-US" sz="1200" dirty="0" smtClean="0"/>
                <a:t>with</a:t>
              </a:r>
              <a:endParaRPr lang="en-US" sz="1200" dirty="0"/>
            </a:p>
          </p:txBody>
        </p:sp>
        <p:sp>
          <p:nvSpPr>
            <p:cNvPr id="72" name="TextBox 71"/>
            <p:cNvSpPr txBox="1"/>
            <p:nvPr/>
          </p:nvSpPr>
          <p:spPr>
            <a:xfrm>
              <a:off x="696952" y="1096047"/>
              <a:ext cx="1247970" cy="461665"/>
            </a:xfrm>
            <a:prstGeom prst="rect">
              <a:avLst/>
            </a:prstGeom>
            <a:noFill/>
          </p:spPr>
          <p:txBody>
            <a:bodyPr wrap="none" rtlCol="0">
              <a:spAutoFit/>
            </a:bodyPr>
            <a:lstStyle/>
            <a:p>
              <a:pPr algn="ctr"/>
              <a:r>
                <a:rPr lang="en-US" sz="1200" dirty="0" smtClean="0"/>
                <a:t>Creates Standard</a:t>
              </a:r>
            </a:p>
            <a:p>
              <a:pPr algn="ctr"/>
              <a:r>
                <a:rPr lang="en-US" sz="1200" dirty="0" smtClean="0"/>
                <a:t>Format Files</a:t>
              </a:r>
              <a:endParaRPr lang="en-US" sz="1200" dirty="0"/>
            </a:p>
          </p:txBody>
        </p:sp>
        <p:sp>
          <p:nvSpPr>
            <p:cNvPr id="73" name="Cloud 72"/>
            <p:cNvSpPr/>
            <p:nvPr/>
          </p:nvSpPr>
          <p:spPr>
            <a:xfrm>
              <a:off x="7010400" y="5477635"/>
              <a:ext cx="2057399" cy="1258368"/>
            </a:xfrm>
            <a:prstGeom prst="cloud">
              <a:avLst/>
            </a:prstGeom>
            <a:solidFill>
              <a:schemeClr val="bg1"/>
            </a:solidFill>
            <a:ln w="19050">
              <a:solidFill>
                <a:schemeClr val="tx1">
                  <a:lumMod val="85000"/>
                  <a:lumOff val="1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External</a:t>
              </a:r>
            </a:p>
            <a:p>
              <a:pPr algn="ctr"/>
              <a:r>
                <a:rPr lang="en-US" sz="1600" dirty="0" smtClean="0">
                  <a:solidFill>
                    <a:schemeClr val="tx1">
                      <a:lumMod val="85000"/>
                      <a:lumOff val="15000"/>
                    </a:schemeClr>
                  </a:solidFill>
                </a:rPr>
                <a:t>Arctic Data</a:t>
              </a:r>
            </a:p>
            <a:p>
              <a:pPr algn="ctr"/>
              <a:r>
                <a:rPr lang="en-US" sz="1600" dirty="0" smtClean="0">
                  <a:solidFill>
                    <a:schemeClr val="tx1">
                      <a:lumMod val="85000"/>
                      <a:lumOff val="15000"/>
                    </a:schemeClr>
                  </a:solidFill>
                </a:rPr>
                <a:t>Repositories</a:t>
              </a:r>
              <a:endParaRPr lang="en-US" sz="1600" dirty="0">
                <a:solidFill>
                  <a:schemeClr val="tx1">
                    <a:lumMod val="85000"/>
                    <a:lumOff val="15000"/>
                  </a:schemeClr>
                </a:solidFill>
              </a:endParaRPr>
            </a:p>
          </p:txBody>
        </p:sp>
        <p:sp>
          <p:nvSpPr>
            <p:cNvPr id="75" name="TextBox 74"/>
            <p:cNvSpPr txBox="1"/>
            <p:nvPr/>
          </p:nvSpPr>
          <p:spPr>
            <a:xfrm rot="16200000">
              <a:off x="7363664" y="2224739"/>
              <a:ext cx="1503270" cy="338554"/>
            </a:xfrm>
            <a:prstGeom prst="rect">
              <a:avLst/>
            </a:prstGeom>
            <a:solidFill>
              <a:srgbClr val="FFC000"/>
            </a:solidFill>
            <a:ln>
              <a:solidFill>
                <a:schemeClr val="tx1">
                  <a:lumMod val="85000"/>
                  <a:lumOff val="15000"/>
                </a:schemeClr>
              </a:solidFill>
            </a:ln>
          </p:spPr>
          <p:txBody>
            <a:bodyPr wrap="square" rtlCol="0">
              <a:spAutoFit/>
            </a:bodyPr>
            <a:lstStyle/>
            <a:p>
              <a:pPr algn="ctr"/>
              <a:r>
                <a:rPr lang="en-US" sz="1600" dirty="0" smtClean="0"/>
                <a:t>Data Users</a:t>
              </a:r>
              <a:endParaRPr lang="en-US" sz="1600" dirty="0"/>
            </a:p>
          </p:txBody>
        </p:sp>
        <p:sp>
          <p:nvSpPr>
            <p:cNvPr id="76" name="Rectangle 75"/>
            <p:cNvSpPr/>
            <p:nvPr/>
          </p:nvSpPr>
          <p:spPr>
            <a:xfrm>
              <a:off x="2441765" y="3543300"/>
              <a:ext cx="1440819" cy="914400"/>
            </a:xfrm>
            <a:prstGeom prst="rect">
              <a:avLst/>
            </a:prstGeom>
            <a:solidFill>
              <a:schemeClr val="accent5">
                <a:lumMod val="40000"/>
                <a:lumOff val="60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Data Support</a:t>
              </a:r>
            </a:p>
            <a:p>
              <a:pPr algn="ctr"/>
              <a:r>
                <a:rPr lang="en-US" sz="1600" dirty="0" smtClean="0">
                  <a:solidFill>
                    <a:schemeClr val="tx1">
                      <a:lumMod val="85000"/>
                      <a:lumOff val="15000"/>
                    </a:schemeClr>
                  </a:solidFill>
                </a:rPr>
                <a:t>Services</a:t>
              </a:r>
            </a:p>
          </p:txBody>
        </p:sp>
        <p:sp>
          <p:nvSpPr>
            <p:cNvPr id="77" name="Rectangle 76"/>
            <p:cNvSpPr/>
            <p:nvPr/>
          </p:nvSpPr>
          <p:spPr>
            <a:xfrm>
              <a:off x="4847139" y="3344144"/>
              <a:ext cx="1384595" cy="893216"/>
            </a:xfrm>
            <a:prstGeom prst="rect">
              <a:avLst/>
            </a:prstGeom>
            <a:solidFill>
              <a:srgbClr val="00B0F0"/>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85000"/>
                      <a:lumOff val="15000"/>
                    </a:schemeClr>
                  </a:solidFill>
                </a:rPr>
                <a:t>Arctic Data Explorer </a:t>
              </a:r>
              <a:endParaRPr lang="en-US" sz="1600" dirty="0">
                <a:solidFill>
                  <a:schemeClr val="tx1">
                    <a:lumMod val="85000"/>
                    <a:lumOff val="15000"/>
                  </a:schemeClr>
                </a:solidFill>
              </a:endParaRPr>
            </a:p>
          </p:txBody>
        </p:sp>
        <p:sp>
          <p:nvSpPr>
            <p:cNvPr id="78" name="TextBox 77"/>
            <p:cNvSpPr txBox="1"/>
            <p:nvPr/>
          </p:nvSpPr>
          <p:spPr>
            <a:xfrm rot="16200000">
              <a:off x="7232023" y="4058143"/>
              <a:ext cx="2028930" cy="600932"/>
            </a:xfrm>
            <a:prstGeom prst="rect">
              <a:avLst/>
            </a:prstGeom>
            <a:solidFill>
              <a:srgbClr val="FFC000"/>
            </a:solidFill>
            <a:ln>
              <a:solidFill>
                <a:schemeClr val="tx1">
                  <a:lumMod val="85000"/>
                  <a:lumOff val="15000"/>
                </a:schemeClr>
              </a:solidFill>
            </a:ln>
          </p:spPr>
          <p:txBody>
            <a:bodyPr wrap="square" rtlCol="0">
              <a:spAutoFit/>
            </a:bodyPr>
            <a:lstStyle/>
            <a:p>
              <a:pPr algn="ctr"/>
              <a:r>
                <a:rPr lang="en-US" sz="1600" dirty="0" smtClean="0"/>
                <a:t>External Data</a:t>
              </a:r>
            </a:p>
            <a:p>
              <a:pPr algn="ctr"/>
              <a:r>
                <a:rPr lang="en-US" sz="1600" dirty="0" smtClean="0"/>
                <a:t>Services</a:t>
              </a:r>
              <a:endParaRPr lang="en-US" sz="1600" dirty="0"/>
            </a:p>
          </p:txBody>
        </p:sp>
        <p:sp>
          <p:nvSpPr>
            <p:cNvPr id="79" name="Cloud 78"/>
            <p:cNvSpPr/>
            <p:nvPr/>
          </p:nvSpPr>
          <p:spPr>
            <a:xfrm>
              <a:off x="7018234" y="261809"/>
              <a:ext cx="2057399" cy="1258368"/>
            </a:xfrm>
            <a:prstGeom prst="cloud">
              <a:avLst/>
            </a:prstGeom>
            <a:solidFill>
              <a:schemeClr val="bg1"/>
            </a:solidFill>
            <a:ln w="19050">
              <a:solidFill>
                <a:schemeClr val="tx1">
                  <a:lumMod val="85000"/>
                  <a:lumOff val="1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lumMod val="85000"/>
                      <a:lumOff val="15000"/>
                    </a:schemeClr>
                  </a:solidFill>
                </a:rPr>
                <a:t>Chronopolis</a:t>
              </a:r>
              <a:endParaRPr lang="en-US" sz="1600" dirty="0">
                <a:solidFill>
                  <a:schemeClr val="tx1">
                    <a:lumMod val="85000"/>
                    <a:lumOff val="15000"/>
                  </a:schemeClr>
                </a:solidFill>
              </a:endParaRPr>
            </a:p>
          </p:txBody>
        </p:sp>
        <p:cxnSp>
          <p:nvCxnSpPr>
            <p:cNvPr id="80" name="Straight Arrow Connector 79"/>
            <p:cNvCxnSpPr>
              <a:stCxn id="65" idx="1"/>
            </p:cNvCxnSpPr>
            <p:nvPr/>
          </p:nvCxnSpPr>
          <p:spPr>
            <a:xfrm flipH="1" flipV="1">
              <a:off x="620743" y="5598124"/>
              <a:ext cx="1961414" cy="1"/>
            </a:xfrm>
            <a:prstGeom prst="straightConnector1">
              <a:avLst/>
            </a:prstGeom>
            <a:ln w="12700">
              <a:solidFill>
                <a:schemeClr val="tx1">
                  <a:lumMod val="85000"/>
                  <a:lumOff val="1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620743" y="2403993"/>
              <a:ext cx="1957841" cy="129"/>
            </a:xfrm>
            <a:prstGeom prst="straightConnector1">
              <a:avLst/>
            </a:prstGeom>
            <a:ln w="12700">
              <a:solidFill>
                <a:schemeClr val="tx1">
                  <a:lumMod val="85000"/>
                  <a:lumOff val="1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620743" y="1652359"/>
              <a:ext cx="1812770" cy="0"/>
            </a:xfrm>
            <a:prstGeom prst="straightConnector1">
              <a:avLst/>
            </a:prstGeom>
            <a:ln w="12700">
              <a:solidFill>
                <a:schemeClr val="tx1">
                  <a:lumMod val="85000"/>
                  <a:lumOff val="1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76" idx="1"/>
              <a:endCxn id="65" idx="1"/>
            </p:cNvCxnSpPr>
            <p:nvPr/>
          </p:nvCxnSpPr>
          <p:spPr>
            <a:xfrm rot="10800000" flipH="1" flipV="1">
              <a:off x="2441765" y="4000499"/>
              <a:ext cx="140392" cy="1597625"/>
            </a:xfrm>
            <a:prstGeom prst="curvedConnector3">
              <a:avLst>
                <a:gd name="adj1" fmla="val -832410"/>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76" idx="1"/>
              <a:endCxn id="66" idx="1"/>
            </p:cNvCxnSpPr>
            <p:nvPr/>
          </p:nvCxnSpPr>
          <p:spPr>
            <a:xfrm rot="10800000" flipH="1">
              <a:off x="2441765" y="2404122"/>
              <a:ext cx="140392" cy="1596378"/>
            </a:xfrm>
            <a:prstGeom prst="curvedConnector3">
              <a:avLst>
                <a:gd name="adj1" fmla="val -826323"/>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67" idx="3"/>
            </p:cNvCxnSpPr>
            <p:nvPr/>
          </p:nvCxnSpPr>
          <p:spPr>
            <a:xfrm>
              <a:off x="3341438" y="1678312"/>
              <a:ext cx="316162" cy="268610"/>
            </a:xfrm>
            <a:prstGeom prst="curvedConnector3">
              <a:avLst>
                <a:gd name="adj1" fmla="val 101357"/>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95776" y="1224230"/>
              <a:ext cx="774572" cy="461665"/>
            </a:xfrm>
            <a:prstGeom prst="rect">
              <a:avLst/>
            </a:prstGeom>
            <a:noFill/>
          </p:spPr>
          <p:txBody>
            <a:bodyPr wrap="none" rtlCol="0">
              <a:spAutoFit/>
            </a:bodyPr>
            <a:lstStyle/>
            <a:p>
              <a:pPr algn="ctr"/>
              <a:r>
                <a:rPr lang="en-US" sz="1200" dirty="0" smtClean="0"/>
                <a:t>Publishes</a:t>
              </a:r>
            </a:p>
            <a:p>
              <a:pPr algn="ctr"/>
              <a:r>
                <a:rPr lang="en-US" sz="1200" dirty="0" smtClean="0"/>
                <a:t>Files</a:t>
              </a:r>
              <a:endParaRPr lang="en-US" sz="1200" dirty="0"/>
            </a:p>
          </p:txBody>
        </p:sp>
        <p:sp>
          <p:nvSpPr>
            <p:cNvPr id="87" name="Freeform 86"/>
            <p:cNvSpPr/>
            <p:nvPr/>
          </p:nvSpPr>
          <p:spPr>
            <a:xfrm>
              <a:off x="4033615" y="863125"/>
              <a:ext cx="2982482" cy="1076770"/>
            </a:xfrm>
            <a:custGeom>
              <a:avLst/>
              <a:gdLst>
                <a:gd name="connsiteX0" fmla="*/ 0 w 2982482"/>
                <a:gd name="connsiteY0" fmla="*/ 1076770 h 1076770"/>
                <a:gd name="connsiteX1" fmla="*/ 1136591 w 2982482"/>
                <a:gd name="connsiteY1" fmla="*/ 205099 h 1076770"/>
                <a:gd name="connsiteX2" fmla="*/ 2982482 w 2982482"/>
                <a:gd name="connsiteY2" fmla="*/ 0 h 1076770"/>
              </a:gdLst>
              <a:ahLst/>
              <a:cxnLst>
                <a:cxn ang="0">
                  <a:pos x="connsiteX0" y="connsiteY0"/>
                </a:cxn>
                <a:cxn ang="0">
                  <a:pos x="connsiteX1" y="connsiteY1"/>
                </a:cxn>
                <a:cxn ang="0">
                  <a:pos x="connsiteX2" y="connsiteY2"/>
                </a:cxn>
              </a:cxnLst>
              <a:rect l="l" t="t" r="r" b="b"/>
              <a:pathLst>
                <a:path w="2982482" h="1076770">
                  <a:moveTo>
                    <a:pt x="0" y="1076770"/>
                  </a:moveTo>
                  <a:cubicBezTo>
                    <a:pt x="319755" y="730665"/>
                    <a:pt x="639511" y="384561"/>
                    <a:pt x="1136591" y="205099"/>
                  </a:cubicBezTo>
                  <a:cubicBezTo>
                    <a:pt x="1633671" y="25637"/>
                    <a:pt x="2753170" y="58396"/>
                    <a:pt x="2982482" y="0"/>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p:cNvSpPr txBox="1"/>
            <p:nvPr/>
          </p:nvSpPr>
          <p:spPr>
            <a:xfrm>
              <a:off x="6254266" y="261809"/>
              <a:ext cx="729174" cy="461665"/>
            </a:xfrm>
            <a:prstGeom prst="rect">
              <a:avLst/>
            </a:prstGeom>
            <a:noFill/>
          </p:spPr>
          <p:txBody>
            <a:bodyPr wrap="none" rtlCol="0">
              <a:spAutoFit/>
            </a:bodyPr>
            <a:lstStyle/>
            <a:p>
              <a:pPr algn="ctr"/>
              <a:r>
                <a:rPr lang="en-US" sz="1200" dirty="0" smtClean="0"/>
                <a:t>Preserve</a:t>
              </a:r>
              <a:br>
                <a:rPr lang="en-US" sz="1200" dirty="0" smtClean="0"/>
              </a:br>
              <a:r>
                <a:rPr lang="en-US" sz="1200" dirty="0" smtClean="0"/>
                <a:t>Data</a:t>
              </a:r>
              <a:endParaRPr lang="en-US" sz="1200" dirty="0"/>
            </a:p>
          </p:txBody>
        </p:sp>
        <p:sp>
          <p:nvSpPr>
            <p:cNvPr id="89" name="Freeform 88"/>
            <p:cNvSpPr/>
            <p:nvPr/>
          </p:nvSpPr>
          <p:spPr>
            <a:xfrm>
              <a:off x="5786804" y="4237359"/>
              <a:ext cx="1263476" cy="1719060"/>
            </a:xfrm>
            <a:custGeom>
              <a:avLst/>
              <a:gdLst>
                <a:gd name="connsiteX0" fmla="*/ 0 w 1187865"/>
                <a:gd name="connsiteY0" fmla="*/ 0 h 1495514"/>
                <a:gd name="connsiteX1" fmla="*/ 495656 w 1187865"/>
                <a:gd name="connsiteY1" fmla="*/ 1042587 h 1495514"/>
                <a:gd name="connsiteX2" fmla="*/ 1187865 w 1187865"/>
                <a:gd name="connsiteY2" fmla="*/ 1495514 h 1495514"/>
              </a:gdLst>
              <a:ahLst/>
              <a:cxnLst>
                <a:cxn ang="0">
                  <a:pos x="connsiteX0" y="connsiteY0"/>
                </a:cxn>
                <a:cxn ang="0">
                  <a:pos x="connsiteX1" y="connsiteY1"/>
                </a:cxn>
                <a:cxn ang="0">
                  <a:pos x="connsiteX2" y="connsiteY2"/>
                </a:cxn>
              </a:cxnLst>
              <a:rect l="l" t="t" r="r" b="b"/>
              <a:pathLst>
                <a:path w="1187865" h="1495514">
                  <a:moveTo>
                    <a:pt x="0" y="0"/>
                  </a:moveTo>
                  <a:cubicBezTo>
                    <a:pt x="148839" y="396667"/>
                    <a:pt x="297679" y="793335"/>
                    <a:pt x="495656" y="1042587"/>
                  </a:cubicBezTo>
                  <a:cubicBezTo>
                    <a:pt x="693633" y="1291839"/>
                    <a:pt x="1162228" y="1468452"/>
                    <a:pt x="1187865" y="1495514"/>
                  </a:cubicBezTo>
                </a:path>
              </a:pathLst>
            </a:custGeom>
            <a:ln w="12700">
              <a:solidFill>
                <a:schemeClr val="tx1">
                  <a:lumMod val="85000"/>
                  <a:lumOff val="1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5734001" y="5675932"/>
              <a:ext cx="819199" cy="430887"/>
            </a:xfrm>
            <a:prstGeom prst="rect">
              <a:avLst/>
            </a:prstGeom>
            <a:noFill/>
          </p:spPr>
          <p:txBody>
            <a:bodyPr wrap="none" rtlCol="0">
              <a:spAutoFit/>
            </a:bodyPr>
            <a:lstStyle/>
            <a:p>
              <a:pPr algn="ctr"/>
              <a:r>
                <a:rPr lang="en-US" sz="1200" dirty="0" smtClean="0"/>
                <a:t>Harvested</a:t>
              </a:r>
              <a:br>
                <a:rPr lang="en-US" sz="1200" dirty="0" smtClean="0"/>
              </a:br>
              <a:r>
                <a:rPr lang="en-US" sz="1000" dirty="0" smtClean="0"/>
                <a:t>Metadata</a:t>
              </a:r>
              <a:endParaRPr lang="en-US" sz="1000" dirty="0"/>
            </a:p>
          </p:txBody>
        </p:sp>
        <p:sp>
          <p:nvSpPr>
            <p:cNvPr id="91" name="Freeform 90"/>
            <p:cNvSpPr/>
            <p:nvPr/>
          </p:nvSpPr>
          <p:spPr>
            <a:xfrm>
              <a:off x="4178893" y="4237359"/>
              <a:ext cx="1059773" cy="1197766"/>
            </a:xfrm>
            <a:custGeom>
              <a:avLst/>
              <a:gdLst>
                <a:gd name="connsiteX0" fmla="*/ 0 w 1042587"/>
                <a:gd name="connsiteY0" fmla="*/ 974220 h 974220"/>
                <a:gd name="connsiteX1" fmla="*/ 863126 w 1042587"/>
                <a:gd name="connsiteY1" fmla="*/ 623843 h 974220"/>
                <a:gd name="connsiteX2" fmla="*/ 1042587 w 1042587"/>
                <a:gd name="connsiteY2" fmla="*/ 0 h 974220"/>
              </a:gdLst>
              <a:ahLst/>
              <a:cxnLst>
                <a:cxn ang="0">
                  <a:pos x="connsiteX0" y="connsiteY0"/>
                </a:cxn>
                <a:cxn ang="0">
                  <a:pos x="connsiteX1" y="connsiteY1"/>
                </a:cxn>
                <a:cxn ang="0">
                  <a:pos x="connsiteX2" y="connsiteY2"/>
                </a:cxn>
              </a:cxnLst>
              <a:rect l="l" t="t" r="r" b="b"/>
              <a:pathLst>
                <a:path w="1042587" h="974220">
                  <a:moveTo>
                    <a:pt x="0" y="974220"/>
                  </a:moveTo>
                  <a:cubicBezTo>
                    <a:pt x="344681" y="880216"/>
                    <a:pt x="689362" y="786213"/>
                    <a:pt x="863126" y="623843"/>
                  </a:cubicBezTo>
                  <a:cubicBezTo>
                    <a:pt x="1036890" y="461473"/>
                    <a:pt x="1016950" y="64093"/>
                    <a:pt x="1042587" y="0"/>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p:cNvSpPr txBox="1"/>
            <p:nvPr/>
          </p:nvSpPr>
          <p:spPr>
            <a:xfrm>
              <a:off x="4178893" y="5435125"/>
              <a:ext cx="819199" cy="430887"/>
            </a:xfrm>
            <a:prstGeom prst="rect">
              <a:avLst/>
            </a:prstGeom>
            <a:noFill/>
          </p:spPr>
          <p:txBody>
            <a:bodyPr wrap="none" rtlCol="0">
              <a:spAutoFit/>
            </a:bodyPr>
            <a:lstStyle/>
            <a:p>
              <a:pPr algn="ctr"/>
              <a:r>
                <a:rPr lang="en-US" sz="1200" dirty="0" smtClean="0"/>
                <a:t>Harvested</a:t>
              </a:r>
              <a:br>
                <a:rPr lang="en-US" sz="1200" dirty="0" smtClean="0"/>
              </a:br>
              <a:r>
                <a:rPr lang="en-US" sz="1000" dirty="0" smtClean="0"/>
                <a:t>Metadata</a:t>
              </a:r>
              <a:endParaRPr lang="en-US" sz="1000" dirty="0"/>
            </a:p>
          </p:txBody>
        </p:sp>
        <p:sp>
          <p:nvSpPr>
            <p:cNvPr id="93" name="Freeform 92"/>
            <p:cNvSpPr/>
            <p:nvPr/>
          </p:nvSpPr>
          <p:spPr>
            <a:xfrm>
              <a:off x="3956704" y="2862841"/>
              <a:ext cx="158178" cy="2273181"/>
            </a:xfrm>
            <a:custGeom>
              <a:avLst/>
              <a:gdLst>
                <a:gd name="connsiteX0" fmla="*/ 34183 w 316357"/>
                <a:gd name="connsiteY0" fmla="*/ 2273181 h 2273181"/>
                <a:gd name="connsiteX1" fmla="*/ 316194 w 316357"/>
                <a:gd name="connsiteY1" fmla="*/ 1273323 h 2273181"/>
                <a:gd name="connsiteX2" fmla="*/ 0 w 316357"/>
                <a:gd name="connsiteY2" fmla="*/ 0 h 2273181"/>
              </a:gdLst>
              <a:ahLst/>
              <a:cxnLst>
                <a:cxn ang="0">
                  <a:pos x="connsiteX0" y="connsiteY0"/>
                </a:cxn>
                <a:cxn ang="0">
                  <a:pos x="connsiteX1" y="connsiteY1"/>
                </a:cxn>
                <a:cxn ang="0">
                  <a:pos x="connsiteX2" y="connsiteY2"/>
                </a:cxn>
              </a:cxnLst>
              <a:rect l="l" t="t" r="r" b="b"/>
              <a:pathLst>
                <a:path w="316357" h="2273181">
                  <a:moveTo>
                    <a:pt x="34183" y="2273181"/>
                  </a:moveTo>
                  <a:cubicBezTo>
                    <a:pt x="178037" y="1962683"/>
                    <a:pt x="321891" y="1652186"/>
                    <a:pt x="316194" y="1273323"/>
                  </a:cubicBezTo>
                  <a:cubicBezTo>
                    <a:pt x="310497" y="894460"/>
                    <a:pt x="155248" y="447230"/>
                    <a:pt x="0" y="0"/>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3137504" y="2861322"/>
              <a:ext cx="819199" cy="430887"/>
            </a:xfrm>
            <a:prstGeom prst="rect">
              <a:avLst/>
            </a:prstGeom>
            <a:noFill/>
          </p:spPr>
          <p:txBody>
            <a:bodyPr wrap="none" rtlCol="0">
              <a:spAutoFit/>
            </a:bodyPr>
            <a:lstStyle/>
            <a:p>
              <a:pPr algn="ctr"/>
              <a:r>
                <a:rPr lang="en-US" sz="1200" dirty="0" smtClean="0"/>
                <a:t>Harvested</a:t>
              </a:r>
              <a:br>
                <a:rPr lang="en-US" sz="1200" dirty="0" smtClean="0"/>
              </a:br>
              <a:r>
                <a:rPr lang="en-US" sz="1000" dirty="0" smtClean="0"/>
                <a:t>Metadata</a:t>
              </a:r>
              <a:endParaRPr lang="en-US" sz="1000" dirty="0"/>
            </a:p>
          </p:txBody>
        </p:sp>
        <p:cxnSp>
          <p:nvCxnSpPr>
            <p:cNvPr id="95" name="Straight Arrow Connector 94"/>
            <p:cNvCxnSpPr/>
            <p:nvPr/>
          </p:nvCxnSpPr>
          <p:spPr>
            <a:xfrm>
              <a:off x="6198054" y="4191000"/>
              <a:ext cx="1749535" cy="0"/>
            </a:xfrm>
            <a:prstGeom prst="straightConnector1">
              <a:avLst/>
            </a:prstGeom>
            <a:ln w="127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883080" y="3641882"/>
              <a:ext cx="819199" cy="430887"/>
            </a:xfrm>
            <a:prstGeom prst="rect">
              <a:avLst/>
            </a:prstGeom>
            <a:noFill/>
          </p:spPr>
          <p:txBody>
            <a:bodyPr wrap="none" rtlCol="0">
              <a:spAutoFit/>
            </a:bodyPr>
            <a:lstStyle/>
            <a:p>
              <a:pPr algn="ctr"/>
              <a:r>
                <a:rPr lang="en-US" sz="1200" dirty="0" smtClean="0"/>
                <a:t>Harvested</a:t>
              </a:r>
              <a:br>
                <a:rPr lang="en-US" sz="1200" dirty="0" smtClean="0"/>
              </a:br>
              <a:r>
                <a:rPr lang="en-US" sz="1000" dirty="0" smtClean="0"/>
                <a:t>Metadata</a:t>
              </a:r>
              <a:endParaRPr lang="en-US" sz="1000" dirty="0"/>
            </a:p>
          </p:txBody>
        </p:sp>
        <p:sp>
          <p:nvSpPr>
            <p:cNvPr id="97" name="Freeform 96"/>
            <p:cNvSpPr/>
            <p:nvPr/>
          </p:nvSpPr>
          <p:spPr>
            <a:xfrm>
              <a:off x="4182357" y="2514600"/>
              <a:ext cx="3765232" cy="1425011"/>
            </a:xfrm>
            <a:custGeom>
              <a:avLst/>
              <a:gdLst>
                <a:gd name="connsiteX0" fmla="*/ 0 w 3777241"/>
                <a:gd name="connsiteY0" fmla="*/ 0 h 1632247"/>
                <a:gd name="connsiteX1" fmla="*/ 2196269 w 3777241"/>
                <a:gd name="connsiteY1" fmla="*/ 376015 h 1632247"/>
                <a:gd name="connsiteX2" fmla="*/ 3777241 w 3777241"/>
                <a:gd name="connsiteY2" fmla="*/ 1632247 h 1632247"/>
              </a:gdLst>
              <a:ahLst/>
              <a:cxnLst>
                <a:cxn ang="0">
                  <a:pos x="connsiteX0" y="connsiteY0"/>
                </a:cxn>
                <a:cxn ang="0">
                  <a:pos x="connsiteX1" y="connsiteY1"/>
                </a:cxn>
                <a:cxn ang="0">
                  <a:pos x="connsiteX2" y="connsiteY2"/>
                </a:cxn>
              </a:cxnLst>
              <a:rect l="l" t="t" r="r" b="b"/>
              <a:pathLst>
                <a:path w="3777241" h="1632247">
                  <a:moveTo>
                    <a:pt x="0" y="0"/>
                  </a:moveTo>
                  <a:cubicBezTo>
                    <a:pt x="783364" y="51987"/>
                    <a:pt x="1566729" y="103974"/>
                    <a:pt x="2196269" y="376015"/>
                  </a:cubicBezTo>
                  <a:cubicBezTo>
                    <a:pt x="2825809" y="648056"/>
                    <a:pt x="3572142" y="1545365"/>
                    <a:pt x="3777241" y="1632247"/>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4170348" y="2691926"/>
              <a:ext cx="676791" cy="949958"/>
            </a:xfrm>
            <a:custGeom>
              <a:avLst/>
              <a:gdLst>
                <a:gd name="connsiteX0" fmla="*/ 0 w 598205"/>
                <a:gd name="connsiteY0" fmla="*/ 0 h 974221"/>
                <a:gd name="connsiteX1" fmla="*/ 367469 w 598205"/>
                <a:gd name="connsiteY1" fmla="*/ 709301 h 974221"/>
                <a:gd name="connsiteX2" fmla="*/ 598205 w 598205"/>
                <a:gd name="connsiteY2" fmla="*/ 974221 h 974221"/>
              </a:gdLst>
              <a:ahLst/>
              <a:cxnLst>
                <a:cxn ang="0">
                  <a:pos x="connsiteX0" y="connsiteY0"/>
                </a:cxn>
                <a:cxn ang="0">
                  <a:pos x="connsiteX1" y="connsiteY1"/>
                </a:cxn>
                <a:cxn ang="0">
                  <a:pos x="connsiteX2" y="connsiteY2"/>
                </a:cxn>
              </a:cxnLst>
              <a:rect l="l" t="t" r="r" b="b"/>
              <a:pathLst>
                <a:path w="598205" h="974221">
                  <a:moveTo>
                    <a:pt x="0" y="0"/>
                  </a:moveTo>
                  <a:cubicBezTo>
                    <a:pt x="133884" y="273465"/>
                    <a:pt x="267768" y="546931"/>
                    <a:pt x="367469" y="709301"/>
                  </a:cubicBezTo>
                  <a:cubicBezTo>
                    <a:pt x="467170" y="871671"/>
                    <a:pt x="532687" y="922946"/>
                    <a:pt x="598205" y="974221"/>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4273378" y="2649421"/>
              <a:ext cx="819199" cy="430887"/>
            </a:xfrm>
            <a:prstGeom prst="rect">
              <a:avLst/>
            </a:prstGeom>
            <a:noFill/>
          </p:spPr>
          <p:txBody>
            <a:bodyPr wrap="none" rtlCol="0">
              <a:spAutoFit/>
            </a:bodyPr>
            <a:lstStyle/>
            <a:p>
              <a:pPr algn="ctr"/>
              <a:r>
                <a:rPr lang="en-US" sz="1200" dirty="0" smtClean="0"/>
                <a:t>Harvested</a:t>
              </a:r>
              <a:br>
                <a:rPr lang="en-US" sz="1200" dirty="0" smtClean="0"/>
              </a:br>
              <a:r>
                <a:rPr lang="en-US" sz="1000" dirty="0" smtClean="0"/>
                <a:t>Metadata</a:t>
              </a:r>
              <a:endParaRPr lang="en-US" sz="1000" dirty="0"/>
            </a:p>
          </p:txBody>
        </p:sp>
        <p:sp>
          <p:nvSpPr>
            <p:cNvPr id="100" name="Freeform 99"/>
            <p:cNvSpPr/>
            <p:nvPr/>
          </p:nvSpPr>
          <p:spPr>
            <a:xfrm>
              <a:off x="5763570" y="2367184"/>
              <a:ext cx="2184020" cy="971257"/>
            </a:xfrm>
            <a:custGeom>
              <a:avLst/>
              <a:gdLst>
                <a:gd name="connsiteX0" fmla="*/ 0 w 1956987"/>
                <a:gd name="connsiteY0" fmla="*/ 589660 h 589660"/>
                <a:gd name="connsiteX1" fmla="*/ 452927 w 1956987"/>
                <a:gd name="connsiteY1" fmla="*/ 247828 h 589660"/>
                <a:gd name="connsiteX2" fmla="*/ 1956987 w 1956987"/>
                <a:gd name="connsiteY2" fmla="*/ 0 h 589660"/>
              </a:gdLst>
              <a:ahLst/>
              <a:cxnLst>
                <a:cxn ang="0">
                  <a:pos x="connsiteX0" y="connsiteY0"/>
                </a:cxn>
                <a:cxn ang="0">
                  <a:pos x="connsiteX1" y="connsiteY1"/>
                </a:cxn>
                <a:cxn ang="0">
                  <a:pos x="connsiteX2" y="connsiteY2"/>
                </a:cxn>
              </a:cxnLst>
              <a:rect l="l" t="t" r="r" b="b"/>
              <a:pathLst>
                <a:path w="1956987" h="589660">
                  <a:moveTo>
                    <a:pt x="0" y="589660"/>
                  </a:moveTo>
                  <a:cubicBezTo>
                    <a:pt x="63381" y="467882"/>
                    <a:pt x="126763" y="346105"/>
                    <a:pt x="452927" y="247828"/>
                  </a:cubicBezTo>
                  <a:cubicBezTo>
                    <a:pt x="779092" y="149551"/>
                    <a:pt x="1956987" y="0"/>
                    <a:pt x="1956987" y="0"/>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4178893" y="1819100"/>
              <a:ext cx="3768696" cy="257528"/>
            </a:xfrm>
            <a:custGeom>
              <a:avLst/>
              <a:gdLst>
                <a:gd name="connsiteX0" fmla="*/ 0 w 3768696"/>
                <a:gd name="connsiteY0" fmla="*/ 180616 h 257528"/>
                <a:gd name="connsiteX1" fmla="*/ 2050991 w 3768696"/>
                <a:gd name="connsiteY1" fmla="*/ 1154 h 257528"/>
                <a:gd name="connsiteX2" fmla="*/ 3768696 w 3768696"/>
                <a:gd name="connsiteY2" fmla="*/ 257528 h 257528"/>
              </a:gdLst>
              <a:ahLst/>
              <a:cxnLst>
                <a:cxn ang="0">
                  <a:pos x="connsiteX0" y="connsiteY0"/>
                </a:cxn>
                <a:cxn ang="0">
                  <a:pos x="connsiteX1" y="connsiteY1"/>
                </a:cxn>
                <a:cxn ang="0">
                  <a:pos x="connsiteX2" y="connsiteY2"/>
                </a:cxn>
              </a:cxnLst>
              <a:rect l="l" t="t" r="r" b="b"/>
              <a:pathLst>
                <a:path w="3768696" h="257528">
                  <a:moveTo>
                    <a:pt x="0" y="180616"/>
                  </a:moveTo>
                  <a:cubicBezTo>
                    <a:pt x="711437" y="84475"/>
                    <a:pt x="1422875" y="-11665"/>
                    <a:pt x="2050991" y="1154"/>
                  </a:cubicBezTo>
                  <a:cubicBezTo>
                    <a:pt x="2679107" y="13973"/>
                    <a:pt x="3223901" y="135750"/>
                    <a:pt x="3768696" y="257528"/>
                  </a:cubicBezTo>
                </a:path>
              </a:pathLst>
            </a:custGeom>
            <a:ln w="127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TextBox 101"/>
            <p:cNvSpPr txBox="1"/>
            <p:nvPr/>
          </p:nvSpPr>
          <p:spPr>
            <a:xfrm>
              <a:off x="7072821" y="2079122"/>
              <a:ext cx="787909" cy="276998"/>
            </a:xfrm>
            <a:prstGeom prst="rect">
              <a:avLst/>
            </a:prstGeom>
            <a:noFill/>
          </p:spPr>
          <p:txBody>
            <a:bodyPr wrap="none" rtlCol="0">
              <a:spAutoFit/>
            </a:bodyPr>
            <a:lstStyle/>
            <a:p>
              <a:pPr algn="ctr"/>
              <a:r>
                <a:rPr lang="en-US" sz="1200" dirty="0" smtClean="0"/>
                <a:t>Discovery</a:t>
              </a:r>
              <a:endParaRPr lang="en-US" sz="1000" dirty="0"/>
            </a:p>
          </p:txBody>
        </p:sp>
      </p:grpSp>
    </p:spTree>
    <p:extLst>
      <p:ext uri="{BB962C8B-B14F-4D97-AF65-F5344CB8AC3E}">
        <p14:creationId xmlns:p14="http://schemas.microsoft.com/office/powerpoint/2010/main" val="27809519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6962"/>
          </a:xfrm>
        </p:spPr>
        <p:txBody>
          <a:bodyPr>
            <a:normAutofit/>
          </a:bodyPr>
          <a:lstStyle/>
          <a:p>
            <a:pPr algn="l"/>
            <a:r>
              <a:rPr lang="en-US" sz="2400" dirty="0" smtClean="0">
                <a:ea typeface="Tahoma" pitchFamily="34" charset="0"/>
              </a:rPr>
              <a:t>ACADIS Vision</a:t>
            </a:r>
            <a:endParaRPr lang="en-US" sz="2400" b="1" dirty="0">
              <a:ea typeface="Tahoma" pitchFamily="34" charset="0"/>
              <a:cs typeface="Arial" pitchFamily="34" charset="0"/>
            </a:endParaRPr>
          </a:p>
        </p:txBody>
      </p:sp>
      <p:sp>
        <p:nvSpPr>
          <p:cNvPr id="5" name="Content Placeholder 4"/>
          <p:cNvSpPr>
            <a:spLocks noGrp="1"/>
          </p:cNvSpPr>
          <p:nvPr>
            <p:ph idx="1"/>
          </p:nvPr>
        </p:nvSpPr>
        <p:spPr>
          <a:xfrm>
            <a:off x="457200" y="1219200"/>
            <a:ext cx="8229600" cy="4525963"/>
          </a:xfrm>
        </p:spPr>
        <p:txBody>
          <a:bodyPr/>
          <a:lstStyle/>
          <a:p>
            <a:pPr algn="ctr">
              <a:buNone/>
            </a:pPr>
            <a:r>
              <a:rPr lang="en-US" sz="2400" i="1" dirty="0" smtClean="0"/>
              <a:t>	ACADIS provides sustainable data management, data stewardship services and leadership for the NSF Arctic research community through open data sharing, adherence to best practices and standards, capitalizing on appropriate evolving technologies, community </a:t>
            </a:r>
            <a:r>
              <a:rPr lang="en-US" sz="2400" i="1" dirty="0" smtClean="0"/>
              <a:t>support, </a:t>
            </a:r>
            <a:r>
              <a:rPr lang="en-US" sz="2400" i="1" dirty="0" smtClean="0"/>
              <a:t>and community engagement. </a:t>
            </a:r>
            <a:endParaRPr lang="en-US" sz="2400" i="1" dirty="0" smtClean="0"/>
          </a:p>
          <a:p>
            <a:pPr algn="ctr">
              <a:buNone/>
            </a:pPr>
            <a:endParaRPr lang="en-US" sz="2400" i="1" dirty="0"/>
          </a:p>
          <a:p>
            <a:pPr algn="ctr">
              <a:buNone/>
            </a:pPr>
            <a:r>
              <a:rPr lang="en-US" sz="2400" i="1" dirty="0" smtClean="0"/>
              <a:t>ACADIS </a:t>
            </a:r>
            <a:r>
              <a:rPr lang="en-US" sz="2400" i="1" dirty="0" smtClean="0"/>
              <a:t>leverages other pertinent projects, capitalizing on appropriate emerging technologies and participating in emerging cyberinfrastructure initiatives.</a:t>
            </a:r>
          </a:p>
          <a:p>
            <a:pPr>
              <a:buNone/>
            </a:pPr>
            <a:endParaRPr lang="en-US" sz="1400" dirty="0" smtClean="0"/>
          </a:p>
        </p:txBody>
      </p:sp>
      <p:sp>
        <p:nvSpPr>
          <p:cNvPr id="6" name="Slide Number Placeholder 5"/>
          <p:cNvSpPr>
            <a:spLocks noGrp="1"/>
          </p:cNvSpPr>
          <p:nvPr>
            <p:ph type="sldNum" sz="quarter" idx="12"/>
          </p:nvPr>
        </p:nvSpPr>
        <p:spPr/>
        <p:txBody>
          <a:bodyPr/>
          <a:lstStyle/>
          <a:p>
            <a:fld id="{4FE1E647-BCD8-45F6-92FD-F8B068541002}" type="slidenum">
              <a:rPr lang="en-US" smtClean="0">
                <a:solidFill>
                  <a:schemeClr val="tx1"/>
                </a:solidFill>
              </a:rPr>
              <a:pPr/>
              <a:t>2</a:t>
            </a:fld>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9918"/>
          </a:xfrm>
        </p:spPr>
        <p:txBody>
          <a:bodyPr>
            <a:normAutofit/>
          </a:bodyPr>
          <a:lstStyle/>
          <a:p>
            <a:r>
              <a:rPr lang="en-US" sz="2400" dirty="0" smtClean="0">
                <a:ea typeface="Tahoma" pitchFamily="34" charset="0"/>
              </a:rPr>
              <a:t>The ACADIS Team</a:t>
            </a:r>
            <a:endParaRPr lang="en-US" sz="2400" dirty="0"/>
          </a:p>
        </p:txBody>
      </p:sp>
      <p:sp>
        <p:nvSpPr>
          <p:cNvPr id="3" name="Content Placeholder 2"/>
          <p:cNvSpPr>
            <a:spLocks noGrp="1"/>
          </p:cNvSpPr>
          <p:nvPr>
            <p:ph idx="1"/>
          </p:nvPr>
        </p:nvSpPr>
        <p:spPr>
          <a:xfrm>
            <a:off x="457200" y="1219200"/>
            <a:ext cx="8229600" cy="4876800"/>
          </a:xfrm>
        </p:spPr>
        <p:txBody>
          <a:bodyPr>
            <a:normAutofit/>
          </a:bodyPr>
          <a:lstStyle/>
          <a:p>
            <a:pPr>
              <a:lnSpc>
                <a:spcPct val="110000"/>
              </a:lnSpc>
            </a:pPr>
            <a:r>
              <a:rPr lang="en-US" sz="2400" dirty="0" smtClean="0"/>
              <a:t>ACADIS is funded as a collaborative research award with four organizational partners</a:t>
            </a:r>
          </a:p>
          <a:p>
            <a:pPr lvl="1">
              <a:lnSpc>
                <a:spcPct val="110000"/>
              </a:lnSpc>
              <a:buSzPct val="110000"/>
              <a:buFont typeface="Arial"/>
              <a:buChar char="•"/>
            </a:pPr>
            <a:r>
              <a:rPr lang="en-US" sz="2400" dirty="0" smtClean="0"/>
              <a:t>National Center for Atmospheric Research (NCAR) </a:t>
            </a:r>
            <a:r>
              <a:rPr lang="en-US" sz="2400" b="1" dirty="0" smtClean="0"/>
              <a:t>Earth Observing Laboratory (EOL)</a:t>
            </a:r>
          </a:p>
          <a:p>
            <a:pPr lvl="1">
              <a:lnSpc>
                <a:spcPct val="110000"/>
              </a:lnSpc>
              <a:buSzPct val="110000"/>
              <a:buFont typeface="Arial"/>
              <a:buChar char="•"/>
            </a:pPr>
            <a:r>
              <a:rPr lang="en-US" sz="2400" dirty="0" smtClean="0"/>
              <a:t>National </a:t>
            </a:r>
            <a:r>
              <a:rPr lang="en-US" sz="2400" dirty="0"/>
              <a:t>Center for Atmospheric Research (NCAR) </a:t>
            </a:r>
            <a:r>
              <a:rPr lang="en-US" sz="2400" b="1" dirty="0" smtClean="0"/>
              <a:t>Computational and Information Systems Laboratory (CISL)</a:t>
            </a:r>
          </a:p>
          <a:p>
            <a:pPr lvl="1">
              <a:lnSpc>
                <a:spcPct val="110000"/>
              </a:lnSpc>
              <a:buSzPct val="110000"/>
              <a:buFont typeface="Arial"/>
              <a:buChar char="•"/>
            </a:pPr>
            <a:r>
              <a:rPr lang="en-US" sz="2400" dirty="0"/>
              <a:t>University Corporation for Atmospheric Research (UCAR</a:t>
            </a:r>
            <a:r>
              <a:rPr lang="en-US" sz="2400" dirty="0" smtClean="0"/>
              <a:t>) </a:t>
            </a:r>
            <a:r>
              <a:rPr lang="en-US" sz="2400" b="1" dirty="0" err="1" smtClean="0"/>
              <a:t>Unidata</a:t>
            </a:r>
            <a:endParaRPr lang="en-US" sz="2400" b="1" dirty="0" smtClean="0"/>
          </a:p>
          <a:p>
            <a:pPr lvl="1">
              <a:lnSpc>
                <a:spcPct val="110000"/>
              </a:lnSpc>
              <a:buSzPct val="110000"/>
              <a:buFont typeface="Arial"/>
              <a:buChar char="•"/>
            </a:pPr>
            <a:r>
              <a:rPr lang="en-US" sz="2400" b="1" dirty="0" smtClean="0"/>
              <a:t>National Snow and Ice Data Center (NSIDC)</a:t>
            </a:r>
          </a:p>
        </p:txBody>
      </p:sp>
      <p:sp>
        <p:nvSpPr>
          <p:cNvPr id="4" name="Slide Number Placeholder 3"/>
          <p:cNvSpPr>
            <a:spLocks noGrp="1"/>
          </p:cNvSpPr>
          <p:nvPr>
            <p:ph type="sldNum" sz="quarter" idx="12"/>
          </p:nvPr>
        </p:nvSpPr>
        <p:spPr/>
        <p:txBody>
          <a:bodyPr/>
          <a:lstStyle/>
          <a:p>
            <a:fld id="{4FE1E647-BCD8-45F6-92FD-F8B068541002}" type="slidenum">
              <a:rPr lang="en-US" smtClean="0">
                <a:solidFill>
                  <a:schemeClr val="tx1"/>
                </a:solidFill>
              </a:rPr>
              <a:pPr/>
              <a:t>3</a:t>
            </a:fld>
            <a:endParaRPr lang="en-US" dirty="0">
              <a:solidFill>
                <a:schemeClr val="tx1"/>
              </a:solidFill>
            </a:endParaRPr>
          </a:p>
        </p:txBody>
      </p:sp>
      <p:sp>
        <p:nvSpPr>
          <p:cNvPr id="5" name="TextBox 4"/>
          <p:cNvSpPr txBox="1"/>
          <p:nvPr/>
        </p:nvSpPr>
        <p:spPr>
          <a:xfrm>
            <a:off x="3535184" y="1373030"/>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16675"/>
            <a:ext cx="2133600" cy="365125"/>
          </a:xfrm>
        </p:spPr>
        <p:txBody>
          <a:bodyPr/>
          <a:lstStyle/>
          <a:p>
            <a:fld id="{4FE1E647-BCD8-45F6-92FD-F8B068541002}" type="slidenum">
              <a:rPr lang="en-US" b="1" smtClean="0">
                <a:solidFill>
                  <a:schemeClr val="tx1"/>
                </a:solidFill>
              </a:rPr>
              <a:pPr/>
              <a:t>4</a:t>
            </a:fld>
            <a:endParaRPr lang="en-US" b="1" dirty="0">
              <a:solidFill>
                <a:schemeClr val="tx1"/>
              </a:solidFill>
            </a:endParaRPr>
          </a:p>
        </p:txBody>
      </p:sp>
      <p:sp>
        <p:nvSpPr>
          <p:cNvPr id="3" name="Freeform 2"/>
          <p:cNvSpPr/>
          <p:nvPr/>
        </p:nvSpPr>
        <p:spPr>
          <a:xfrm>
            <a:off x="2630156" y="3586988"/>
            <a:ext cx="3915888" cy="45354"/>
          </a:xfrm>
          <a:custGeom>
            <a:avLst/>
            <a:gdLst>
              <a:gd name="connsiteX0" fmla="*/ 7831775 w 7831775"/>
              <a:gd name="connsiteY0" fmla="*/ 90708 h 90708"/>
              <a:gd name="connsiteX1" fmla="*/ 0 w 7831775"/>
              <a:gd name="connsiteY1" fmla="*/ 0 h 90708"/>
              <a:gd name="connsiteX2" fmla="*/ 0 w 7831775"/>
              <a:gd name="connsiteY2" fmla="*/ 0 h 90708"/>
            </a:gdLst>
            <a:ahLst/>
            <a:cxnLst>
              <a:cxn ang="0">
                <a:pos x="connsiteX0" y="connsiteY0"/>
              </a:cxn>
              <a:cxn ang="0">
                <a:pos x="connsiteX1" y="connsiteY1"/>
              </a:cxn>
              <a:cxn ang="0">
                <a:pos x="connsiteX2" y="connsiteY2"/>
              </a:cxn>
            </a:cxnLst>
            <a:rect l="l" t="t" r="r" b="b"/>
            <a:pathLst>
              <a:path w="7831775" h="90708">
                <a:moveTo>
                  <a:pt x="7831775" y="90708"/>
                </a:moveTo>
                <a:lnTo>
                  <a:pt x="0" y="0"/>
                </a:lnTo>
                <a:lnTo>
                  <a:pt x="0" y="0"/>
                </a:lnTo>
              </a:path>
            </a:pathLst>
          </a:custGeom>
          <a:ln w="57150" cmpd="sng">
            <a:solidFill>
              <a:srgbClr val="FFFF00"/>
            </a:solidFill>
          </a:ln>
        </p:spPr>
        <p:style>
          <a:lnRef idx="2">
            <a:schemeClr val="accent1"/>
          </a:lnRef>
          <a:fillRef idx="0">
            <a:schemeClr val="accent1"/>
          </a:fillRef>
          <a:effectRef idx="1">
            <a:schemeClr val="accent1"/>
          </a:effectRef>
          <a:fontRef idx="minor">
            <a:schemeClr val="tx1"/>
          </a:fontRef>
        </p:style>
        <p:txBody>
          <a:bodyPr lIns="45719" tIns="22860" rIns="45719" bIns="22860" spcCol="0" rtlCol="0" anchor="ctr"/>
          <a:lstStyle/>
          <a:p>
            <a:pPr algn="ctr"/>
            <a:endParaRPr lang="en-US"/>
          </a:p>
        </p:txBody>
      </p:sp>
      <p:sp>
        <p:nvSpPr>
          <p:cNvPr id="4" name="Freeform 3"/>
          <p:cNvSpPr/>
          <p:nvPr/>
        </p:nvSpPr>
        <p:spPr>
          <a:xfrm>
            <a:off x="4575997" y="2539583"/>
            <a:ext cx="22860" cy="2304917"/>
          </a:xfrm>
          <a:custGeom>
            <a:avLst/>
            <a:gdLst>
              <a:gd name="connsiteX0" fmla="*/ 7831775 w 7831775"/>
              <a:gd name="connsiteY0" fmla="*/ 90708 h 90708"/>
              <a:gd name="connsiteX1" fmla="*/ 0 w 7831775"/>
              <a:gd name="connsiteY1" fmla="*/ 0 h 90708"/>
              <a:gd name="connsiteX2" fmla="*/ 0 w 7831775"/>
              <a:gd name="connsiteY2" fmla="*/ 0 h 90708"/>
            </a:gdLst>
            <a:ahLst/>
            <a:cxnLst>
              <a:cxn ang="0">
                <a:pos x="connsiteX0" y="connsiteY0"/>
              </a:cxn>
              <a:cxn ang="0">
                <a:pos x="connsiteX1" y="connsiteY1"/>
              </a:cxn>
              <a:cxn ang="0">
                <a:pos x="connsiteX2" y="connsiteY2"/>
              </a:cxn>
            </a:cxnLst>
            <a:rect l="l" t="t" r="r" b="b"/>
            <a:pathLst>
              <a:path w="7831775" h="90708">
                <a:moveTo>
                  <a:pt x="7831775" y="90708"/>
                </a:moveTo>
                <a:lnTo>
                  <a:pt x="0" y="0"/>
                </a:lnTo>
                <a:lnTo>
                  <a:pt x="0" y="0"/>
                </a:lnTo>
              </a:path>
            </a:pathLst>
          </a:custGeom>
          <a:ln w="57150" cmpd="sng">
            <a:solidFill>
              <a:srgbClr val="FFFF00"/>
            </a:solidFill>
          </a:ln>
        </p:spPr>
        <p:style>
          <a:lnRef idx="2">
            <a:schemeClr val="accent1"/>
          </a:lnRef>
          <a:fillRef idx="0">
            <a:schemeClr val="accent1"/>
          </a:fillRef>
          <a:effectRef idx="1">
            <a:schemeClr val="accent1"/>
          </a:effectRef>
          <a:fontRef idx="minor">
            <a:schemeClr val="tx1"/>
          </a:fontRef>
        </p:style>
        <p:txBody>
          <a:bodyPr lIns="45719" tIns="22860" rIns="45719" bIns="22860" spcCol="0" rtlCol="0" anchor="ctr"/>
          <a:lstStyle/>
          <a:p>
            <a:pPr algn="ctr"/>
            <a:endParaRPr lang="en-US"/>
          </a:p>
        </p:txBody>
      </p:sp>
      <p:sp>
        <p:nvSpPr>
          <p:cNvPr id="5" name="Freeform 4"/>
          <p:cNvSpPr/>
          <p:nvPr/>
        </p:nvSpPr>
        <p:spPr>
          <a:xfrm>
            <a:off x="2509203" y="2301836"/>
            <a:ext cx="4051961" cy="2524896"/>
          </a:xfrm>
          <a:custGeom>
            <a:avLst/>
            <a:gdLst>
              <a:gd name="connsiteX0" fmla="*/ 8103921 w 8103921"/>
              <a:gd name="connsiteY0" fmla="*/ 2026055 h 5049791"/>
              <a:gd name="connsiteX1" fmla="*/ 4142676 w 8103921"/>
              <a:gd name="connsiteY1" fmla="*/ 5049646 h 5049791"/>
              <a:gd name="connsiteX2" fmla="*/ 0 w 8103921"/>
              <a:gd name="connsiteY2" fmla="*/ 2146998 h 5049791"/>
              <a:gd name="connsiteX3" fmla="*/ 4142676 w 8103921"/>
              <a:gd name="connsiteY3" fmla="*/ 249 h 5049791"/>
              <a:gd name="connsiteX4" fmla="*/ 8103921 w 8103921"/>
              <a:gd name="connsiteY4" fmla="*/ 2026055 h 5049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921" h="5049791">
                <a:moveTo>
                  <a:pt x="8103921" y="2026055"/>
                </a:moveTo>
                <a:cubicBezTo>
                  <a:pt x="8103921" y="2867621"/>
                  <a:pt x="5493329" y="5029489"/>
                  <a:pt x="4142676" y="5049646"/>
                </a:cubicBezTo>
                <a:cubicBezTo>
                  <a:pt x="2792023" y="5069803"/>
                  <a:pt x="0" y="2988564"/>
                  <a:pt x="0" y="2146998"/>
                </a:cubicBezTo>
                <a:cubicBezTo>
                  <a:pt x="0" y="1305432"/>
                  <a:pt x="2792023" y="20406"/>
                  <a:pt x="4142676" y="249"/>
                </a:cubicBezTo>
                <a:cubicBezTo>
                  <a:pt x="5493329" y="-19908"/>
                  <a:pt x="8103921" y="1184489"/>
                  <a:pt x="8103921" y="2026055"/>
                </a:cubicBezTo>
                <a:close/>
              </a:path>
            </a:pathLst>
          </a:custGeom>
          <a:noFill/>
          <a:ln w="57150" cmpd="sng">
            <a:solidFill>
              <a:srgbClr val="FFFF00"/>
            </a:solidFill>
          </a:ln>
        </p:spPr>
        <p:style>
          <a:lnRef idx="0">
            <a:schemeClr val="dk1"/>
          </a:lnRef>
          <a:fillRef idx="3">
            <a:schemeClr val="dk1"/>
          </a:fillRef>
          <a:effectRef idx="3">
            <a:schemeClr val="dk1"/>
          </a:effectRef>
          <a:fontRef idx="minor">
            <a:schemeClr val="lt1"/>
          </a:fontRef>
        </p:style>
        <p:txBody>
          <a:bodyPr lIns="45719" tIns="22860" rIns="45719" bIns="22860" spcCol="0" rtlCol="0" anchor="ctr"/>
          <a:lstStyle/>
          <a:p>
            <a:pPr algn="ctr"/>
            <a:endParaRPr lang="en-US"/>
          </a:p>
        </p:txBody>
      </p:sp>
      <p:sp>
        <p:nvSpPr>
          <p:cNvPr id="6" name="Oval 5"/>
          <p:cNvSpPr/>
          <p:nvPr/>
        </p:nvSpPr>
        <p:spPr>
          <a:xfrm>
            <a:off x="3124200" y="5341848"/>
            <a:ext cx="982752" cy="982752"/>
          </a:xfrm>
          <a:prstGeom prst="ellipse">
            <a:avLst/>
          </a:prstGeom>
        </p:spPr>
        <p:style>
          <a:lnRef idx="1">
            <a:schemeClr val="accent2"/>
          </a:lnRef>
          <a:fillRef idx="3">
            <a:schemeClr val="accent2"/>
          </a:fillRef>
          <a:effectRef idx="2">
            <a:schemeClr val="accent2"/>
          </a:effectRef>
          <a:fontRef idx="minor">
            <a:schemeClr val="lt1"/>
          </a:fontRef>
        </p:style>
        <p:txBody>
          <a:bodyPr lIns="45719" tIns="22860" rIns="45719" bIns="22860" spcCol="0" rtlCol="0" anchor="ctr"/>
          <a:lstStyle/>
          <a:p>
            <a:pPr algn="ctr"/>
            <a:endParaRPr lang="en-US"/>
          </a:p>
        </p:txBody>
      </p:sp>
      <p:sp>
        <p:nvSpPr>
          <p:cNvPr id="7" name="Oval 6"/>
          <p:cNvSpPr/>
          <p:nvPr/>
        </p:nvSpPr>
        <p:spPr>
          <a:xfrm>
            <a:off x="1626798" y="2460282"/>
            <a:ext cx="1905027" cy="1905026"/>
          </a:xfrm>
          <a:prstGeom prst="ellipse">
            <a:avLst/>
          </a:prstGeom>
        </p:spPr>
        <p:style>
          <a:lnRef idx="1">
            <a:schemeClr val="accent5"/>
          </a:lnRef>
          <a:fillRef idx="3">
            <a:schemeClr val="accent5"/>
          </a:fillRef>
          <a:effectRef idx="2">
            <a:schemeClr val="accent5"/>
          </a:effectRef>
          <a:fontRef idx="minor">
            <a:schemeClr val="lt1"/>
          </a:fontRef>
        </p:style>
        <p:txBody>
          <a:bodyPr lIns="45719" tIns="22860" rIns="45719" bIns="22860" spcCol="0" rtlCol="0" anchor="ctr"/>
          <a:lstStyle/>
          <a:p>
            <a:pPr algn="ctr"/>
            <a:endParaRPr lang="en-US"/>
          </a:p>
        </p:txBody>
      </p:sp>
      <p:sp>
        <p:nvSpPr>
          <p:cNvPr id="8" name="Oval 7"/>
          <p:cNvSpPr/>
          <p:nvPr/>
        </p:nvSpPr>
        <p:spPr>
          <a:xfrm>
            <a:off x="5626517" y="2410748"/>
            <a:ext cx="1905027" cy="1905026"/>
          </a:xfrm>
          <a:prstGeom prst="ellipse">
            <a:avLst/>
          </a:prstGeom>
        </p:spPr>
        <p:style>
          <a:lnRef idx="1">
            <a:schemeClr val="accent3"/>
          </a:lnRef>
          <a:fillRef idx="3">
            <a:schemeClr val="accent3"/>
          </a:fillRef>
          <a:effectRef idx="2">
            <a:schemeClr val="accent3"/>
          </a:effectRef>
          <a:fontRef idx="minor">
            <a:schemeClr val="lt1"/>
          </a:fontRef>
        </p:style>
        <p:txBody>
          <a:bodyPr lIns="45719" tIns="22860" rIns="45719" bIns="22860" spcCol="0" rtlCol="0" anchor="ctr"/>
          <a:lstStyle/>
          <a:p>
            <a:pPr algn="ctr"/>
            <a:endParaRPr lang="en-US"/>
          </a:p>
        </p:txBody>
      </p:sp>
      <p:sp>
        <p:nvSpPr>
          <p:cNvPr id="9" name="Oval 8"/>
          <p:cNvSpPr/>
          <p:nvPr/>
        </p:nvSpPr>
        <p:spPr>
          <a:xfrm>
            <a:off x="3629839" y="3733800"/>
            <a:ext cx="1905027" cy="1905026"/>
          </a:xfrm>
          <a:prstGeom prst="ellipse">
            <a:avLst/>
          </a:prstGeom>
        </p:spPr>
        <p:style>
          <a:lnRef idx="1">
            <a:schemeClr val="accent2"/>
          </a:lnRef>
          <a:fillRef idx="3">
            <a:schemeClr val="accent2"/>
          </a:fillRef>
          <a:effectRef idx="2">
            <a:schemeClr val="accent2"/>
          </a:effectRef>
          <a:fontRef idx="minor">
            <a:schemeClr val="lt1"/>
          </a:fontRef>
        </p:style>
        <p:txBody>
          <a:bodyPr lIns="45719" tIns="22860" rIns="45719" bIns="22860" spcCol="0" rtlCol="0" anchor="ctr"/>
          <a:lstStyle/>
          <a:p>
            <a:pPr algn="ctr"/>
            <a:endParaRPr lang="en-US"/>
          </a:p>
        </p:txBody>
      </p:sp>
      <p:sp>
        <p:nvSpPr>
          <p:cNvPr id="10" name="Oval 9"/>
          <p:cNvSpPr/>
          <p:nvPr/>
        </p:nvSpPr>
        <p:spPr>
          <a:xfrm>
            <a:off x="3629839" y="1568241"/>
            <a:ext cx="1905027" cy="1905026"/>
          </a:xfrm>
          <a:prstGeom prst="ellipse">
            <a:avLst/>
          </a:prstGeom>
        </p:spPr>
        <p:style>
          <a:lnRef idx="0">
            <a:schemeClr val="accent6"/>
          </a:lnRef>
          <a:fillRef idx="3">
            <a:schemeClr val="accent6"/>
          </a:fillRef>
          <a:effectRef idx="3">
            <a:schemeClr val="accent6"/>
          </a:effectRef>
          <a:fontRef idx="minor">
            <a:schemeClr val="lt1"/>
          </a:fontRef>
        </p:style>
        <p:txBody>
          <a:bodyPr lIns="45719" tIns="22860" rIns="45719" bIns="22860" spcCol="0" rtlCol="0" anchor="ctr"/>
          <a:lstStyle/>
          <a:p>
            <a:pPr algn="ctr"/>
            <a:endParaRPr lang="en-US"/>
          </a:p>
        </p:txBody>
      </p:sp>
      <p:sp>
        <p:nvSpPr>
          <p:cNvPr id="11" name="Oval 10"/>
          <p:cNvSpPr/>
          <p:nvPr/>
        </p:nvSpPr>
        <p:spPr>
          <a:xfrm>
            <a:off x="6836061" y="4144659"/>
            <a:ext cx="982752" cy="982752"/>
          </a:xfrm>
          <a:prstGeom prst="ellipse">
            <a:avLst/>
          </a:prstGeom>
        </p:spPr>
        <p:style>
          <a:lnRef idx="1">
            <a:schemeClr val="accent3"/>
          </a:lnRef>
          <a:fillRef idx="3">
            <a:schemeClr val="accent3"/>
          </a:fillRef>
          <a:effectRef idx="2">
            <a:schemeClr val="accent3"/>
          </a:effectRef>
          <a:fontRef idx="minor">
            <a:schemeClr val="lt1"/>
          </a:fontRef>
        </p:style>
        <p:txBody>
          <a:bodyPr lIns="45719" tIns="22860" rIns="45719" bIns="22860" spcCol="0" rtlCol="0" anchor="ctr"/>
          <a:lstStyle/>
          <a:p>
            <a:pPr algn="ctr"/>
            <a:endParaRPr lang="en-US"/>
          </a:p>
        </p:txBody>
      </p:sp>
      <p:sp>
        <p:nvSpPr>
          <p:cNvPr id="12" name="Oval 11"/>
          <p:cNvSpPr/>
          <p:nvPr/>
        </p:nvSpPr>
        <p:spPr>
          <a:xfrm>
            <a:off x="2889000" y="1169047"/>
            <a:ext cx="982752" cy="982752"/>
          </a:xfrm>
          <a:prstGeom prst="ellipse">
            <a:avLst/>
          </a:prstGeom>
        </p:spPr>
        <p:style>
          <a:lnRef idx="0">
            <a:schemeClr val="accent6"/>
          </a:lnRef>
          <a:fillRef idx="3">
            <a:schemeClr val="accent6"/>
          </a:fillRef>
          <a:effectRef idx="3">
            <a:schemeClr val="accent6"/>
          </a:effectRef>
          <a:fontRef idx="minor">
            <a:schemeClr val="lt1"/>
          </a:fontRef>
        </p:style>
        <p:txBody>
          <a:bodyPr lIns="45719" tIns="22860" rIns="45719" bIns="22860" spcCol="0" rtlCol="0" anchor="ctr"/>
          <a:lstStyle/>
          <a:p>
            <a:pPr algn="ctr"/>
            <a:endParaRPr lang="en-US"/>
          </a:p>
        </p:txBody>
      </p:sp>
      <p:sp>
        <p:nvSpPr>
          <p:cNvPr id="13" name="Oval 12"/>
          <p:cNvSpPr/>
          <p:nvPr/>
        </p:nvSpPr>
        <p:spPr>
          <a:xfrm>
            <a:off x="644047" y="3000553"/>
            <a:ext cx="982752" cy="982752"/>
          </a:xfrm>
          <a:prstGeom prst="ellipse">
            <a:avLst/>
          </a:prstGeom>
        </p:spPr>
        <p:style>
          <a:lnRef idx="1">
            <a:schemeClr val="accent5"/>
          </a:lnRef>
          <a:fillRef idx="3">
            <a:schemeClr val="accent5"/>
          </a:fillRef>
          <a:effectRef idx="2">
            <a:schemeClr val="accent5"/>
          </a:effectRef>
          <a:fontRef idx="minor">
            <a:schemeClr val="lt1"/>
          </a:fontRef>
        </p:style>
        <p:txBody>
          <a:bodyPr lIns="45719" tIns="22860" rIns="45719" bIns="22860" spcCol="0" rtlCol="0" anchor="ctr"/>
          <a:lstStyle/>
          <a:p>
            <a:pPr algn="ctr"/>
            <a:endParaRPr lang="en-US"/>
          </a:p>
        </p:txBody>
      </p:sp>
      <p:sp>
        <p:nvSpPr>
          <p:cNvPr id="14" name="Oval 13"/>
          <p:cNvSpPr/>
          <p:nvPr/>
        </p:nvSpPr>
        <p:spPr>
          <a:xfrm>
            <a:off x="1018681" y="3945924"/>
            <a:ext cx="982752" cy="982752"/>
          </a:xfrm>
          <a:prstGeom prst="ellipse">
            <a:avLst/>
          </a:prstGeom>
        </p:spPr>
        <p:style>
          <a:lnRef idx="1">
            <a:schemeClr val="accent5"/>
          </a:lnRef>
          <a:fillRef idx="3">
            <a:schemeClr val="accent5"/>
          </a:fillRef>
          <a:effectRef idx="2">
            <a:schemeClr val="accent5"/>
          </a:effectRef>
          <a:fontRef idx="minor">
            <a:schemeClr val="lt1"/>
          </a:fontRef>
        </p:style>
        <p:txBody>
          <a:bodyPr lIns="45719" tIns="22860" rIns="45719" bIns="22860" spcCol="0" rtlCol="0" anchor="ctr"/>
          <a:lstStyle/>
          <a:p>
            <a:pPr algn="ctr"/>
            <a:endParaRPr lang="en-US"/>
          </a:p>
        </p:txBody>
      </p:sp>
      <p:sp>
        <p:nvSpPr>
          <p:cNvPr id="15" name="Oval 14"/>
          <p:cNvSpPr/>
          <p:nvPr/>
        </p:nvSpPr>
        <p:spPr>
          <a:xfrm>
            <a:off x="1823346" y="1476012"/>
            <a:ext cx="982752" cy="982752"/>
          </a:xfrm>
          <a:prstGeom prst="ellipse">
            <a:avLst/>
          </a:prstGeom>
        </p:spPr>
        <p:style>
          <a:lnRef idx="1">
            <a:schemeClr val="accent5"/>
          </a:lnRef>
          <a:fillRef idx="3">
            <a:schemeClr val="accent5"/>
          </a:fillRef>
          <a:effectRef idx="2">
            <a:schemeClr val="accent5"/>
          </a:effectRef>
          <a:fontRef idx="minor">
            <a:schemeClr val="lt1"/>
          </a:fontRef>
        </p:style>
        <p:txBody>
          <a:bodyPr lIns="45719" tIns="22860" rIns="45719" bIns="22860" spcCol="0" rtlCol="0" anchor="ctr"/>
          <a:lstStyle/>
          <a:p>
            <a:pPr algn="ctr"/>
            <a:endParaRPr lang="en-US"/>
          </a:p>
        </p:txBody>
      </p:sp>
      <p:sp>
        <p:nvSpPr>
          <p:cNvPr id="16" name="Oval 15"/>
          <p:cNvSpPr/>
          <p:nvPr/>
        </p:nvSpPr>
        <p:spPr>
          <a:xfrm>
            <a:off x="931311" y="1998193"/>
            <a:ext cx="982752" cy="982752"/>
          </a:xfrm>
          <a:prstGeom prst="ellipse">
            <a:avLst/>
          </a:prstGeom>
        </p:spPr>
        <p:style>
          <a:lnRef idx="1">
            <a:schemeClr val="accent5"/>
          </a:lnRef>
          <a:fillRef idx="3">
            <a:schemeClr val="accent5"/>
          </a:fillRef>
          <a:effectRef idx="2">
            <a:schemeClr val="accent5"/>
          </a:effectRef>
          <a:fontRef idx="minor">
            <a:schemeClr val="lt1"/>
          </a:fontRef>
        </p:style>
        <p:txBody>
          <a:bodyPr lIns="45719" tIns="22860" rIns="45719" bIns="22860" spcCol="0" rtlCol="0" anchor="ctr"/>
          <a:lstStyle/>
          <a:p>
            <a:pPr algn="ctr"/>
            <a:endParaRPr lang="en-US"/>
          </a:p>
        </p:txBody>
      </p:sp>
      <p:sp>
        <p:nvSpPr>
          <p:cNvPr id="17" name="Oval 16"/>
          <p:cNvSpPr/>
          <p:nvPr/>
        </p:nvSpPr>
        <p:spPr>
          <a:xfrm>
            <a:off x="4081615" y="5638800"/>
            <a:ext cx="982752" cy="982752"/>
          </a:xfrm>
          <a:prstGeom prst="ellipse">
            <a:avLst/>
          </a:prstGeom>
        </p:spPr>
        <p:style>
          <a:lnRef idx="1">
            <a:schemeClr val="accent2"/>
          </a:lnRef>
          <a:fillRef idx="3">
            <a:schemeClr val="accent2"/>
          </a:fillRef>
          <a:effectRef idx="2">
            <a:schemeClr val="accent2"/>
          </a:effectRef>
          <a:fontRef idx="minor">
            <a:schemeClr val="lt1"/>
          </a:fontRef>
        </p:style>
        <p:txBody>
          <a:bodyPr lIns="45719" tIns="22860" rIns="45719" bIns="22860" spcCol="0" rtlCol="0" anchor="ctr"/>
          <a:lstStyle/>
          <a:p>
            <a:pPr algn="ctr"/>
            <a:endParaRPr lang="en-US"/>
          </a:p>
        </p:txBody>
      </p:sp>
      <p:sp>
        <p:nvSpPr>
          <p:cNvPr id="18" name="Oval 17"/>
          <p:cNvSpPr/>
          <p:nvPr/>
        </p:nvSpPr>
        <p:spPr>
          <a:xfrm>
            <a:off x="7475448" y="3331801"/>
            <a:ext cx="982752" cy="982752"/>
          </a:xfrm>
          <a:prstGeom prst="ellipse">
            <a:avLst/>
          </a:prstGeom>
        </p:spPr>
        <p:style>
          <a:lnRef idx="1">
            <a:schemeClr val="accent3"/>
          </a:lnRef>
          <a:fillRef idx="3">
            <a:schemeClr val="accent3"/>
          </a:fillRef>
          <a:effectRef idx="2">
            <a:schemeClr val="accent3"/>
          </a:effectRef>
          <a:fontRef idx="minor">
            <a:schemeClr val="lt1"/>
          </a:fontRef>
        </p:style>
        <p:txBody>
          <a:bodyPr lIns="45719" tIns="22860" rIns="45719" bIns="22860" spcCol="0" rtlCol="0" anchor="ctr"/>
          <a:lstStyle/>
          <a:p>
            <a:pPr algn="ctr"/>
            <a:endParaRPr lang="en-US"/>
          </a:p>
        </p:txBody>
      </p:sp>
      <p:sp>
        <p:nvSpPr>
          <p:cNvPr id="19" name="Oval 18"/>
          <p:cNvSpPr/>
          <p:nvPr/>
        </p:nvSpPr>
        <p:spPr>
          <a:xfrm>
            <a:off x="7440825" y="2304392"/>
            <a:ext cx="982752" cy="982752"/>
          </a:xfrm>
          <a:prstGeom prst="ellipse">
            <a:avLst/>
          </a:prstGeom>
        </p:spPr>
        <p:style>
          <a:lnRef idx="1">
            <a:schemeClr val="accent3"/>
          </a:lnRef>
          <a:fillRef idx="3">
            <a:schemeClr val="accent3"/>
          </a:fillRef>
          <a:effectRef idx="2">
            <a:schemeClr val="accent3"/>
          </a:effectRef>
          <a:fontRef idx="minor">
            <a:schemeClr val="lt1"/>
          </a:fontRef>
        </p:style>
        <p:txBody>
          <a:bodyPr lIns="45719" tIns="22860" rIns="45719" bIns="22860" spcCol="0" rtlCol="0" anchor="ctr"/>
          <a:lstStyle/>
          <a:p>
            <a:pPr algn="ctr"/>
            <a:endParaRPr lang="en-US"/>
          </a:p>
        </p:txBody>
      </p:sp>
      <p:sp>
        <p:nvSpPr>
          <p:cNvPr id="20" name="Oval 19"/>
          <p:cNvSpPr/>
          <p:nvPr/>
        </p:nvSpPr>
        <p:spPr>
          <a:xfrm>
            <a:off x="6771980" y="1556832"/>
            <a:ext cx="982752" cy="982752"/>
          </a:xfrm>
          <a:prstGeom prst="ellipse">
            <a:avLst/>
          </a:prstGeom>
        </p:spPr>
        <p:style>
          <a:lnRef idx="1">
            <a:schemeClr val="accent3"/>
          </a:lnRef>
          <a:fillRef idx="3">
            <a:schemeClr val="accent3"/>
          </a:fillRef>
          <a:effectRef idx="2">
            <a:schemeClr val="accent3"/>
          </a:effectRef>
          <a:fontRef idx="minor">
            <a:schemeClr val="lt1"/>
          </a:fontRef>
        </p:style>
        <p:txBody>
          <a:bodyPr lIns="45719" tIns="22860" rIns="45719" bIns="22860" spcCol="0" rtlCol="0" anchor="ctr"/>
          <a:lstStyle/>
          <a:p>
            <a:pPr algn="ctr"/>
            <a:endParaRPr lang="en-US"/>
          </a:p>
        </p:txBody>
      </p:sp>
      <p:sp>
        <p:nvSpPr>
          <p:cNvPr id="21" name="TextBox 20"/>
          <p:cNvSpPr txBox="1"/>
          <p:nvPr/>
        </p:nvSpPr>
        <p:spPr>
          <a:xfrm>
            <a:off x="1914065" y="2971853"/>
            <a:ext cx="1300257" cy="784830"/>
          </a:xfrm>
          <a:prstGeom prst="rect">
            <a:avLst/>
          </a:prstGeom>
          <a:noFill/>
        </p:spPr>
        <p:txBody>
          <a:bodyPr wrap="square" lIns="45719" tIns="22860" rIns="45719" bIns="22860" rtlCol="0">
            <a:spAutoFit/>
          </a:bodyPr>
          <a:lstStyle/>
          <a:p>
            <a:pPr algn="ctr"/>
            <a:r>
              <a:rPr lang="en-US" sz="2400" b="1" dirty="0"/>
              <a:t>Data Services</a:t>
            </a:r>
          </a:p>
        </p:txBody>
      </p:sp>
      <p:sp>
        <p:nvSpPr>
          <p:cNvPr id="22" name="TextBox 21"/>
          <p:cNvSpPr txBox="1"/>
          <p:nvPr/>
        </p:nvSpPr>
        <p:spPr>
          <a:xfrm>
            <a:off x="997967" y="2123563"/>
            <a:ext cx="840323" cy="446276"/>
          </a:xfrm>
          <a:prstGeom prst="rect">
            <a:avLst/>
          </a:prstGeom>
          <a:noFill/>
        </p:spPr>
        <p:txBody>
          <a:bodyPr wrap="square" lIns="45719" tIns="22860" rIns="45719" bIns="22860" rtlCol="0">
            <a:spAutoFit/>
          </a:bodyPr>
          <a:lstStyle/>
          <a:p>
            <a:pPr algn="ctr"/>
            <a:r>
              <a:rPr lang="en-US" sz="1300" dirty="0"/>
              <a:t>Arctic Data Explorer</a:t>
            </a:r>
          </a:p>
        </p:txBody>
      </p:sp>
      <p:sp>
        <p:nvSpPr>
          <p:cNvPr id="23" name="TextBox 22"/>
          <p:cNvSpPr txBox="1"/>
          <p:nvPr/>
        </p:nvSpPr>
        <p:spPr>
          <a:xfrm>
            <a:off x="3917108" y="4218875"/>
            <a:ext cx="1300257" cy="784830"/>
          </a:xfrm>
          <a:prstGeom prst="rect">
            <a:avLst/>
          </a:prstGeom>
          <a:noFill/>
        </p:spPr>
        <p:txBody>
          <a:bodyPr wrap="square" lIns="45719" tIns="22860" rIns="45719" bIns="22860" rtlCol="0">
            <a:spAutoFit/>
          </a:bodyPr>
          <a:lstStyle/>
          <a:p>
            <a:pPr algn="ctr"/>
            <a:r>
              <a:rPr lang="en-US" sz="2400" b="1" dirty="0"/>
              <a:t>Science Support</a:t>
            </a:r>
          </a:p>
        </p:txBody>
      </p:sp>
      <p:sp>
        <p:nvSpPr>
          <p:cNvPr id="24" name="TextBox 23"/>
          <p:cNvSpPr txBox="1"/>
          <p:nvPr/>
        </p:nvSpPr>
        <p:spPr>
          <a:xfrm>
            <a:off x="5731604" y="2846728"/>
            <a:ext cx="1708235" cy="784830"/>
          </a:xfrm>
          <a:prstGeom prst="rect">
            <a:avLst/>
          </a:prstGeom>
          <a:noFill/>
        </p:spPr>
        <p:txBody>
          <a:bodyPr wrap="square" lIns="45719" tIns="22860" rIns="45719" bIns="22860" rtlCol="0">
            <a:spAutoFit/>
          </a:bodyPr>
          <a:lstStyle/>
          <a:p>
            <a:pPr algn="ctr"/>
            <a:r>
              <a:rPr lang="en-US" sz="2400" b="1" dirty="0"/>
              <a:t>Inter-Operability </a:t>
            </a:r>
            <a:endParaRPr lang="en-US" sz="2400" dirty="0"/>
          </a:p>
        </p:txBody>
      </p:sp>
      <p:sp>
        <p:nvSpPr>
          <p:cNvPr id="25" name="TextBox 24"/>
          <p:cNvSpPr txBox="1"/>
          <p:nvPr/>
        </p:nvSpPr>
        <p:spPr>
          <a:xfrm>
            <a:off x="1879628" y="1721581"/>
            <a:ext cx="840323" cy="446276"/>
          </a:xfrm>
          <a:prstGeom prst="rect">
            <a:avLst/>
          </a:prstGeom>
          <a:noFill/>
        </p:spPr>
        <p:txBody>
          <a:bodyPr wrap="square" lIns="45719" tIns="22860" rIns="45719" bIns="22860" rtlCol="0">
            <a:spAutoFit/>
          </a:bodyPr>
          <a:lstStyle/>
          <a:p>
            <a:pPr algn="ctr"/>
            <a:r>
              <a:rPr lang="en-US" sz="1300" dirty="0" smtClean="0"/>
              <a:t>ACADIS</a:t>
            </a:r>
          </a:p>
          <a:p>
            <a:pPr algn="ctr"/>
            <a:r>
              <a:rPr lang="en-US" sz="1300" dirty="0" smtClean="0"/>
              <a:t>Gateway</a:t>
            </a:r>
            <a:endParaRPr lang="en-US" sz="1300" dirty="0"/>
          </a:p>
        </p:txBody>
      </p:sp>
      <p:sp>
        <p:nvSpPr>
          <p:cNvPr id="26" name="TextBox 25"/>
          <p:cNvSpPr txBox="1"/>
          <p:nvPr/>
        </p:nvSpPr>
        <p:spPr>
          <a:xfrm>
            <a:off x="1083708" y="4158134"/>
            <a:ext cx="840323" cy="446276"/>
          </a:xfrm>
          <a:prstGeom prst="rect">
            <a:avLst/>
          </a:prstGeom>
          <a:noFill/>
        </p:spPr>
        <p:txBody>
          <a:bodyPr wrap="square" lIns="45719" tIns="22860" rIns="45719" bIns="22860" rtlCol="0">
            <a:spAutoFit/>
          </a:bodyPr>
          <a:lstStyle/>
          <a:p>
            <a:pPr algn="ctr"/>
            <a:r>
              <a:rPr lang="en-US" sz="1300" dirty="0"/>
              <a:t>Data Citations</a:t>
            </a:r>
          </a:p>
        </p:txBody>
      </p:sp>
      <p:sp>
        <p:nvSpPr>
          <p:cNvPr id="27" name="TextBox 26"/>
          <p:cNvSpPr txBox="1"/>
          <p:nvPr/>
        </p:nvSpPr>
        <p:spPr>
          <a:xfrm>
            <a:off x="713284" y="3330573"/>
            <a:ext cx="840323" cy="246222"/>
          </a:xfrm>
          <a:prstGeom prst="rect">
            <a:avLst/>
          </a:prstGeom>
          <a:noFill/>
        </p:spPr>
        <p:txBody>
          <a:bodyPr wrap="square" lIns="45719" tIns="22860" rIns="45719" bIns="22860" rtlCol="0">
            <a:spAutoFit/>
          </a:bodyPr>
          <a:lstStyle/>
          <a:p>
            <a:pPr algn="ctr"/>
            <a:r>
              <a:rPr lang="en-US" sz="1300" dirty="0"/>
              <a:t>Rosetta</a:t>
            </a:r>
          </a:p>
        </p:txBody>
      </p:sp>
      <p:sp>
        <p:nvSpPr>
          <p:cNvPr id="28" name="TextBox 27"/>
          <p:cNvSpPr txBox="1"/>
          <p:nvPr/>
        </p:nvSpPr>
        <p:spPr>
          <a:xfrm>
            <a:off x="3883219" y="2241464"/>
            <a:ext cx="1423020" cy="415499"/>
          </a:xfrm>
          <a:prstGeom prst="rect">
            <a:avLst/>
          </a:prstGeom>
          <a:noFill/>
        </p:spPr>
        <p:txBody>
          <a:bodyPr wrap="square" lIns="45719" tIns="22860" rIns="45719" bIns="22860" rtlCol="0">
            <a:spAutoFit/>
          </a:bodyPr>
          <a:lstStyle/>
          <a:p>
            <a:pPr algn="ctr"/>
            <a:r>
              <a:rPr lang="en-US" sz="2400" b="1" dirty="0"/>
              <a:t>Metadata</a:t>
            </a:r>
          </a:p>
        </p:txBody>
      </p:sp>
      <p:sp>
        <p:nvSpPr>
          <p:cNvPr id="29" name="TextBox 28"/>
          <p:cNvSpPr txBox="1"/>
          <p:nvPr/>
        </p:nvSpPr>
        <p:spPr>
          <a:xfrm>
            <a:off x="2960386" y="1509704"/>
            <a:ext cx="840323" cy="246222"/>
          </a:xfrm>
          <a:prstGeom prst="rect">
            <a:avLst/>
          </a:prstGeom>
          <a:noFill/>
        </p:spPr>
        <p:txBody>
          <a:bodyPr wrap="square" lIns="45719" tIns="22860" rIns="45719" bIns="22860" rtlCol="0">
            <a:spAutoFit/>
          </a:bodyPr>
          <a:lstStyle/>
          <a:p>
            <a:pPr algn="ctr"/>
            <a:r>
              <a:rPr lang="en-US" sz="1300" dirty="0"/>
              <a:t>Cleanup</a:t>
            </a:r>
          </a:p>
        </p:txBody>
      </p:sp>
      <p:sp>
        <p:nvSpPr>
          <p:cNvPr id="30" name="TextBox 29"/>
          <p:cNvSpPr txBox="1"/>
          <p:nvPr/>
        </p:nvSpPr>
        <p:spPr>
          <a:xfrm>
            <a:off x="6831680" y="4485438"/>
            <a:ext cx="1019173" cy="246222"/>
          </a:xfrm>
          <a:prstGeom prst="rect">
            <a:avLst/>
          </a:prstGeom>
          <a:noFill/>
        </p:spPr>
        <p:txBody>
          <a:bodyPr wrap="square" lIns="45719" tIns="22860" rIns="45719" bIns="22860" rtlCol="0">
            <a:spAutoFit/>
          </a:bodyPr>
          <a:lstStyle/>
          <a:p>
            <a:pPr algn="ctr"/>
            <a:r>
              <a:rPr lang="en-US" sz="1300" dirty="0"/>
              <a:t>Partnerships</a:t>
            </a:r>
          </a:p>
        </p:txBody>
      </p:sp>
      <p:sp>
        <p:nvSpPr>
          <p:cNvPr id="31" name="TextBox 30"/>
          <p:cNvSpPr txBox="1"/>
          <p:nvPr/>
        </p:nvSpPr>
        <p:spPr>
          <a:xfrm>
            <a:off x="6842422" y="1810805"/>
            <a:ext cx="840323" cy="446276"/>
          </a:xfrm>
          <a:prstGeom prst="rect">
            <a:avLst/>
          </a:prstGeom>
          <a:noFill/>
        </p:spPr>
        <p:txBody>
          <a:bodyPr wrap="square" lIns="45719" tIns="22860" rIns="45719" bIns="22860" rtlCol="0">
            <a:spAutoFit/>
          </a:bodyPr>
          <a:lstStyle/>
          <a:p>
            <a:pPr algn="ctr"/>
            <a:r>
              <a:rPr lang="en-US" sz="1300" dirty="0" smtClean="0"/>
              <a:t>Web Services</a:t>
            </a:r>
            <a:endParaRPr lang="en-US" sz="1300" dirty="0"/>
          </a:p>
        </p:txBody>
      </p:sp>
      <p:sp>
        <p:nvSpPr>
          <p:cNvPr id="32" name="TextBox 31"/>
          <p:cNvSpPr txBox="1"/>
          <p:nvPr/>
        </p:nvSpPr>
        <p:spPr>
          <a:xfrm>
            <a:off x="7516425" y="2615356"/>
            <a:ext cx="840323" cy="246222"/>
          </a:xfrm>
          <a:prstGeom prst="rect">
            <a:avLst/>
          </a:prstGeom>
          <a:noFill/>
        </p:spPr>
        <p:txBody>
          <a:bodyPr wrap="square" lIns="45719" tIns="22860" rIns="45719" bIns="22860" rtlCol="0">
            <a:spAutoFit/>
          </a:bodyPr>
          <a:lstStyle/>
          <a:p>
            <a:pPr algn="ctr"/>
            <a:r>
              <a:rPr lang="en-US" sz="1300" dirty="0"/>
              <a:t>Archiving</a:t>
            </a:r>
          </a:p>
        </p:txBody>
      </p:sp>
      <p:sp>
        <p:nvSpPr>
          <p:cNvPr id="33" name="TextBox 32"/>
          <p:cNvSpPr txBox="1"/>
          <p:nvPr/>
        </p:nvSpPr>
        <p:spPr>
          <a:xfrm>
            <a:off x="7557400" y="3563826"/>
            <a:ext cx="840323" cy="446276"/>
          </a:xfrm>
          <a:prstGeom prst="rect">
            <a:avLst/>
          </a:prstGeom>
          <a:noFill/>
        </p:spPr>
        <p:txBody>
          <a:bodyPr wrap="square" lIns="45719" tIns="22860" rIns="45719" bIns="22860" rtlCol="0">
            <a:spAutoFit/>
          </a:bodyPr>
          <a:lstStyle/>
          <a:p>
            <a:pPr algn="ctr"/>
            <a:r>
              <a:rPr lang="en-US" sz="1300" dirty="0"/>
              <a:t>Feeds and Harvests</a:t>
            </a:r>
          </a:p>
        </p:txBody>
      </p:sp>
      <p:sp>
        <p:nvSpPr>
          <p:cNvPr id="34" name="Oval 33"/>
          <p:cNvSpPr/>
          <p:nvPr/>
        </p:nvSpPr>
        <p:spPr>
          <a:xfrm>
            <a:off x="3747797" y="609600"/>
            <a:ext cx="982752" cy="982752"/>
          </a:xfrm>
          <a:prstGeom prst="ellipse">
            <a:avLst/>
          </a:prstGeom>
        </p:spPr>
        <p:style>
          <a:lnRef idx="0">
            <a:schemeClr val="accent6"/>
          </a:lnRef>
          <a:fillRef idx="3">
            <a:schemeClr val="accent6"/>
          </a:fillRef>
          <a:effectRef idx="3">
            <a:schemeClr val="accent6"/>
          </a:effectRef>
          <a:fontRef idx="minor">
            <a:schemeClr val="lt1"/>
          </a:fontRef>
        </p:style>
        <p:txBody>
          <a:bodyPr lIns="45719" tIns="22860" rIns="45719" bIns="22860" spcCol="0" rtlCol="0" anchor="ctr"/>
          <a:lstStyle/>
          <a:p>
            <a:pPr algn="ctr"/>
            <a:endParaRPr lang="en-US"/>
          </a:p>
        </p:txBody>
      </p:sp>
      <p:sp>
        <p:nvSpPr>
          <p:cNvPr id="35" name="Oval 34"/>
          <p:cNvSpPr/>
          <p:nvPr/>
        </p:nvSpPr>
        <p:spPr>
          <a:xfrm>
            <a:off x="4791026" y="736669"/>
            <a:ext cx="982752" cy="982752"/>
          </a:xfrm>
          <a:prstGeom prst="ellipse">
            <a:avLst/>
          </a:prstGeom>
        </p:spPr>
        <p:style>
          <a:lnRef idx="0">
            <a:schemeClr val="accent6"/>
          </a:lnRef>
          <a:fillRef idx="3">
            <a:schemeClr val="accent6"/>
          </a:fillRef>
          <a:effectRef idx="3">
            <a:schemeClr val="accent6"/>
          </a:effectRef>
          <a:fontRef idx="minor">
            <a:schemeClr val="lt1"/>
          </a:fontRef>
        </p:style>
        <p:txBody>
          <a:bodyPr lIns="45719" tIns="22860" rIns="45719" bIns="22860" spcCol="0" rtlCol="0" anchor="ctr"/>
          <a:lstStyle/>
          <a:p>
            <a:pPr algn="ctr"/>
            <a:endParaRPr lang="en-US"/>
          </a:p>
        </p:txBody>
      </p:sp>
      <p:sp>
        <p:nvSpPr>
          <p:cNvPr id="36" name="TextBox 35"/>
          <p:cNvSpPr txBox="1"/>
          <p:nvPr/>
        </p:nvSpPr>
        <p:spPr>
          <a:xfrm>
            <a:off x="4837582" y="960676"/>
            <a:ext cx="840323" cy="446276"/>
          </a:xfrm>
          <a:prstGeom prst="rect">
            <a:avLst/>
          </a:prstGeom>
          <a:noFill/>
        </p:spPr>
        <p:txBody>
          <a:bodyPr wrap="square" lIns="45719" tIns="22860" rIns="45719" bIns="22860" rtlCol="0">
            <a:spAutoFit/>
          </a:bodyPr>
          <a:lstStyle/>
          <a:p>
            <a:pPr algn="ctr"/>
            <a:r>
              <a:rPr lang="en-US" sz="1300" dirty="0"/>
              <a:t>Metadata Subgroup</a:t>
            </a:r>
          </a:p>
        </p:txBody>
      </p:sp>
      <p:sp>
        <p:nvSpPr>
          <p:cNvPr id="37" name="TextBox 36"/>
          <p:cNvSpPr txBox="1"/>
          <p:nvPr/>
        </p:nvSpPr>
        <p:spPr>
          <a:xfrm>
            <a:off x="3834132" y="875304"/>
            <a:ext cx="786307" cy="446276"/>
          </a:xfrm>
          <a:prstGeom prst="rect">
            <a:avLst/>
          </a:prstGeom>
          <a:noFill/>
        </p:spPr>
        <p:txBody>
          <a:bodyPr wrap="square" lIns="45719" tIns="22860" rIns="45719" bIns="22860" rtlCol="0">
            <a:spAutoFit/>
          </a:bodyPr>
          <a:lstStyle/>
          <a:p>
            <a:pPr algn="ctr"/>
            <a:r>
              <a:rPr lang="en-US" sz="1300" dirty="0" smtClean="0"/>
              <a:t>Documentation</a:t>
            </a:r>
            <a:endParaRPr lang="en-US" sz="1300" dirty="0"/>
          </a:p>
        </p:txBody>
      </p:sp>
      <p:sp>
        <p:nvSpPr>
          <p:cNvPr id="38" name="Oval 37"/>
          <p:cNvSpPr/>
          <p:nvPr/>
        </p:nvSpPr>
        <p:spPr>
          <a:xfrm>
            <a:off x="5466836" y="1486443"/>
            <a:ext cx="982752" cy="982752"/>
          </a:xfrm>
          <a:prstGeom prst="ellipse">
            <a:avLst/>
          </a:prstGeom>
        </p:spPr>
        <p:style>
          <a:lnRef idx="0">
            <a:schemeClr val="accent6"/>
          </a:lnRef>
          <a:fillRef idx="3">
            <a:schemeClr val="accent6"/>
          </a:fillRef>
          <a:effectRef idx="3">
            <a:schemeClr val="accent6"/>
          </a:effectRef>
          <a:fontRef idx="minor">
            <a:schemeClr val="lt1"/>
          </a:fontRef>
        </p:style>
        <p:txBody>
          <a:bodyPr lIns="45719" tIns="22860" rIns="45719" bIns="22860" spcCol="0" rtlCol="0" anchor="ctr"/>
          <a:lstStyle/>
          <a:p>
            <a:pPr algn="ctr"/>
            <a:endParaRPr lang="en-US"/>
          </a:p>
        </p:txBody>
      </p:sp>
      <p:sp>
        <p:nvSpPr>
          <p:cNvPr id="39" name="TextBox 38"/>
          <p:cNvSpPr txBox="1"/>
          <p:nvPr/>
        </p:nvSpPr>
        <p:spPr>
          <a:xfrm>
            <a:off x="5538052" y="1820536"/>
            <a:ext cx="840323" cy="246222"/>
          </a:xfrm>
          <a:prstGeom prst="rect">
            <a:avLst/>
          </a:prstGeom>
          <a:noFill/>
        </p:spPr>
        <p:txBody>
          <a:bodyPr wrap="square" lIns="45719" tIns="22860" rIns="45719" bIns="22860" rtlCol="0">
            <a:spAutoFit/>
          </a:bodyPr>
          <a:lstStyle/>
          <a:p>
            <a:pPr algn="ctr"/>
            <a:r>
              <a:rPr lang="en-US" sz="1300" dirty="0"/>
              <a:t>Standards</a:t>
            </a:r>
          </a:p>
        </p:txBody>
      </p:sp>
      <p:sp>
        <p:nvSpPr>
          <p:cNvPr id="40" name="Oval 39"/>
          <p:cNvSpPr/>
          <p:nvPr/>
        </p:nvSpPr>
        <p:spPr>
          <a:xfrm>
            <a:off x="2674848" y="4427448"/>
            <a:ext cx="982752" cy="982752"/>
          </a:xfrm>
          <a:prstGeom prst="ellipse">
            <a:avLst/>
          </a:prstGeom>
        </p:spPr>
        <p:style>
          <a:lnRef idx="1">
            <a:schemeClr val="accent2"/>
          </a:lnRef>
          <a:fillRef idx="3">
            <a:schemeClr val="accent2"/>
          </a:fillRef>
          <a:effectRef idx="2">
            <a:schemeClr val="accent2"/>
          </a:effectRef>
          <a:fontRef idx="minor">
            <a:schemeClr val="lt1"/>
          </a:fontRef>
        </p:style>
        <p:txBody>
          <a:bodyPr lIns="45719" tIns="22860" rIns="45719" bIns="22860" spcCol="0" rtlCol="0" anchor="ctr"/>
          <a:lstStyle/>
          <a:p>
            <a:pPr algn="ctr"/>
            <a:endParaRPr lang="en-US"/>
          </a:p>
        </p:txBody>
      </p:sp>
      <p:sp>
        <p:nvSpPr>
          <p:cNvPr id="41" name="TextBox 40"/>
          <p:cNvSpPr txBox="1"/>
          <p:nvPr/>
        </p:nvSpPr>
        <p:spPr>
          <a:xfrm>
            <a:off x="2741077" y="4611469"/>
            <a:ext cx="840323" cy="646331"/>
          </a:xfrm>
          <a:prstGeom prst="rect">
            <a:avLst/>
          </a:prstGeom>
          <a:noFill/>
        </p:spPr>
        <p:txBody>
          <a:bodyPr wrap="square" lIns="45719" tIns="22860" rIns="45719" bIns="22860" rtlCol="0">
            <a:spAutoFit/>
          </a:bodyPr>
          <a:lstStyle/>
          <a:p>
            <a:pPr algn="ctr"/>
            <a:r>
              <a:rPr lang="en-US" sz="1300" dirty="0"/>
              <a:t>Education and Outreach</a:t>
            </a:r>
          </a:p>
        </p:txBody>
      </p:sp>
      <p:sp>
        <p:nvSpPr>
          <p:cNvPr id="42" name="TextBox 41"/>
          <p:cNvSpPr txBox="1"/>
          <p:nvPr/>
        </p:nvSpPr>
        <p:spPr>
          <a:xfrm>
            <a:off x="3179440" y="5549370"/>
            <a:ext cx="840323" cy="446276"/>
          </a:xfrm>
          <a:prstGeom prst="rect">
            <a:avLst/>
          </a:prstGeom>
          <a:noFill/>
        </p:spPr>
        <p:txBody>
          <a:bodyPr wrap="square" lIns="45719" tIns="22860" rIns="45719" bIns="22860" rtlCol="0">
            <a:spAutoFit/>
          </a:bodyPr>
          <a:lstStyle/>
          <a:p>
            <a:pPr algn="ctr"/>
            <a:r>
              <a:rPr lang="en-US" sz="1300" dirty="0"/>
              <a:t>ReadMe Template</a:t>
            </a:r>
          </a:p>
        </p:txBody>
      </p:sp>
      <p:sp>
        <p:nvSpPr>
          <p:cNvPr id="43" name="TextBox 42"/>
          <p:cNvSpPr txBox="1"/>
          <p:nvPr/>
        </p:nvSpPr>
        <p:spPr>
          <a:xfrm>
            <a:off x="4161116" y="5878324"/>
            <a:ext cx="840323" cy="446276"/>
          </a:xfrm>
          <a:prstGeom prst="rect">
            <a:avLst/>
          </a:prstGeom>
          <a:noFill/>
        </p:spPr>
        <p:txBody>
          <a:bodyPr wrap="square" lIns="45719" tIns="22860" rIns="45719" bIns="22860" rtlCol="0">
            <a:spAutoFit/>
          </a:bodyPr>
          <a:lstStyle/>
          <a:p>
            <a:pPr algn="ctr"/>
            <a:r>
              <a:rPr lang="en-US" sz="1300" dirty="0"/>
              <a:t>DMP Template</a:t>
            </a:r>
          </a:p>
        </p:txBody>
      </p:sp>
      <p:sp>
        <p:nvSpPr>
          <p:cNvPr id="44" name="Oval 43"/>
          <p:cNvSpPr/>
          <p:nvPr/>
        </p:nvSpPr>
        <p:spPr>
          <a:xfrm>
            <a:off x="5486400" y="4427448"/>
            <a:ext cx="982752" cy="982752"/>
          </a:xfrm>
          <a:prstGeom prst="ellipse">
            <a:avLst/>
          </a:prstGeom>
        </p:spPr>
        <p:style>
          <a:lnRef idx="1">
            <a:schemeClr val="accent2"/>
          </a:lnRef>
          <a:fillRef idx="3">
            <a:schemeClr val="accent2"/>
          </a:fillRef>
          <a:effectRef idx="2">
            <a:schemeClr val="accent2"/>
          </a:effectRef>
          <a:fontRef idx="minor">
            <a:schemeClr val="lt1"/>
          </a:fontRef>
        </p:style>
        <p:txBody>
          <a:bodyPr lIns="45719" tIns="22860" rIns="45719" bIns="22860" spcCol="0" rtlCol="0" anchor="ctr"/>
          <a:lstStyle/>
          <a:p>
            <a:pPr algn="ctr"/>
            <a:endParaRPr lang="en-US"/>
          </a:p>
        </p:txBody>
      </p:sp>
      <p:sp>
        <p:nvSpPr>
          <p:cNvPr id="45" name="Oval 44"/>
          <p:cNvSpPr/>
          <p:nvPr/>
        </p:nvSpPr>
        <p:spPr>
          <a:xfrm>
            <a:off x="5037048" y="5341848"/>
            <a:ext cx="982752" cy="982752"/>
          </a:xfrm>
          <a:prstGeom prst="ellipse">
            <a:avLst/>
          </a:prstGeom>
        </p:spPr>
        <p:style>
          <a:lnRef idx="1">
            <a:schemeClr val="accent2"/>
          </a:lnRef>
          <a:fillRef idx="3">
            <a:schemeClr val="accent2"/>
          </a:fillRef>
          <a:effectRef idx="2">
            <a:schemeClr val="accent2"/>
          </a:effectRef>
          <a:fontRef idx="minor">
            <a:schemeClr val="lt1"/>
          </a:fontRef>
        </p:style>
        <p:txBody>
          <a:bodyPr lIns="45719" tIns="22860" rIns="45719" bIns="22860" spcCol="0" rtlCol="0" anchor="ctr"/>
          <a:lstStyle/>
          <a:p>
            <a:pPr algn="ctr"/>
            <a:endParaRPr lang="en-US"/>
          </a:p>
        </p:txBody>
      </p:sp>
      <p:sp>
        <p:nvSpPr>
          <p:cNvPr id="46" name="TextBox 45"/>
          <p:cNvSpPr txBox="1"/>
          <p:nvPr/>
        </p:nvSpPr>
        <p:spPr>
          <a:xfrm>
            <a:off x="4943506" y="5486400"/>
            <a:ext cx="1152494" cy="446276"/>
          </a:xfrm>
          <a:prstGeom prst="rect">
            <a:avLst/>
          </a:prstGeom>
          <a:noFill/>
        </p:spPr>
        <p:txBody>
          <a:bodyPr wrap="square" lIns="45719" tIns="22860" rIns="45719" bIns="22860" rtlCol="0">
            <a:spAutoFit/>
          </a:bodyPr>
          <a:lstStyle/>
          <a:p>
            <a:pPr algn="ctr"/>
            <a:r>
              <a:rPr lang="en-US" sz="1300" dirty="0"/>
              <a:t>Special Requirements</a:t>
            </a:r>
          </a:p>
        </p:txBody>
      </p:sp>
      <p:sp>
        <p:nvSpPr>
          <p:cNvPr id="47" name="TextBox 46"/>
          <p:cNvSpPr txBox="1"/>
          <p:nvPr/>
        </p:nvSpPr>
        <p:spPr>
          <a:xfrm>
            <a:off x="5562600" y="4782978"/>
            <a:ext cx="840323" cy="246222"/>
          </a:xfrm>
          <a:prstGeom prst="rect">
            <a:avLst/>
          </a:prstGeom>
          <a:noFill/>
        </p:spPr>
        <p:txBody>
          <a:bodyPr wrap="square" lIns="45719" tIns="22860" rIns="45719" bIns="22860" rtlCol="0">
            <a:spAutoFit/>
          </a:bodyPr>
          <a:lstStyle/>
          <a:p>
            <a:pPr algn="ctr"/>
            <a:r>
              <a:rPr lang="en-US" sz="1300" dirty="0"/>
              <a:t>Help desk</a:t>
            </a:r>
          </a:p>
        </p:txBody>
      </p:sp>
      <p:sp>
        <p:nvSpPr>
          <p:cNvPr id="49" name="Title 1"/>
          <p:cNvSpPr txBox="1">
            <a:spLocks/>
          </p:cNvSpPr>
          <p:nvPr/>
        </p:nvSpPr>
        <p:spPr>
          <a:xfrm>
            <a:off x="838200" y="104775"/>
            <a:ext cx="73914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latin typeface="Arial Black" charset="0"/>
              </a:rPr>
              <a:t>ACADIS Focus Areas: Activities and Services</a:t>
            </a:r>
            <a:endParaRPr lang="en-US" sz="1800" dirty="0">
              <a:latin typeface="Arial Black" charset="0"/>
            </a:endParaRPr>
          </a:p>
        </p:txBody>
      </p:sp>
    </p:spTree>
    <p:extLst>
      <p:ext uri="{BB962C8B-B14F-4D97-AF65-F5344CB8AC3E}">
        <p14:creationId xmlns:p14="http://schemas.microsoft.com/office/powerpoint/2010/main" val="9725004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ACADIS Gateway</a:t>
            </a:r>
            <a:endParaRPr lang="en-US" dirty="0"/>
          </a:p>
        </p:txBody>
      </p:sp>
      <p:sp>
        <p:nvSpPr>
          <p:cNvPr id="6" name="Slide Number Placeholder 5"/>
          <p:cNvSpPr>
            <a:spLocks noGrp="1"/>
          </p:cNvSpPr>
          <p:nvPr>
            <p:ph type="sldNum" sz="quarter" idx="12"/>
          </p:nvPr>
        </p:nvSpPr>
        <p:spPr/>
        <p:txBody>
          <a:bodyPr/>
          <a:lstStyle/>
          <a:p>
            <a:fld id="{5D02A546-10EB-479D-9B3A-3C41014B92DD}" type="slidenum">
              <a:rPr lang="en-US" smtClean="0"/>
              <a:pPr/>
              <a:t>5</a:t>
            </a:fld>
            <a:endParaRPr lang="en-US" dirty="0"/>
          </a:p>
        </p:txBody>
      </p:sp>
      <p:sp>
        <p:nvSpPr>
          <p:cNvPr id="7" name="Rectangle 6"/>
          <p:cNvSpPr/>
          <p:nvPr/>
        </p:nvSpPr>
        <p:spPr>
          <a:xfrm>
            <a:off x="457200" y="1143000"/>
            <a:ext cx="5486400" cy="1815882"/>
          </a:xfrm>
          <a:prstGeom prst="rect">
            <a:avLst/>
          </a:prstGeom>
        </p:spPr>
        <p:txBody>
          <a:bodyPr wrap="square">
            <a:spAutoFit/>
          </a:bodyPr>
          <a:lstStyle/>
          <a:p>
            <a:r>
              <a:rPr lang="en-US" sz="2000" b="1" dirty="0" smtClean="0">
                <a:latin typeface="Arial" pitchFamily="34" charset="0"/>
                <a:cs typeface="Arial" pitchFamily="34" charset="0"/>
              </a:rPr>
              <a:t>Sustainable Arctic research data manage-</a:t>
            </a:r>
            <a:r>
              <a:rPr lang="en-US" sz="2000" b="1" dirty="0" err="1" smtClean="0">
                <a:latin typeface="Arial" pitchFamily="34" charset="0"/>
                <a:cs typeface="Arial" pitchFamily="34" charset="0"/>
              </a:rPr>
              <a:t>ment</a:t>
            </a:r>
            <a:r>
              <a:rPr lang="en-US" sz="2000" b="1" dirty="0" smtClean="0">
                <a:latin typeface="Arial" pitchFamily="34" charset="0"/>
                <a:cs typeface="Arial" pitchFamily="34" charset="0"/>
              </a:rPr>
              <a:t>, archival, preservation and access</a:t>
            </a:r>
          </a:p>
          <a:p>
            <a:endParaRPr lang="en-US" i="1"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a:latin typeface="Arial" pitchFamily="34" charset="0"/>
                <a:cs typeface="Arial" pitchFamily="34" charset="0"/>
              </a:rPr>
              <a:t>ACADIS </a:t>
            </a:r>
            <a:r>
              <a:rPr lang="en-US" dirty="0" smtClean="0">
                <a:latin typeface="Arial" pitchFamily="34" charset="0"/>
                <a:cs typeface="Arial" pitchFamily="34" charset="0"/>
              </a:rPr>
              <a:t>Gateway supports </a:t>
            </a:r>
            <a:r>
              <a:rPr lang="en-US" dirty="0">
                <a:latin typeface="Arial" pitchFamily="34" charset="0"/>
                <a:cs typeface="Arial" pitchFamily="34" charset="0"/>
              </a:rPr>
              <a:t>NSF PLR </a:t>
            </a:r>
            <a:endParaRPr lang="en-US" dirty="0" smtClean="0">
              <a:latin typeface="Arial" pitchFamily="34" charset="0"/>
              <a:cs typeface="Arial" pitchFamily="34" charset="0"/>
            </a:endParaRPr>
          </a:p>
          <a:p>
            <a:r>
              <a:rPr lang="en-US" dirty="0" smtClean="0">
                <a:latin typeface="Arial" pitchFamily="34" charset="0"/>
                <a:cs typeface="Arial" pitchFamily="34" charset="0"/>
              </a:rPr>
              <a:t>ARC </a:t>
            </a:r>
            <a:r>
              <a:rPr lang="en-US" dirty="0">
                <a:latin typeface="Arial" pitchFamily="34" charset="0"/>
                <a:cs typeface="Arial" pitchFamily="34" charset="0"/>
              </a:rPr>
              <a:t>researchers </a:t>
            </a:r>
            <a:r>
              <a:rPr lang="en-US" dirty="0" smtClean="0">
                <a:latin typeface="Arial" pitchFamily="34" charset="0"/>
                <a:cs typeface="Arial" pitchFamily="34" charset="0"/>
              </a:rPr>
              <a:t>with tools and services for </a:t>
            </a:r>
          </a:p>
          <a:p>
            <a:r>
              <a:rPr lang="en-US" dirty="0" smtClean="0">
                <a:latin typeface="Arial" pitchFamily="34" charset="0"/>
                <a:cs typeface="Arial" pitchFamily="34" charset="0"/>
              </a:rPr>
              <a:t>preserving</a:t>
            </a:r>
            <a:r>
              <a:rPr lang="en-US" dirty="0">
                <a:latin typeface="Arial" pitchFamily="34" charset="0"/>
                <a:cs typeface="Arial" pitchFamily="34" charset="0"/>
              </a:rPr>
              <a:t>, citing and sharing </a:t>
            </a:r>
            <a:r>
              <a:rPr lang="en-US" dirty="0" smtClean="0">
                <a:latin typeface="Arial" pitchFamily="34" charset="0"/>
                <a:cs typeface="Arial" pitchFamily="34" charset="0"/>
              </a:rPr>
              <a:t>research data.</a:t>
            </a:r>
            <a:endParaRPr lang="en-US" dirty="0">
              <a:latin typeface="Arial" pitchFamily="34" charset="0"/>
              <a:cs typeface="Arial" pitchFamily="34" charset="0"/>
            </a:endParaRPr>
          </a:p>
        </p:txBody>
      </p:sp>
      <p:sp>
        <p:nvSpPr>
          <p:cNvPr id="8" name="Rectangle 7"/>
          <p:cNvSpPr/>
          <p:nvPr/>
        </p:nvSpPr>
        <p:spPr>
          <a:xfrm>
            <a:off x="609600" y="3048000"/>
            <a:ext cx="5029200" cy="2339102"/>
          </a:xfrm>
          <a:prstGeom prst="rect">
            <a:avLst/>
          </a:prstGeom>
        </p:spPr>
        <p:txBody>
          <a:bodyPr wrap="square">
            <a:spAutoFit/>
          </a:bodyPr>
          <a:lstStyle/>
          <a:p>
            <a:pPr marL="171450" indent="-171450">
              <a:buFont typeface="Wingdings" pitchFamily="2" charset="2"/>
              <a:buChar char="§"/>
            </a:pPr>
            <a:r>
              <a:rPr lang="en-US" sz="1600" dirty="0">
                <a:latin typeface="Arial" pitchFamily="34" charset="0"/>
                <a:cs typeface="Arial" pitchFamily="34" charset="0"/>
              </a:rPr>
              <a:t>T</a:t>
            </a:r>
            <a:r>
              <a:rPr lang="en-US" sz="1600" dirty="0" smtClean="0">
                <a:latin typeface="Arial" pitchFamily="34" charset="0"/>
                <a:cs typeface="Arial" pitchFamily="34" charset="0"/>
              </a:rPr>
              <a:t>ools for self service data publication</a:t>
            </a:r>
            <a:endParaRPr lang="en-US" sz="1600" dirty="0">
              <a:latin typeface="Arial" pitchFamily="34" charset="0"/>
              <a:cs typeface="Arial" pitchFamily="34" charset="0"/>
            </a:endParaRPr>
          </a:p>
          <a:p>
            <a:pPr marL="171450" indent="-171450">
              <a:buFont typeface="Wingdings" pitchFamily="2" charset="2"/>
              <a:buChar char="§"/>
            </a:pPr>
            <a:r>
              <a:rPr lang="en-US" sz="1600" dirty="0" smtClean="0">
                <a:latin typeface="Arial" pitchFamily="34" charset="0"/>
                <a:cs typeface="Arial" pitchFamily="34" charset="0"/>
              </a:rPr>
              <a:t>Access to provider resources and documentation</a:t>
            </a:r>
          </a:p>
          <a:p>
            <a:pPr marL="171450" indent="-171450">
              <a:buFont typeface="Wingdings" pitchFamily="2" charset="2"/>
              <a:buChar char="§"/>
            </a:pPr>
            <a:r>
              <a:rPr lang="en-US" sz="1600" dirty="0">
                <a:latin typeface="Arial" pitchFamily="34" charset="0"/>
                <a:cs typeface="Arial" pitchFamily="34" charset="0"/>
              </a:rPr>
              <a:t>Web services </a:t>
            </a:r>
            <a:r>
              <a:rPr lang="en-US" sz="1600" dirty="0" smtClean="0">
                <a:latin typeface="Arial" pitchFamily="34" charset="0"/>
                <a:cs typeface="Arial" pitchFamily="34" charset="0"/>
              </a:rPr>
              <a:t>for workflow automation</a:t>
            </a:r>
          </a:p>
          <a:p>
            <a:pPr marL="171450" indent="-171450">
              <a:buFont typeface="Wingdings" pitchFamily="2" charset="2"/>
              <a:buChar char="§"/>
            </a:pPr>
            <a:r>
              <a:rPr lang="en-US" sz="1600" dirty="0" smtClean="0">
                <a:latin typeface="Arial" pitchFamily="34" charset="0"/>
                <a:cs typeface="Arial" pitchFamily="34" charset="0"/>
              </a:rPr>
              <a:t>Feeds for metadata access and sharing</a:t>
            </a:r>
          </a:p>
          <a:p>
            <a:pPr marL="171450" indent="-171450">
              <a:buFont typeface="Wingdings" pitchFamily="2" charset="2"/>
              <a:buChar char="§"/>
            </a:pPr>
            <a:r>
              <a:rPr lang="en-US" sz="1600" dirty="0" smtClean="0">
                <a:latin typeface="Arial" pitchFamily="34" charset="0"/>
                <a:cs typeface="Arial" pitchFamily="34" charset="0"/>
              </a:rPr>
              <a:t>Integrated access to Rosetta data translation tool</a:t>
            </a:r>
          </a:p>
          <a:p>
            <a:pPr marL="171450" indent="-171450">
              <a:buFont typeface="Wingdings" pitchFamily="2" charset="2"/>
              <a:buChar char="§"/>
            </a:pPr>
            <a:r>
              <a:rPr lang="en-US" sz="1600" dirty="0" smtClean="0">
                <a:latin typeface="Arial" pitchFamily="34" charset="0"/>
                <a:cs typeface="Arial" pitchFamily="34" charset="0"/>
              </a:rPr>
              <a:t>Search and browse of ACADIS Arctic data holdings</a:t>
            </a:r>
          </a:p>
          <a:p>
            <a:pPr marL="171450" indent="-171450">
              <a:buFont typeface="Wingdings" pitchFamily="2" charset="2"/>
              <a:buChar char="§"/>
            </a:pPr>
            <a:r>
              <a:rPr lang="en-US" sz="1600" dirty="0" smtClean="0">
                <a:latin typeface="Arial" pitchFamily="34" charset="0"/>
                <a:cs typeface="Arial" pitchFamily="34" charset="0"/>
              </a:rPr>
              <a:t>Support feedback guides product direction</a:t>
            </a:r>
          </a:p>
          <a:p>
            <a:pPr marL="171450" indent="-171450">
              <a:buFont typeface="Wingdings" pitchFamily="2" charset="2"/>
              <a:buChar char="§"/>
            </a:pPr>
            <a:r>
              <a:rPr lang="en-US" sz="1600" dirty="0" err="1" smtClean="0">
                <a:latin typeface="Arial" pitchFamily="34" charset="0"/>
                <a:cs typeface="Arial" pitchFamily="34" charset="0"/>
              </a:rPr>
              <a:t>OpenSource</a:t>
            </a:r>
            <a:r>
              <a:rPr lang="en-US" sz="1600" dirty="0" smtClean="0">
                <a:latin typeface="Arial" pitchFamily="34" charset="0"/>
                <a:cs typeface="Arial" pitchFamily="34" charset="0"/>
              </a:rPr>
              <a:t> Apache License 2.0</a:t>
            </a:r>
          </a:p>
          <a:p>
            <a:endParaRPr lang="en-US" dirty="0" smtClean="0"/>
          </a:p>
        </p:txBody>
      </p:sp>
      <p:grpSp>
        <p:nvGrpSpPr>
          <p:cNvPr id="3" name="Group 2"/>
          <p:cNvGrpSpPr/>
          <p:nvPr/>
        </p:nvGrpSpPr>
        <p:grpSpPr>
          <a:xfrm>
            <a:off x="5791200" y="1447800"/>
            <a:ext cx="2895627" cy="3421152"/>
            <a:chOff x="5791200" y="1447800"/>
            <a:chExt cx="2895627" cy="3421152"/>
          </a:xfrm>
        </p:grpSpPr>
        <p:sp>
          <p:nvSpPr>
            <p:cNvPr id="10" name="Oval 9"/>
            <p:cNvSpPr/>
            <p:nvPr/>
          </p:nvSpPr>
          <p:spPr>
            <a:xfrm>
              <a:off x="6781800" y="2362200"/>
              <a:ext cx="1905027" cy="1905026"/>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1" name="Oval 10"/>
            <p:cNvSpPr/>
            <p:nvPr/>
          </p:nvSpPr>
          <p:spPr>
            <a:xfrm>
              <a:off x="5791200" y="29718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5" name="Oval 14"/>
            <p:cNvSpPr/>
            <p:nvPr/>
          </p:nvSpPr>
          <p:spPr>
            <a:xfrm>
              <a:off x="6248400" y="38862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6" name="Oval 15"/>
            <p:cNvSpPr/>
            <p:nvPr/>
          </p:nvSpPr>
          <p:spPr>
            <a:xfrm>
              <a:off x="6858000" y="1447800"/>
              <a:ext cx="982752" cy="982752"/>
            </a:xfrm>
            <a:prstGeom prst="ellipse">
              <a:avLst/>
            </a:prstGeom>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7" name="Oval 16"/>
            <p:cNvSpPr/>
            <p:nvPr/>
          </p:nvSpPr>
          <p:spPr>
            <a:xfrm>
              <a:off x="6019800" y="19812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18" name="TextBox 17"/>
            <p:cNvSpPr txBox="1"/>
            <p:nvPr/>
          </p:nvSpPr>
          <p:spPr>
            <a:xfrm>
              <a:off x="7081743" y="2872770"/>
              <a:ext cx="1300257" cy="784830"/>
            </a:xfrm>
            <a:prstGeom prst="rect">
              <a:avLst/>
            </a:prstGeom>
            <a:noFill/>
          </p:spPr>
          <p:txBody>
            <a:bodyPr wrap="square" lIns="45719" tIns="22860" rIns="45719" bIns="22860" rtlCol="0">
              <a:spAutoFit/>
            </a:bodyPr>
            <a:lstStyle/>
            <a:p>
              <a:pPr algn="ctr"/>
              <a:r>
                <a:rPr lang="en-US" sz="2400" b="1" dirty="0"/>
                <a:t>Data Services</a:t>
              </a:r>
            </a:p>
          </p:txBody>
        </p:sp>
        <p:sp>
          <p:nvSpPr>
            <p:cNvPr id="19" name="TextBox 18"/>
            <p:cNvSpPr txBox="1"/>
            <p:nvPr/>
          </p:nvSpPr>
          <p:spPr>
            <a:xfrm>
              <a:off x="6093877" y="2144524"/>
              <a:ext cx="840323" cy="446276"/>
            </a:xfrm>
            <a:prstGeom prst="rect">
              <a:avLst/>
            </a:prstGeom>
            <a:noFill/>
          </p:spPr>
          <p:txBody>
            <a:bodyPr wrap="square" lIns="45719" tIns="22860" rIns="45719" bIns="22860" rtlCol="0">
              <a:spAutoFit/>
            </a:bodyPr>
            <a:lstStyle/>
            <a:p>
              <a:pPr algn="ctr"/>
              <a:r>
                <a:rPr lang="en-US" sz="1300" dirty="0"/>
                <a:t>Arctic Data Explorer</a:t>
              </a:r>
            </a:p>
          </p:txBody>
        </p:sp>
        <p:sp>
          <p:nvSpPr>
            <p:cNvPr id="20" name="TextBox 19"/>
            <p:cNvSpPr txBox="1"/>
            <p:nvPr/>
          </p:nvSpPr>
          <p:spPr>
            <a:xfrm>
              <a:off x="6934200" y="1687324"/>
              <a:ext cx="840323" cy="446276"/>
            </a:xfrm>
            <a:prstGeom prst="rect">
              <a:avLst/>
            </a:prstGeom>
            <a:noFill/>
          </p:spPr>
          <p:txBody>
            <a:bodyPr wrap="square" lIns="45719" tIns="22860" rIns="45719" bIns="22860" rtlCol="0">
              <a:spAutoFit/>
            </a:bodyPr>
            <a:lstStyle/>
            <a:p>
              <a:pPr algn="ctr"/>
              <a:r>
                <a:rPr lang="en-US" sz="1300" dirty="0" smtClean="0"/>
                <a:t>ACADIS</a:t>
              </a:r>
            </a:p>
            <a:p>
              <a:pPr algn="ctr"/>
              <a:r>
                <a:rPr lang="en-US" sz="1300" dirty="0" smtClean="0"/>
                <a:t>Gateway</a:t>
              </a:r>
              <a:endParaRPr lang="en-US" sz="1300" dirty="0"/>
            </a:p>
          </p:txBody>
        </p:sp>
        <p:sp>
          <p:nvSpPr>
            <p:cNvPr id="21" name="TextBox 20"/>
            <p:cNvSpPr txBox="1"/>
            <p:nvPr/>
          </p:nvSpPr>
          <p:spPr>
            <a:xfrm>
              <a:off x="6322477" y="4125724"/>
              <a:ext cx="840323" cy="446276"/>
            </a:xfrm>
            <a:prstGeom prst="rect">
              <a:avLst/>
            </a:prstGeom>
            <a:noFill/>
          </p:spPr>
          <p:txBody>
            <a:bodyPr wrap="square" lIns="45719" tIns="22860" rIns="45719" bIns="22860" rtlCol="0">
              <a:spAutoFit/>
            </a:bodyPr>
            <a:lstStyle/>
            <a:p>
              <a:pPr algn="ctr"/>
              <a:r>
                <a:rPr lang="en-US" sz="1300" dirty="0"/>
                <a:t>Data Citations</a:t>
              </a:r>
            </a:p>
          </p:txBody>
        </p:sp>
        <p:sp>
          <p:nvSpPr>
            <p:cNvPr id="22" name="TextBox 21"/>
            <p:cNvSpPr txBox="1"/>
            <p:nvPr/>
          </p:nvSpPr>
          <p:spPr>
            <a:xfrm>
              <a:off x="5865277" y="3335178"/>
              <a:ext cx="840323" cy="246222"/>
            </a:xfrm>
            <a:prstGeom prst="rect">
              <a:avLst/>
            </a:prstGeom>
            <a:noFill/>
          </p:spPr>
          <p:txBody>
            <a:bodyPr wrap="square" lIns="45719" tIns="22860" rIns="45719" bIns="22860" rtlCol="0">
              <a:spAutoFit/>
            </a:bodyPr>
            <a:lstStyle/>
            <a:p>
              <a:pPr algn="ctr"/>
              <a:r>
                <a:rPr lang="en-US" sz="1300" dirty="0"/>
                <a:t>Rosetta</a:t>
              </a:r>
            </a:p>
          </p:txBody>
        </p:sp>
      </p:grpSp>
      <p:sp>
        <p:nvSpPr>
          <p:cNvPr id="24" name="TextBox 23"/>
          <p:cNvSpPr txBox="1"/>
          <p:nvPr/>
        </p:nvSpPr>
        <p:spPr>
          <a:xfrm>
            <a:off x="7315200" y="6324600"/>
            <a:ext cx="948121" cy="261610"/>
          </a:xfrm>
          <a:prstGeom prst="rect">
            <a:avLst/>
          </a:prstGeom>
          <a:noFill/>
        </p:spPr>
        <p:txBody>
          <a:bodyPr wrap="none" rtlCol="0">
            <a:spAutoFit/>
          </a:bodyPr>
          <a:lstStyle/>
          <a:p>
            <a:r>
              <a:rPr lang="en-US" sz="1100" dirty="0" err="1">
                <a:solidFill>
                  <a:schemeClr val="bg1">
                    <a:lumMod val="50000"/>
                  </a:schemeClr>
                </a:solidFill>
              </a:rPr>
              <a:t>a</a:t>
            </a:r>
            <a:r>
              <a:rPr lang="en-US" sz="1100" dirty="0" err="1" smtClean="0">
                <a:solidFill>
                  <a:schemeClr val="bg1">
                    <a:lumMod val="50000"/>
                  </a:schemeClr>
                </a:solidFill>
              </a:rPr>
              <a:t>oncadis.org</a:t>
            </a:r>
            <a:endParaRPr lang="en-US" sz="1100" dirty="0">
              <a:solidFill>
                <a:schemeClr val="bg1">
                  <a:lumMod val="50000"/>
                </a:schemeClr>
              </a:solidFill>
            </a:endParaRPr>
          </a:p>
        </p:txBody>
      </p:sp>
      <p:pic>
        <p:nvPicPr>
          <p:cNvPr id="5" name="Picture 4"/>
          <p:cNvPicPr>
            <a:picLocks noChangeAspect="1"/>
          </p:cNvPicPr>
          <p:nvPr/>
        </p:nvPicPr>
        <p:blipFill>
          <a:blip r:embed="rId3"/>
          <a:stretch>
            <a:fillRect/>
          </a:stretch>
        </p:blipFill>
        <p:spPr>
          <a:xfrm>
            <a:off x="457200" y="5334000"/>
            <a:ext cx="8077200" cy="970272"/>
          </a:xfrm>
          <a:prstGeom prst="rect">
            <a:avLst/>
          </a:prstGeom>
        </p:spPr>
      </p:pic>
    </p:spTree>
    <p:extLst>
      <p:ext uri="{BB962C8B-B14F-4D97-AF65-F5344CB8AC3E}">
        <p14:creationId xmlns:p14="http://schemas.microsoft.com/office/powerpoint/2010/main" val="36536133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Holdings by GCMD Discipline, ACADIS Gateway </a:t>
            </a:r>
            <a:endParaRPr lang="en-US" dirty="0"/>
          </a:p>
        </p:txBody>
      </p:sp>
      <p:sp>
        <p:nvSpPr>
          <p:cNvPr id="4" name="Slide Number Placeholder 3"/>
          <p:cNvSpPr>
            <a:spLocks noGrp="1"/>
          </p:cNvSpPr>
          <p:nvPr>
            <p:ph type="sldNum" sz="quarter" idx="12"/>
          </p:nvPr>
        </p:nvSpPr>
        <p:spPr/>
        <p:txBody>
          <a:bodyPr/>
          <a:lstStyle/>
          <a:p>
            <a:fld id="{4FE1E647-BCD8-45F6-92FD-F8B068541002}" type="slidenum">
              <a:rPr lang="en-US" smtClean="0"/>
              <a:pPr/>
              <a:t>6</a:t>
            </a:fld>
            <a:endParaRPr lang="en-US" dirty="0"/>
          </a:p>
        </p:txBody>
      </p:sp>
      <p:pic>
        <p:nvPicPr>
          <p:cNvPr id="7" name="Picture 6" descr="Data_By_Discipline_L1L2_v1.png"/>
          <p:cNvPicPr>
            <a:picLocks noChangeAspect="1"/>
          </p:cNvPicPr>
          <p:nvPr/>
        </p:nvPicPr>
        <p:blipFill rotWithShape="1">
          <a:blip r:embed="rId2" cstate="print">
            <a:extLst>
              <a:ext uri="{28A0092B-C50C-407E-A947-70E740481C1C}">
                <a14:useLocalDpi xmlns:a14="http://schemas.microsoft.com/office/drawing/2010/main" val="0"/>
              </a:ext>
            </a:extLst>
          </a:blip>
          <a:srcRect t="21845" b="21260"/>
          <a:stretch/>
        </p:blipFill>
        <p:spPr>
          <a:xfrm>
            <a:off x="200501" y="1295400"/>
            <a:ext cx="8672484" cy="4876800"/>
          </a:xfrm>
          <a:prstGeom prst="rect">
            <a:avLst/>
          </a:prstGeom>
        </p:spPr>
      </p:pic>
    </p:spTree>
    <p:extLst>
      <p:ext uri="{BB962C8B-B14F-4D97-AF65-F5344CB8AC3E}">
        <p14:creationId xmlns:p14="http://schemas.microsoft.com/office/powerpoint/2010/main" val="883209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and Community Service</a:t>
            </a:r>
          </a:p>
        </p:txBody>
      </p:sp>
      <p:sp>
        <p:nvSpPr>
          <p:cNvPr id="4" name="Slide Number Placeholder 3"/>
          <p:cNvSpPr>
            <a:spLocks noGrp="1"/>
          </p:cNvSpPr>
          <p:nvPr>
            <p:ph type="sldNum" sz="quarter" idx="12"/>
          </p:nvPr>
        </p:nvSpPr>
        <p:spPr/>
        <p:txBody>
          <a:bodyPr/>
          <a:lstStyle/>
          <a:p>
            <a:fld id="{4FE1E647-BCD8-45F6-92FD-F8B068541002}" type="slidenum">
              <a:rPr lang="en-US" smtClean="0"/>
              <a:pPr/>
              <a:t>7</a:t>
            </a:fld>
            <a:endParaRPr lang="en-US"/>
          </a:p>
        </p:txBody>
      </p:sp>
      <p:sp>
        <p:nvSpPr>
          <p:cNvPr id="6" name="Rectangle 5"/>
          <p:cNvSpPr/>
          <p:nvPr/>
        </p:nvSpPr>
        <p:spPr>
          <a:xfrm>
            <a:off x="457200" y="2286000"/>
            <a:ext cx="4495800" cy="2462213"/>
          </a:xfrm>
          <a:prstGeom prst="rect">
            <a:avLst/>
          </a:prstGeom>
        </p:spPr>
        <p:txBody>
          <a:bodyPr wrap="square">
            <a:spAutoFit/>
          </a:bodyPr>
          <a:lstStyle/>
          <a:p>
            <a:r>
              <a:rPr lang="en-US" sz="2000" dirty="0" smtClean="0">
                <a:latin typeface="Arial" pitchFamily="34" charset="0"/>
                <a:cs typeface="Arial" pitchFamily="34" charset="0"/>
              </a:rPr>
              <a:t>3000 </a:t>
            </a:r>
            <a:r>
              <a:rPr lang="en-US" sz="2000" dirty="0">
                <a:latin typeface="Arial" pitchFamily="34" charset="0"/>
                <a:cs typeface="Arial" pitchFamily="34" charset="0"/>
              </a:rPr>
              <a:t>-</a:t>
            </a:r>
            <a:r>
              <a:rPr lang="en-US" sz="2000" dirty="0" smtClean="0">
                <a:latin typeface="Arial" pitchFamily="34" charset="0"/>
                <a:cs typeface="Arial" pitchFamily="34" charset="0"/>
              </a:rPr>
              <a:t> ACADIS Datasets</a:t>
            </a:r>
          </a:p>
          <a:p>
            <a:r>
              <a:rPr lang="en-US" sz="2000" dirty="0" smtClean="0">
                <a:latin typeface="Arial" pitchFamily="34" charset="0"/>
                <a:cs typeface="Arial" pitchFamily="34" charset="0"/>
              </a:rPr>
              <a:t>190   - Contributing PIs</a:t>
            </a:r>
          </a:p>
          <a:p>
            <a:r>
              <a:rPr lang="en-US" sz="2000" dirty="0" smtClean="0">
                <a:latin typeface="Arial" pitchFamily="34" charset="0"/>
                <a:cs typeface="Arial" pitchFamily="34" charset="0"/>
              </a:rPr>
              <a:t>140   - Projects</a:t>
            </a:r>
          </a:p>
          <a:p>
            <a:r>
              <a:rPr lang="en-US" sz="2000" dirty="0" smtClean="0">
                <a:latin typeface="Arial" pitchFamily="34" charset="0"/>
                <a:cs typeface="Arial" pitchFamily="34" charset="0"/>
              </a:rPr>
              <a:t>500   - Visitors Monthly</a:t>
            </a:r>
          </a:p>
          <a:p>
            <a:r>
              <a:rPr lang="en-US" sz="2000" dirty="0" smtClean="0">
                <a:latin typeface="Arial" pitchFamily="34" charset="0"/>
                <a:cs typeface="Arial" pitchFamily="34" charset="0"/>
              </a:rPr>
              <a:t>50     - Download Visitors Monthly</a:t>
            </a:r>
          </a:p>
          <a:p>
            <a:endParaRPr lang="en-US" dirty="0" smtClean="0"/>
          </a:p>
          <a:p>
            <a:endParaRPr lang="en-US" dirty="0" smtClean="0"/>
          </a:p>
          <a:p>
            <a:endParaRPr lang="en-US" dirty="0" smtClean="0"/>
          </a:p>
        </p:txBody>
      </p:sp>
      <p:sp>
        <p:nvSpPr>
          <p:cNvPr id="7" name="Rectangle 6"/>
          <p:cNvSpPr/>
          <p:nvPr/>
        </p:nvSpPr>
        <p:spPr>
          <a:xfrm>
            <a:off x="4800600" y="1981200"/>
            <a:ext cx="3810000" cy="3416320"/>
          </a:xfrm>
          <a:prstGeom prst="rect">
            <a:avLst/>
          </a:prstGeom>
        </p:spPr>
        <p:txBody>
          <a:bodyPr wrap="square">
            <a:spAutoFit/>
          </a:bodyPr>
          <a:lstStyle/>
          <a:p>
            <a:r>
              <a:rPr lang="en-US" sz="2000" dirty="0" smtClean="0">
                <a:latin typeface="Arial" pitchFamily="34" charset="0"/>
                <a:cs typeface="Arial" pitchFamily="34" charset="0"/>
              </a:rPr>
              <a:t>Projects by NSF directorate</a:t>
            </a:r>
          </a:p>
          <a:p>
            <a:pPr lvl="1"/>
            <a:r>
              <a:rPr lang="en-US" sz="2000" dirty="0" smtClean="0">
                <a:latin typeface="Arial" pitchFamily="34" charset="0"/>
                <a:cs typeface="Arial" pitchFamily="34" charset="0"/>
              </a:rPr>
              <a:t>AON     - </a:t>
            </a:r>
            <a:r>
              <a:rPr lang="en-US" sz="2000" dirty="0">
                <a:latin typeface="Arial" pitchFamily="34" charset="0"/>
                <a:cs typeface="Arial" pitchFamily="34" charset="0"/>
              </a:rPr>
              <a:t>58</a:t>
            </a:r>
          </a:p>
          <a:p>
            <a:pPr lvl="1"/>
            <a:r>
              <a:rPr lang="en-US" sz="2000" dirty="0">
                <a:latin typeface="Arial" pitchFamily="34" charset="0"/>
                <a:cs typeface="Arial" pitchFamily="34" charset="0"/>
              </a:rPr>
              <a:t>ANS </a:t>
            </a:r>
            <a:r>
              <a:rPr lang="en-US" sz="2000" dirty="0" smtClean="0">
                <a:latin typeface="Arial" pitchFamily="34" charset="0"/>
                <a:cs typeface="Arial" pitchFamily="34" charset="0"/>
              </a:rPr>
              <a:t>     - </a:t>
            </a:r>
            <a:r>
              <a:rPr lang="en-US" sz="2000" dirty="0">
                <a:latin typeface="Arial" pitchFamily="34" charset="0"/>
                <a:cs typeface="Arial" pitchFamily="34" charset="0"/>
              </a:rPr>
              <a:t>39</a:t>
            </a:r>
          </a:p>
          <a:p>
            <a:pPr lvl="1"/>
            <a:r>
              <a:rPr lang="en-US" sz="2000" dirty="0">
                <a:latin typeface="Arial" pitchFamily="34" charset="0"/>
                <a:cs typeface="Arial" pitchFamily="34" charset="0"/>
              </a:rPr>
              <a:t>ARCSS </a:t>
            </a:r>
            <a:r>
              <a:rPr lang="en-US" sz="2000" dirty="0" smtClean="0">
                <a:latin typeface="Arial" pitchFamily="34" charset="0"/>
                <a:cs typeface="Arial" pitchFamily="34" charset="0"/>
              </a:rPr>
              <a:t>- </a:t>
            </a:r>
            <a:r>
              <a:rPr lang="en-US" sz="2000" dirty="0">
                <a:latin typeface="Arial" pitchFamily="34" charset="0"/>
                <a:cs typeface="Arial" pitchFamily="34" charset="0"/>
              </a:rPr>
              <a:t>26</a:t>
            </a:r>
          </a:p>
          <a:p>
            <a:pPr lvl="1"/>
            <a:r>
              <a:rPr lang="en-US" sz="2000" dirty="0">
                <a:latin typeface="Arial" pitchFamily="34" charset="0"/>
                <a:cs typeface="Arial" pitchFamily="34" charset="0"/>
              </a:rPr>
              <a:t>ASSP </a:t>
            </a:r>
            <a:r>
              <a:rPr lang="en-US" sz="2000" dirty="0" smtClean="0">
                <a:latin typeface="Arial" pitchFamily="34" charset="0"/>
                <a:cs typeface="Arial" pitchFamily="34" charset="0"/>
              </a:rPr>
              <a:t>   - </a:t>
            </a:r>
            <a:r>
              <a:rPr lang="en-US" sz="2000" dirty="0">
                <a:latin typeface="Arial" pitchFamily="34" charset="0"/>
                <a:cs typeface="Arial" pitchFamily="34" charset="0"/>
              </a:rPr>
              <a:t>1</a:t>
            </a:r>
          </a:p>
          <a:p>
            <a:pPr lvl="1"/>
            <a:r>
              <a:rPr lang="en-US" sz="2000" dirty="0">
                <a:latin typeface="Arial" pitchFamily="34" charset="0"/>
                <a:cs typeface="Arial" pitchFamily="34" charset="0"/>
              </a:rPr>
              <a:t>ANS/CI </a:t>
            </a:r>
            <a:r>
              <a:rPr lang="en-US" sz="2000" dirty="0" smtClean="0">
                <a:latin typeface="Arial" pitchFamily="34" charset="0"/>
                <a:cs typeface="Arial" pitchFamily="34" charset="0"/>
              </a:rPr>
              <a:t> - 1</a:t>
            </a:r>
            <a:endParaRPr lang="en-US" sz="2000" dirty="0">
              <a:latin typeface="Arial" pitchFamily="34" charset="0"/>
              <a:cs typeface="Arial" pitchFamily="34" charset="0"/>
            </a:endParaRPr>
          </a:p>
          <a:p>
            <a:pPr lvl="1"/>
            <a:r>
              <a:rPr lang="en-US" sz="2000" dirty="0">
                <a:latin typeface="Arial" pitchFamily="34" charset="0"/>
                <a:cs typeface="Arial" pitchFamily="34" charset="0"/>
              </a:rPr>
              <a:t>ARCSS/AON </a:t>
            </a:r>
            <a:r>
              <a:rPr lang="en-US" sz="2000" dirty="0" smtClean="0">
                <a:latin typeface="Arial" pitchFamily="34" charset="0"/>
                <a:cs typeface="Arial" pitchFamily="34" charset="0"/>
              </a:rPr>
              <a:t>- </a:t>
            </a:r>
            <a:r>
              <a:rPr lang="en-US" sz="2000" dirty="0">
                <a:latin typeface="Arial" pitchFamily="34" charset="0"/>
                <a:cs typeface="Arial" pitchFamily="34" charset="0"/>
              </a:rPr>
              <a:t>2</a:t>
            </a:r>
          </a:p>
          <a:p>
            <a:pPr lvl="1"/>
            <a:r>
              <a:rPr lang="en-US" sz="2000" dirty="0">
                <a:latin typeface="Arial" pitchFamily="34" charset="0"/>
                <a:cs typeface="Arial" pitchFamily="34" charset="0"/>
              </a:rPr>
              <a:t>PCI </a:t>
            </a:r>
            <a:r>
              <a:rPr lang="en-US" sz="2000" dirty="0" smtClean="0">
                <a:latin typeface="Arial" pitchFamily="34" charset="0"/>
                <a:cs typeface="Arial" pitchFamily="34" charset="0"/>
              </a:rPr>
              <a:t>       - </a:t>
            </a:r>
            <a:r>
              <a:rPr lang="en-US" sz="2000" dirty="0">
                <a:latin typeface="Arial" pitchFamily="34" charset="0"/>
                <a:cs typeface="Arial" pitchFamily="34" charset="0"/>
              </a:rPr>
              <a:t>1 </a:t>
            </a:r>
          </a:p>
          <a:p>
            <a:pPr lvl="1"/>
            <a:r>
              <a:rPr lang="en-US" sz="2000" dirty="0">
                <a:latin typeface="Arial" pitchFamily="34" charset="0"/>
                <a:cs typeface="Arial" pitchFamily="34" charset="0"/>
              </a:rPr>
              <a:t>Other  </a:t>
            </a:r>
            <a:r>
              <a:rPr lang="en-US" sz="2000" dirty="0" smtClean="0">
                <a:latin typeface="Arial" pitchFamily="34" charset="0"/>
                <a:cs typeface="Arial" pitchFamily="34" charset="0"/>
              </a:rPr>
              <a:t>   - 13</a:t>
            </a:r>
            <a:endParaRPr lang="en-US" dirty="0" smtClean="0"/>
          </a:p>
          <a:p>
            <a:endParaRPr lang="en-US" dirty="0" smtClean="0"/>
          </a:p>
          <a:p>
            <a:endParaRPr lang="en-US" dirty="0" smtClean="0"/>
          </a:p>
        </p:txBody>
      </p:sp>
    </p:spTree>
    <p:extLst>
      <p:ext uri="{BB962C8B-B14F-4D97-AF65-F5344CB8AC3E}">
        <p14:creationId xmlns:p14="http://schemas.microsoft.com/office/powerpoint/2010/main" val="18773122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Arctic Data Explorer</a:t>
            </a:r>
            <a:endParaRPr lang="en-US" sz="2400" dirty="0"/>
          </a:p>
        </p:txBody>
      </p:sp>
      <p:sp>
        <p:nvSpPr>
          <p:cNvPr id="6" name="Slide Number Placeholder 5"/>
          <p:cNvSpPr>
            <a:spLocks noGrp="1"/>
          </p:cNvSpPr>
          <p:nvPr>
            <p:ph type="sldNum" sz="quarter" idx="12"/>
          </p:nvPr>
        </p:nvSpPr>
        <p:spPr/>
        <p:txBody>
          <a:bodyPr/>
          <a:lstStyle/>
          <a:p>
            <a:fld id="{F027B885-B087-4485-B70F-1AB14DF3A959}" type="slidenum">
              <a:rPr lang="en-US" smtClean="0"/>
              <a:pPr/>
              <a:t>8</a:t>
            </a:fld>
            <a:endParaRPr lang="en-US" dirty="0"/>
          </a:p>
        </p:txBody>
      </p:sp>
      <p:sp>
        <p:nvSpPr>
          <p:cNvPr id="7" name="Rectangle 6"/>
          <p:cNvSpPr/>
          <p:nvPr/>
        </p:nvSpPr>
        <p:spPr>
          <a:xfrm>
            <a:off x="304800" y="1219200"/>
            <a:ext cx="5638800" cy="1785104"/>
          </a:xfrm>
          <a:prstGeom prst="rect">
            <a:avLst/>
          </a:prstGeom>
        </p:spPr>
        <p:txBody>
          <a:bodyPr wrap="square">
            <a:spAutoFit/>
          </a:bodyPr>
          <a:lstStyle/>
          <a:p>
            <a:r>
              <a:rPr lang="en-US" sz="2000" b="1" dirty="0" smtClean="0">
                <a:latin typeface="Arial" pitchFamily="34" charset="0"/>
                <a:cs typeface="Arial" pitchFamily="34" charset="0"/>
              </a:rPr>
              <a:t>Efficient discovery, access for Arctic data</a:t>
            </a:r>
          </a:p>
          <a:p>
            <a:endParaRPr lang="en-US" i="1" dirty="0" smtClean="0">
              <a:latin typeface="Arial" pitchFamily="34" charset="0"/>
              <a:cs typeface="Arial" pitchFamily="34" charset="0"/>
            </a:endParaRPr>
          </a:p>
          <a:p>
            <a:r>
              <a:rPr lang="en-US" dirty="0" smtClean="0">
                <a:latin typeface="Arial" pitchFamily="34" charset="0"/>
                <a:cs typeface="Arial" pitchFamily="34" charset="0"/>
              </a:rPr>
              <a:t>The Arctic Data Explorer is </a:t>
            </a:r>
            <a:r>
              <a:rPr lang="en-US" dirty="0">
                <a:latin typeface="Arial" pitchFamily="34" charset="0"/>
                <a:cs typeface="Arial" pitchFamily="34" charset="0"/>
              </a:rPr>
              <a:t>a broad discovery tool for finding and accessing </a:t>
            </a:r>
            <a:r>
              <a:rPr lang="en-US" dirty="0" smtClean="0">
                <a:latin typeface="Arial" pitchFamily="34" charset="0"/>
                <a:cs typeface="Arial" pitchFamily="34" charset="0"/>
              </a:rPr>
              <a:t>interdisciplinary </a:t>
            </a:r>
            <a:r>
              <a:rPr lang="en-US" dirty="0">
                <a:latin typeface="Arial" pitchFamily="34" charset="0"/>
                <a:cs typeface="Arial" pitchFamily="34" charset="0"/>
              </a:rPr>
              <a:t>Arctic data from diverse investigators, projects, agencies, and </a:t>
            </a:r>
            <a:r>
              <a:rPr lang="en-US" dirty="0" smtClean="0">
                <a:latin typeface="Arial" pitchFamily="34" charset="0"/>
                <a:cs typeface="Arial" pitchFamily="34" charset="0"/>
              </a:rPr>
              <a:t>nations.</a:t>
            </a:r>
            <a:endParaRPr lang="en-US" dirty="0">
              <a:latin typeface="Arial" pitchFamily="34" charset="0"/>
              <a:cs typeface="Arial" pitchFamily="34" charset="0"/>
            </a:endParaRPr>
          </a:p>
        </p:txBody>
      </p:sp>
      <p:sp>
        <p:nvSpPr>
          <p:cNvPr id="8" name="Rectangle 7"/>
          <p:cNvSpPr/>
          <p:nvPr/>
        </p:nvSpPr>
        <p:spPr>
          <a:xfrm>
            <a:off x="762000" y="3124200"/>
            <a:ext cx="5029200" cy="1754327"/>
          </a:xfrm>
          <a:prstGeom prst="rect">
            <a:avLst/>
          </a:prstGeom>
        </p:spPr>
        <p:txBody>
          <a:bodyPr wrap="square">
            <a:spAutoFit/>
          </a:bodyPr>
          <a:lstStyle/>
          <a:p>
            <a:pPr marL="171450" indent="-171450">
              <a:buFont typeface="Wingdings" pitchFamily="2" charset="2"/>
              <a:buChar char="§"/>
            </a:pPr>
            <a:r>
              <a:rPr lang="en-US" dirty="0" smtClean="0">
                <a:latin typeface="Arial" pitchFamily="34" charset="0"/>
                <a:cs typeface="Arial" pitchFamily="34" charset="0"/>
              </a:rPr>
              <a:t>User centered development</a:t>
            </a:r>
          </a:p>
          <a:p>
            <a:pPr marL="171450" indent="-171450">
              <a:buFont typeface="Wingdings" pitchFamily="2" charset="2"/>
              <a:buChar char="§"/>
            </a:pPr>
            <a:r>
              <a:rPr lang="en-US" dirty="0" smtClean="0">
                <a:latin typeface="Arial" pitchFamily="34" charset="0"/>
                <a:cs typeface="Arial" pitchFamily="34" charset="0"/>
              </a:rPr>
              <a:t>Usability study driven refinement</a:t>
            </a:r>
            <a:endParaRPr lang="en-US" dirty="0">
              <a:latin typeface="Arial" pitchFamily="34" charset="0"/>
              <a:cs typeface="Arial" pitchFamily="34" charset="0"/>
            </a:endParaRPr>
          </a:p>
          <a:p>
            <a:pPr marL="171450" indent="-171450">
              <a:buFont typeface="Wingdings" pitchFamily="2" charset="2"/>
              <a:buChar char="§"/>
            </a:pPr>
            <a:r>
              <a:rPr lang="en-US" dirty="0">
                <a:latin typeface="Arial" pitchFamily="34" charset="0"/>
                <a:cs typeface="Arial" pitchFamily="34" charset="0"/>
              </a:rPr>
              <a:t>Supports emerging discovery standards</a:t>
            </a:r>
          </a:p>
          <a:p>
            <a:pPr marL="171450" indent="-171450">
              <a:buFont typeface="Wingdings" pitchFamily="2" charset="2"/>
              <a:buChar char="§"/>
            </a:pPr>
            <a:r>
              <a:rPr lang="en-US" dirty="0" smtClean="0">
                <a:latin typeface="Arial" pitchFamily="34" charset="0"/>
                <a:cs typeface="Arial" pitchFamily="34" charset="0"/>
              </a:rPr>
              <a:t>Built on metadata brokering technology</a:t>
            </a:r>
          </a:p>
          <a:p>
            <a:pPr marL="171450" indent="-171450">
              <a:buFont typeface="Wingdings" pitchFamily="2" charset="2"/>
              <a:buChar char="§"/>
            </a:pPr>
            <a:r>
              <a:rPr lang="en-US" dirty="0" smtClean="0">
                <a:latin typeface="Arial" pitchFamily="34" charset="0"/>
                <a:cs typeface="Arial" pitchFamily="34" charset="0"/>
              </a:rPr>
              <a:t>Leverages other Arctic data repositories</a:t>
            </a:r>
          </a:p>
          <a:p>
            <a:pPr marL="171450" indent="-171450">
              <a:buFont typeface="Wingdings" pitchFamily="2" charset="2"/>
              <a:buChar char="§"/>
            </a:pPr>
            <a:r>
              <a:rPr lang="en-US" dirty="0">
                <a:latin typeface="Arial" pitchFamily="34" charset="0"/>
                <a:cs typeface="Arial" pitchFamily="34" charset="0"/>
              </a:rPr>
              <a:t>Contributing to/creating open source </a:t>
            </a:r>
            <a:r>
              <a:rPr lang="en-US" dirty="0" smtClean="0">
                <a:latin typeface="Arial" pitchFamily="34" charset="0"/>
                <a:cs typeface="Arial" pitchFamily="34" charset="0"/>
              </a:rPr>
              <a:t>libraries</a:t>
            </a:r>
            <a:endParaRPr lang="en-US" dirty="0">
              <a:latin typeface="Arial" pitchFamily="34" charset="0"/>
              <a:cs typeface="Arial" pitchFamily="34" charset="0"/>
            </a:endParaRPr>
          </a:p>
        </p:txBody>
      </p:sp>
      <p:sp>
        <p:nvSpPr>
          <p:cNvPr id="24" name="Oval 23"/>
          <p:cNvSpPr/>
          <p:nvPr/>
        </p:nvSpPr>
        <p:spPr>
          <a:xfrm>
            <a:off x="6781800" y="2362200"/>
            <a:ext cx="1905027" cy="1905026"/>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25" name="Oval 24"/>
          <p:cNvSpPr/>
          <p:nvPr/>
        </p:nvSpPr>
        <p:spPr>
          <a:xfrm>
            <a:off x="5791200" y="29718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26" name="Oval 25"/>
          <p:cNvSpPr/>
          <p:nvPr/>
        </p:nvSpPr>
        <p:spPr>
          <a:xfrm>
            <a:off x="6248400" y="38862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27" name="Oval 26"/>
          <p:cNvSpPr/>
          <p:nvPr/>
        </p:nvSpPr>
        <p:spPr>
          <a:xfrm>
            <a:off x="6858000" y="1447800"/>
            <a:ext cx="982752" cy="982752"/>
          </a:xfrm>
          <a:prstGeom prst="ellipse">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28" name="Oval 27"/>
          <p:cNvSpPr/>
          <p:nvPr/>
        </p:nvSpPr>
        <p:spPr>
          <a:xfrm>
            <a:off x="6019800" y="1981200"/>
            <a:ext cx="982752" cy="982752"/>
          </a:xfrm>
          <a:prstGeom prst="ellipse">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p:spPr>
        <p:style>
          <a:lnRef idx="0">
            <a:schemeClr val="accent5"/>
          </a:lnRef>
          <a:fillRef idx="3">
            <a:schemeClr val="accent5"/>
          </a:fillRef>
          <a:effectRef idx="3">
            <a:schemeClr val="accent5"/>
          </a:effectRef>
          <a:fontRef idx="minor">
            <a:schemeClr val="lt1"/>
          </a:fontRef>
        </p:style>
        <p:txBody>
          <a:bodyPr lIns="45719" tIns="22860" rIns="45719" bIns="22860" spcCol="0" rtlCol="0" anchor="ctr"/>
          <a:lstStyle/>
          <a:p>
            <a:pPr algn="ctr"/>
            <a:endParaRPr lang="en-US"/>
          </a:p>
        </p:txBody>
      </p:sp>
      <p:sp>
        <p:nvSpPr>
          <p:cNvPr id="29" name="TextBox 28"/>
          <p:cNvSpPr txBox="1"/>
          <p:nvPr/>
        </p:nvSpPr>
        <p:spPr>
          <a:xfrm>
            <a:off x="7081743" y="2872770"/>
            <a:ext cx="1300257" cy="784830"/>
          </a:xfrm>
          <a:prstGeom prst="rect">
            <a:avLst/>
          </a:prstGeom>
          <a:noFill/>
        </p:spPr>
        <p:txBody>
          <a:bodyPr wrap="square" lIns="45719" tIns="22860" rIns="45719" bIns="22860" rtlCol="0">
            <a:spAutoFit/>
          </a:bodyPr>
          <a:lstStyle/>
          <a:p>
            <a:pPr algn="ctr"/>
            <a:r>
              <a:rPr lang="en-US" sz="2400" b="1" dirty="0"/>
              <a:t>Data Services</a:t>
            </a:r>
          </a:p>
        </p:txBody>
      </p:sp>
      <p:sp>
        <p:nvSpPr>
          <p:cNvPr id="30" name="TextBox 29"/>
          <p:cNvSpPr txBox="1"/>
          <p:nvPr/>
        </p:nvSpPr>
        <p:spPr>
          <a:xfrm>
            <a:off x="6093877" y="2144524"/>
            <a:ext cx="840323" cy="446276"/>
          </a:xfrm>
          <a:prstGeom prst="rect">
            <a:avLst/>
          </a:prstGeom>
          <a:noFill/>
        </p:spPr>
        <p:txBody>
          <a:bodyPr wrap="square" lIns="45719" tIns="22860" rIns="45719" bIns="22860" rtlCol="0">
            <a:spAutoFit/>
          </a:bodyPr>
          <a:lstStyle/>
          <a:p>
            <a:pPr algn="ctr"/>
            <a:r>
              <a:rPr lang="en-US" sz="1300" dirty="0"/>
              <a:t>Arctic Data Explorer</a:t>
            </a:r>
          </a:p>
        </p:txBody>
      </p:sp>
      <p:sp>
        <p:nvSpPr>
          <p:cNvPr id="31" name="TextBox 30"/>
          <p:cNvSpPr txBox="1"/>
          <p:nvPr/>
        </p:nvSpPr>
        <p:spPr>
          <a:xfrm>
            <a:off x="6934200" y="1687324"/>
            <a:ext cx="840323" cy="446276"/>
          </a:xfrm>
          <a:prstGeom prst="rect">
            <a:avLst/>
          </a:prstGeom>
          <a:noFill/>
        </p:spPr>
        <p:txBody>
          <a:bodyPr wrap="square" lIns="45719" tIns="22860" rIns="45719" bIns="22860" rtlCol="0">
            <a:spAutoFit/>
          </a:bodyPr>
          <a:lstStyle/>
          <a:p>
            <a:pPr algn="ctr"/>
            <a:r>
              <a:rPr lang="en-US" sz="1300" dirty="0" smtClean="0"/>
              <a:t>ACADIS</a:t>
            </a:r>
          </a:p>
          <a:p>
            <a:pPr algn="ctr"/>
            <a:r>
              <a:rPr lang="en-US" sz="1300" dirty="0" smtClean="0"/>
              <a:t>Gateway</a:t>
            </a:r>
            <a:endParaRPr lang="en-US" sz="1300" dirty="0"/>
          </a:p>
        </p:txBody>
      </p:sp>
      <p:sp>
        <p:nvSpPr>
          <p:cNvPr id="32" name="TextBox 31"/>
          <p:cNvSpPr txBox="1"/>
          <p:nvPr/>
        </p:nvSpPr>
        <p:spPr>
          <a:xfrm>
            <a:off x="6322477" y="4125724"/>
            <a:ext cx="840323" cy="446276"/>
          </a:xfrm>
          <a:prstGeom prst="rect">
            <a:avLst/>
          </a:prstGeom>
          <a:noFill/>
        </p:spPr>
        <p:txBody>
          <a:bodyPr wrap="square" lIns="45719" tIns="22860" rIns="45719" bIns="22860" rtlCol="0">
            <a:spAutoFit/>
          </a:bodyPr>
          <a:lstStyle/>
          <a:p>
            <a:pPr algn="ctr"/>
            <a:r>
              <a:rPr lang="en-US" sz="1300" dirty="0"/>
              <a:t>Data Citations</a:t>
            </a:r>
          </a:p>
        </p:txBody>
      </p:sp>
      <p:sp>
        <p:nvSpPr>
          <p:cNvPr id="33" name="TextBox 32"/>
          <p:cNvSpPr txBox="1"/>
          <p:nvPr/>
        </p:nvSpPr>
        <p:spPr>
          <a:xfrm>
            <a:off x="5865277" y="3335178"/>
            <a:ext cx="840323" cy="246222"/>
          </a:xfrm>
          <a:prstGeom prst="rect">
            <a:avLst/>
          </a:prstGeom>
          <a:noFill/>
        </p:spPr>
        <p:txBody>
          <a:bodyPr wrap="square" lIns="45719" tIns="22860" rIns="45719" bIns="22860" rtlCol="0">
            <a:spAutoFit/>
          </a:bodyPr>
          <a:lstStyle/>
          <a:p>
            <a:pPr algn="ctr"/>
            <a:r>
              <a:rPr lang="en-US" sz="1300" dirty="0"/>
              <a:t>Rosetta</a:t>
            </a:r>
          </a:p>
        </p:txBody>
      </p:sp>
      <p:sp>
        <p:nvSpPr>
          <p:cNvPr id="18" name="TextBox 17"/>
          <p:cNvSpPr txBox="1"/>
          <p:nvPr/>
        </p:nvSpPr>
        <p:spPr>
          <a:xfrm>
            <a:off x="6553200" y="6291590"/>
            <a:ext cx="1648483" cy="261610"/>
          </a:xfrm>
          <a:prstGeom prst="rect">
            <a:avLst/>
          </a:prstGeom>
          <a:noFill/>
        </p:spPr>
        <p:txBody>
          <a:bodyPr wrap="none" rtlCol="0">
            <a:spAutoFit/>
          </a:bodyPr>
          <a:lstStyle/>
          <a:p>
            <a:r>
              <a:rPr lang="en-US" sz="1100" dirty="0" err="1">
                <a:solidFill>
                  <a:schemeClr val="bg1">
                    <a:lumMod val="50000"/>
                  </a:schemeClr>
                </a:solidFill>
              </a:rPr>
              <a:t>n</a:t>
            </a:r>
            <a:r>
              <a:rPr lang="en-US" sz="1100" dirty="0" err="1" smtClean="0">
                <a:solidFill>
                  <a:schemeClr val="bg1">
                    <a:lumMod val="50000"/>
                  </a:schemeClr>
                </a:solidFill>
              </a:rPr>
              <a:t>sidc.org</a:t>
            </a:r>
            <a:r>
              <a:rPr lang="en-US" sz="1100" dirty="0" smtClean="0">
                <a:solidFill>
                  <a:schemeClr val="bg1">
                    <a:lumMod val="50000"/>
                  </a:schemeClr>
                </a:solidFill>
              </a:rPr>
              <a:t>/</a:t>
            </a:r>
            <a:r>
              <a:rPr lang="en-US" sz="1100" dirty="0" err="1" smtClean="0">
                <a:solidFill>
                  <a:schemeClr val="bg1">
                    <a:lumMod val="50000"/>
                  </a:schemeClr>
                </a:solidFill>
              </a:rPr>
              <a:t>acadis</a:t>
            </a:r>
            <a:r>
              <a:rPr lang="en-US" sz="1100" dirty="0" smtClean="0">
                <a:solidFill>
                  <a:schemeClr val="bg1">
                    <a:lumMod val="50000"/>
                  </a:schemeClr>
                </a:solidFill>
              </a:rPr>
              <a:t>/search</a:t>
            </a:r>
            <a:endParaRPr lang="en-US" sz="1100" dirty="0">
              <a:solidFill>
                <a:schemeClr val="bg1">
                  <a:lumMod val="50000"/>
                </a:schemeClr>
              </a:solidFill>
            </a:endParaRPr>
          </a:p>
        </p:txBody>
      </p:sp>
      <p:pic>
        <p:nvPicPr>
          <p:cNvPr id="3" name="Picture 2"/>
          <p:cNvPicPr>
            <a:picLocks noChangeAspect="1"/>
          </p:cNvPicPr>
          <p:nvPr/>
        </p:nvPicPr>
        <p:blipFill>
          <a:blip r:embed="rId3"/>
          <a:stretch>
            <a:fillRect/>
          </a:stretch>
        </p:blipFill>
        <p:spPr>
          <a:xfrm>
            <a:off x="457200" y="5029200"/>
            <a:ext cx="8300413" cy="1310955"/>
          </a:xfrm>
          <a:prstGeom prst="rect">
            <a:avLst/>
          </a:prstGeom>
        </p:spPr>
      </p:pic>
    </p:spTree>
    <p:extLst>
      <p:ext uri="{BB962C8B-B14F-4D97-AF65-F5344CB8AC3E}">
        <p14:creationId xmlns:p14="http://schemas.microsoft.com/office/powerpoint/2010/main" val="33793955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Data Searches by Topic, Arctic Data Explorer </a:t>
            </a:r>
            <a:r>
              <a:rPr lang="en-US" sz="1600" dirty="0" smtClean="0"/>
              <a:t> </a:t>
            </a:r>
            <a:endParaRPr lang="en-US" sz="1600" dirty="0"/>
          </a:p>
        </p:txBody>
      </p:sp>
      <p:sp>
        <p:nvSpPr>
          <p:cNvPr id="6" name="Slide Number Placeholder 5"/>
          <p:cNvSpPr>
            <a:spLocks noGrp="1"/>
          </p:cNvSpPr>
          <p:nvPr>
            <p:ph type="sldNum" sz="quarter" idx="12"/>
          </p:nvPr>
        </p:nvSpPr>
        <p:spPr/>
        <p:txBody>
          <a:bodyPr/>
          <a:lstStyle/>
          <a:p>
            <a:pPr lvl="3"/>
            <a:fld id="{8CAD81FA-0DAF-46F8-8F87-EA4B6B2B4514}" type="slidenum">
              <a:rPr lang="en-US" sz="1200" b="1" smtClean="0"/>
              <a:pPr lvl="3"/>
              <a:t>9</a:t>
            </a:fld>
            <a:r>
              <a:rPr lang="en-US" dirty="0" smtClean="0"/>
              <a:t>	</a:t>
            </a:r>
            <a:endParaRPr lang="en-US" dirty="0"/>
          </a:p>
        </p:txBody>
      </p:sp>
      <p:pic>
        <p:nvPicPr>
          <p:cNvPr id="8" name="Content Placeholder 7" descr="ADE.png"/>
          <p:cNvPicPr>
            <a:picLocks noGrp="1" noChangeAspect="1"/>
          </p:cNvPicPr>
          <p:nvPr>
            <p:ph idx="1"/>
          </p:nvPr>
        </p:nvPicPr>
        <p:blipFill>
          <a:blip r:embed="rId3" cstate="print"/>
          <a:stretch>
            <a:fillRect/>
          </a:stretch>
        </p:blipFill>
        <p:spPr>
          <a:xfrm>
            <a:off x="243840" y="990600"/>
            <a:ext cx="8656320" cy="5410200"/>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5692</TotalTime>
  <Words>1108</Words>
  <Application>Microsoft Macintosh PowerPoint</Application>
  <PresentationFormat>On-screen Show (4:3)</PresentationFormat>
  <Paragraphs>276</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ACADIS Vision</vt:lpstr>
      <vt:lpstr>The ACADIS Team</vt:lpstr>
      <vt:lpstr>PowerPoint Presentation</vt:lpstr>
      <vt:lpstr>ACADIS Gateway</vt:lpstr>
      <vt:lpstr>Data Holdings by GCMD Discipline, ACADIS Gateway </vt:lpstr>
      <vt:lpstr>Metrics and Community Service</vt:lpstr>
      <vt:lpstr>Arctic Data Explorer</vt:lpstr>
      <vt:lpstr>Data Searches by Topic, Arctic Data Explorer  </vt:lpstr>
      <vt:lpstr>PowerPoint Presentation</vt:lpstr>
      <vt:lpstr>Rosetta Data Translator</vt:lpstr>
      <vt:lpstr>Community Engagement</vt:lpstr>
      <vt:lpstr>Request for Publications from Arctic Community</vt:lpstr>
      <vt:lpstr>Potential Areas of Collaboration with SEARCH</vt:lpstr>
      <vt:lpstr>PowerPoint Presentation</vt:lpstr>
      <vt:lpstr>Data Relevance Process</vt:lpstr>
      <vt:lpstr>Data Relevance Process</vt:lpstr>
      <vt:lpstr>ACADIS Data Advisory Committee</vt:lpstr>
      <vt:lpstr>ACADIS System Integrated in the Community </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kanderse</dc:creator>
  <cp:lastModifiedBy>Lynn Yarmey</cp:lastModifiedBy>
  <cp:revision>290</cp:revision>
  <dcterms:created xsi:type="dcterms:W3CDTF">2014-03-27T15:58:28Z</dcterms:created>
  <dcterms:modified xsi:type="dcterms:W3CDTF">2014-09-15T21:03:31Z</dcterms:modified>
</cp:coreProperties>
</file>