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448" r:id="rId2"/>
    <p:sldId id="490" r:id="rId3"/>
    <p:sldId id="450" r:id="rId4"/>
    <p:sldId id="452" r:id="rId5"/>
    <p:sldId id="453" r:id="rId6"/>
    <p:sldId id="451" r:id="rId7"/>
    <p:sldId id="491" r:id="rId8"/>
    <p:sldId id="508" r:id="rId9"/>
    <p:sldId id="506" r:id="rId10"/>
    <p:sldId id="507" r:id="rId11"/>
    <p:sldId id="501" r:id="rId12"/>
    <p:sldId id="511" r:id="rId13"/>
    <p:sldId id="512" r:id="rId14"/>
    <p:sldId id="513" r:id="rId15"/>
    <p:sldId id="502" r:id="rId16"/>
    <p:sldId id="504" r:id="rId17"/>
    <p:sldId id="514" r:id="rId18"/>
    <p:sldId id="515" r:id="rId19"/>
    <p:sldId id="482" r:id="rId20"/>
    <p:sldId id="49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939" autoAdjust="0"/>
    <p:restoredTop sz="92333" autoAdjust="0"/>
  </p:normalViewPr>
  <p:slideViewPr>
    <p:cSldViewPr snapToGrid="0" snapToObjects="1">
      <p:cViewPr>
        <p:scale>
          <a:sx n="94" d="100"/>
          <a:sy n="94" d="100"/>
        </p:scale>
        <p:origin x="-1472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B4EBD-A592-E04C-8C30-B222D72A4C77}" type="datetimeFigureOut">
              <a:rPr lang="en-US" smtClean="0"/>
              <a:pPr/>
              <a:t>9/15/14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AD5BF-497B-2141-A69C-3F02AD9700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47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74EDB2-EE11-FD41-ADE9-E35DAE9A5BFA}" type="slidenum">
              <a:rPr lang="en-US" sz="1200">
                <a:latin typeface="Times" charset="0"/>
              </a:rPr>
              <a:pPr/>
              <a:t>2</a:t>
            </a:fld>
            <a:endParaRPr lang="en-US" sz="1200">
              <a:latin typeface="Times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My</a:t>
            </a:r>
            <a:r>
              <a:rPr lang="en-US" baseline="0" dirty="0" smtClean="0">
                <a:latin typeface="Times" charset="0"/>
                <a:ea typeface="ＭＳ Ｐゴシック" charset="0"/>
                <a:cs typeface="ＭＳ Ｐゴシック" charset="0"/>
              </a:rPr>
              <a:t> research has focused on trying to shed some clarity on the issue of permafrost vulnerability to climate change.</a:t>
            </a:r>
          </a:p>
          <a:p>
            <a:r>
              <a:rPr lang="en-US" baseline="0" dirty="0" smtClean="0">
                <a:latin typeface="Times" charset="0"/>
                <a:ea typeface="ＭＳ Ｐゴシック" charset="0"/>
                <a:cs typeface="ＭＳ Ｐゴシック" charset="0"/>
              </a:rPr>
              <a:t>Yes the carbon is there frozen, but its potential impact on climate is encapsulated by this overarching question.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A4701-EE15-2148-A1D3-09098EF8CC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4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A4701-EE15-2148-A1D3-09098EF8CC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19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77478-F46D-45FA-B57A-78D968B87E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4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45F0E-3863-45E0-A9BA-A844DB2D23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06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9C887-7A50-44DB-A712-5AFD6B709C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77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9C887-7A50-44DB-A712-5AFD6B709C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66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B5924-2A1F-E548-99AA-4FB5D935DC25}" type="slidenum">
              <a:rPr lang="en-US"/>
              <a:pPr/>
              <a:t>19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Thank you; I am happy to take any questions.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C1DE-77DE-2648-AB31-18813E4E7D1E}" type="datetimeFigureOut">
              <a:rPr lang="en-US" smtClean="0"/>
              <a:pPr/>
              <a:t>9/15/14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AF280-CD5D-4242-8845-A5B07A6D8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C1DE-77DE-2648-AB31-18813E4E7D1E}" type="datetimeFigureOut">
              <a:rPr lang="en-US" smtClean="0"/>
              <a:pPr/>
              <a:t>9/15/14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AF280-CD5D-4242-8845-A5B07A6D8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C1DE-77DE-2648-AB31-18813E4E7D1E}" type="datetimeFigureOut">
              <a:rPr lang="en-US" smtClean="0"/>
              <a:pPr/>
              <a:t>9/15/14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AF280-CD5D-4242-8845-A5B07A6D8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C1DE-77DE-2648-AB31-18813E4E7D1E}" type="datetimeFigureOut">
              <a:rPr lang="en-US" smtClean="0"/>
              <a:pPr/>
              <a:t>9/15/14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AF280-CD5D-4242-8845-A5B07A6D8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C1DE-77DE-2648-AB31-18813E4E7D1E}" type="datetimeFigureOut">
              <a:rPr lang="en-US" smtClean="0"/>
              <a:pPr/>
              <a:t>9/15/14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AF280-CD5D-4242-8845-A5B07A6D8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C1DE-77DE-2648-AB31-18813E4E7D1E}" type="datetimeFigureOut">
              <a:rPr lang="en-US" smtClean="0"/>
              <a:pPr/>
              <a:t>9/15/14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AF280-CD5D-4242-8845-A5B07A6D8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C1DE-77DE-2648-AB31-18813E4E7D1E}" type="datetimeFigureOut">
              <a:rPr lang="en-US" smtClean="0"/>
              <a:pPr/>
              <a:t>9/15/14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AF280-CD5D-4242-8845-A5B07A6D8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C1DE-77DE-2648-AB31-18813E4E7D1E}" type="datetimeFigureOut">
              <a:rPr lang="en-US" smtClean="0"/>
              <a:pPr/>
              <a:t>9/15/14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AF280-CD5D-4242-8845-A5B07A6D8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C1DE-77DE-2648-AB31-18813E4E7D1E}" type="datetimeFigureOut">
              <a:rPr lang="en-US" smtClean="0"/>
              <a:pPr/>
              <a:t>9/15/14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AF280-CD5D-4242-8845-A5B07A6D8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C1DE-77DE-2648-AB31-18813E4E7D1E}" type="datetimeFigureOut">
              <a:rPr lang="en-US" smtClean="0"/>
              <a:pPr/>
              <a:t>9/15/14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AF280-CD5D-4242-8845-A5B07A6D8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C1DE-77DE-2648-AB31-18813E4E7D1E}" type="datetimeFigureOut">
              <a:rPr lang="en-US" smtClean="0"/>
              <a:pPr/>
              <a:t>9/15/14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AF280-CD5D-4242-8845-A5B07A6D8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9C1DE-77DE-2648-AB31-18813E4E7D1E}" type="datetimeFigureOut">
              <a:rPr lang="en-US" smtClean="0"/>
              <a:pPr/>
              <a:t>9/15/14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AF280-CD5D-4242-8845-A5B07A6D8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oleObject" Target="../embeddings/oleObject1.bin"/><Relationship Id="rId14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Relationship Id="rId3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67" y="0"/>
            <a:ext cx="9220200" cy="3276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025" y="-17905"/>
            <a:ext cx="86239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Permafrost Carbon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434985"/>
            <a:ext cx="9518513" cy="865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CH" b="1" dirty="0" smtClean="0">
                <a:solidFill>
                  <a:schemeClr val="bg1"/>
                </a:solidFill>
              </a:rPr>
              <a:t>PIs: </a:t>
            </a:r>
            <a:r>
              <a:rPr lang="de-CH" dirty="0" smtClean="0">
                <a:solidFill>
                  <a:schemeClr val="bg1"/>
                </a:solidFill>
              </a:rPr>
              <a:t>Ted Schuur, A. David McGuire</a:t>
            </a:r>
          </a:p>
          <a:p>
            <a:pPr indent="-1371600">
              <a:lnSpc>
                <a:spcPts val="2000"/>
              </a:lnSpc>
            </a:pPr>
            <a:r>
              <a:rPr lang="de-CH" b="1" dirty="0" smtClean="0">
                <a:solidFill>
                  <a:schemeClr val="bg1"/>
                </a:solidFill>
              </a:rPr>
              <a:t>Steering Committe: </a:t>
            </a:r>
            <a:r>
              <a:rPr lang="en-US" dirty="0" err="1">
                <a:solidFill>
                  <a:schemeClr val="bg1"/>
                </a:solidFill>
              </a:rPr>
              <a:t>Josep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Canadell</a:t>
            </a:r>
            <a:r>
              <a:rPr lang="en-US" dirty="0" smtClean="0">
                <a:solidFill>
                  <a:schemeClr val="bg1"/>
                </a:solidFill>
              </a:rPr>
              <a:t>, Jennifer Harden, </a:t>
            </a:r>
            <a:r>
              <a:rPr lang="en-US" dirty="0">
                <a:solidFill>
                  <a:schemeClr val="bg1"/>
                </a:solidFill>
              </a:rPr>
              <a:t>Peter </a:t>
            </a:r>
            <a:r>
              <a:rPr lang="en-US" dirty="0" err="1" smtClean="0">
                <a:solidFill>
                  <a:schemeClr val="bg1"/>
                </a:solidFill>
              </a:rPr>
              <a:t>Kuhry</a:t>
            </a:r>
            <a:r>
              <a:rPr lang="en-US" dirty="0" smtClean="0">
                <a:solidFill>
                  <a:schemeClr val="bg1"/>
                </a:solidFill>
              </a:rPr>
              <a:t>,  Vladimir </a:t>
            </a:r>
            <a:r>
              <a:rPr lang="en-US" dirty="0" err="1" smtClean="0">
                <a:solidFill>
                  <a:schemeClr val="bg1"/>
                </a:solidFill>
              </a:rPr>
              <a:t>Romanovsky</a:t>
            </a:r>
            <a:r>
              <a:rPr lang="en-US" dirty="0" smtClean="0">
                <a:solidFill>
                  <a:schemeClr val="bg1"/>
                </a:solidFill>
              </a:rPr>
              <a:t>, Merritt </a:t>
            </a:r>
            <a:r>
              <a:rPr lang="en-US" dirty="0" err="1" smtClean="0">
                <a:solidFill>
                  <a:schemeClr val="bg1"/>
                </a:solidFill>
              </a:rPr>
              <a:t>Turetsky</a:t>
            </a:r>
            <a:r>
              <a:rPr lang="en-US" dirty="0" smtClean="0">
                <a:solidFill>
                  <a:schemeClr val="bg1"/>
                </a:solidFill>
              </a:rPr>
              <a:t>; </a:t>
            </a:r>
            <a:r>
              <a:rPr lang="en-US" b="1" dirty="0" smtClean="0">
                <a:solidFill>
                  <a:schemeClr val="bg1"/>
                </a:solidFill>
              </a:rPr>
              <a:t>Postdoctoral Researcher</a:t>
            </a:r>
            <a:r>
              <a:rPr lang="en-US" dirty="0" smtClean="0">
                <a:solidFill>
                  <a:schemeClr val="bg1"/>
                </a:solidFill>
              </a:rPr>
              <a:t>: Christina </a:t>
            </a:r>
            <a:r>
              <a:rPr lang="en-US" dirty="0" err="1" smtClean="0">
                <a:solidFill>
                  <a:schemeClr val="bg1"/>
                </a:solidFill>
              </a:rPr>
              <a:t>Sch</a:t>
            </a:r>
            <a:r>
              <a:rPr lang="de-CH" dirty="0" smtClean="0">
                <a:solidFill>
                  <a:schemeClr val="bg1"/>
                </a:solidFill>
              </a:rPr>
              <a:t>ä</a:t>
            </a:r>
            <a:r>
              <a:rPr lang="en-US" dirty="0" smtClean="0">
                <a:solidFill>
                  <a:schemeClr val="bg1"/>
                </a:solidFill>
              </a:rPr>
              <a:t>del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40792" y="6410824"/>
            <a:ext cx="9220200" cy="4570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bg1"/>
                </a:solidFill>
              </a:rPr>
              <a:t>www.biology.ufl.edu</a:t>
            </a:r>
            <a:r>
              <a:rPr lang="en-US" sz="3000" dirty="0" smtClean="0">
                <a:solidFill>
                  <a:schemeClr val="bg1"/>
                </a:solidFill>
              </a:rPr>
              <a:t>/</a:t>
            </a:r>
            <a:r>
              <a:rPr lang="en-US" sz="3000" dirty="0" err="1" smtClean="0">
                <a:solidFill>
                  <a:schemeClr val="bg1"/>
                </a:solidFill>
              </a:rPr>
              <a:t>permafrostcarbon</a:t>
            </a:r>
            <a:endParaRPr lang="en-US" sz="3000" b="1" dirty="0">
              <a:solidFill>
                <a:schemeClr val="bg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-1440944" y="5288657"/>
            <a:ext cx="6420769" cy="1111948"/>
            <a:chOff x="304800" y="5424325"/>
            <a:chExt cx="5438741" cy="8456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3147" y="5424325"/>
              <a:ext cx="880394" cy="84563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04800" y="5617646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037130" y="5443878"/>
            <a:ext cx="4072164" cy="953742"/>
            <a:chOff x="4928052" y="5334000"/>
            <a:chExt cx="3987348" cy="936624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532" y="5556468"/>
              <a:ext cx="1311170" cy="491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8052" y="5449653"/>
              <a:ext cx="749834" cy="70531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2720" y="5426019"/>
              <a:ext cx="507178" cy="752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6052" y="5334000"/>
              <a:ext cx="939348" cy="936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68877" y="933685"/>
            <a:ext cx="9044331" cy="1334545"/>
            <a:chOff x="57150" y="276225"/>
            <a:chExt cx="6507029" cy="960151"/>
          </a:xfrm>
        </p:grpSpPr>
        <p:pic>
          <p:nvPicPr>
            <p:cNvPr id="24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8477" y="276225"/>
              <a:ext cx="1280160" cy="960151"/>
            </a:xfrm>
            <a:prstGeom prst="rect">
              <a:avLst/>
            </a:prstGeom>
            <a:noFill/>
            <a:ln w="95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/>
            </a:ln>
            <a:effectLst>
              <a:reflection blurRad="12700" stA="38000" endPos="28000" dist="508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133" y="276225"/>
              <a:ext cx="1280160" cy="960151"/>
            </a:xfrm>
            <a:prstGeom prst="rect">
              <a:avLst/>
            </a:prstGeom>
            <a:noFill/>
            <a:ln w="95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/>
            </a:ln>
            <a:effectLst>
              <a:reflection blurRad="12700" stA="38000" endPos="28000" dist="508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" y="276225"/>
              <a:ext cx="1280160" cy="960151"/>
            </a:xfrm>
            <a:prstGeom prst="rect">
              <a:avLst/>
            </a:prstGeom>
            <a:noFill/>
            <a:ln w="95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/>
            </a:ln>
            <a:effectLst>
              <a:reflection blurRad="12700" stA="38000" endPos="28000" dist="508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6" name="Picture 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019" y="276240"/>
              <a:ext cx="1280160" cy="960120"/>
            </a:xfrm>
            <a:prstGeom prst="rect">
              <a:avLst/>
            </a:prstGeom>
            <a:noFill/>
            <a:ln w="95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/>
            </a:ln>
            <a:effectLst>
              <a:reflection blurRad="12700" stA="38000" endPos="28000" dist="508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7" name="Picture 1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039" y="276240"/>
              <a:ext cx="1280160" cy="960120"/>
            </a:xfrm>
            <a:prstGeom prst="rect">
              <a:avLst/>
            </a:prstGeom>
            <a:noFill/>
            <a:ln w="95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/>
            </a:ln>
            <a:effectLst>
              <a:reflection blurRad="12700" stA="38000" endPos="28000" dist="508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38" name="Rectangle 37"/>
          <p:cNvSpPr/>
          <p:nvPr/>
        </p:nvSpPr>
        <p:spPr>
          <a:xfrm>
            <a:off x="4361090" y="4040541"/>
            <a:ext cx="35559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2800" dirty="0" smtClean="0">
                <a:latin typeface="Calbri"/>
                <a:cs typeface="Calbri"/>
              </a:rPr>
              <a:t>2000–present: </a:t>
            </a:r>
            <a:r>
              <a:rPr lang="en-US" sz="2800" b="1" dirty="0" smtClean="0">
                <a:latin typeface="Calbri"/>
                <a:cs typeface="Calbri"/>
              </a:rPr>
              <a:t>92%  </a:t>
            </a:r>
          </a:p>
          <a:p>
            <a:pPr fontAlgn="b"/>
            <a:r>
              <a:rPr lang="en-US" sz="2800" dirty="0" smtClean="0">
                <a:latin typeface="Calbri"/>
                <a:cs typeface="Calbri"/>
              </a:rPr>
              <a:t>2005–present: </a:t>
            </a:r>
            <a:r>
              <a:rPr lang="en-US" sz="2800" b="1" dirty="0" smtClean="0">
                <a:latin typeface="Calbri"/>
                <a:cs typeface="Calbri"/>
              </a:rPr>
              <a:t>80% </a:t>
            </a:r>
          </a:p>
          <a:p>
            <a:pPr fontAlgn="b"/>
            <a:r>
              <a:rPr lang="en-US" sz="2800" dirty="0" smtClean="0">
                <a:latin typeface="Calbri"/>
                <a:cs typeface="Calbri"/>
              </a:rPr>
              <a:t>2010–present: </a:t>
            </a:r>
            <a:r>
              <a:rPr lang="en-US" sz="2800" b="1" dirty="0" smtClean="0">
                <a:latin typeface="Calbri"/>
                <a:cs typeface="Calbri"/>
              </a:rPr>
              <a:t>47%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85662" y="3357660"/>
            <a:ext cx="3887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dirty="0" smtClean="0">
                <a:latin typeface="Calbri"/>
                <a:cs typeface="Calbri"/>
              </a:rPr>
              <a:t>Search Terms Web of Science</a:t>
            </a:r>
          </a:p>
          <a:p>
            <a:pPr fontAlgn="b"/>
            <a:r>
              <a:rPr lang="en-US" b="1" dirty="0" smtClean="0">
                <a:latin typeface="Calbri"/>
                <a:cs typeface="Calbri"/>
              </a:rPr>
              <a:t>Permafrost</a:t>
            </a:r>
            <a:r>
              <a:rPr lang="en-US" dirty="0" smtClean="0">
                <a:latin typeface="Calbri"/>
                <a:cs typeface="Calbri"/>
              </a:rPr>
              <a:t> and </a:t>
            </a:r>
            <a:r>
              <a:rPr lang="en-US" b="1" dirty="0" smtClean="0">
                <a:latin typeface="Calbri"/>
                <a:cs typeface="Calbri"/>
              </a:rPr>
              <a:t>Carbon</a:t>
            </a:r>
            <a:r>
              <a:rPr lang="en-US" dirty="0" smtClean="0">
                <a:latin typeface="Calbri"/>
                <a:cs typeface="Calbri"/>
              </a:rPr>
              <a:t> in Full Text</a:t>
            </a: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165634"/>
              </p:ext>
            </p:extLst>
          </p:nvPr>
        </p:nvGraphicFramePr>
        <p:xfrm>
          <a:off x="544688" y="3269813"/>
          <a:ext cx="2983089" cy="309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" name="SPW 12.0 Graph" r:id="rId13" imgW="4195389" imgH="4347918" progId="SigmaPlotGraphicObject.11">
                  <p:embed/>
                </p:oleObj>
              </mc:Choice>
              <mc:Fallback>
                <p:oleObj name="SPW 12.0 Graph" r:id="rId13" imgW="4195389" imgH="4347918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4688" y="3269813"/>
                        <a:ext cx="2983089" cy="309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329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747" y="0"/>
            <a:ext cx="3919900" cy="1143000"/>
          </a:xfrm>
        </p:spPr>
        <p:txBody>
          <a:bodyPr>
            <a:noAutofit/>
          </a:bodyPr>
          <a:lstStyle/>
          <a:p>
            <a:r>
              <a:rPr lang="en-US" sz="3800" dirty="0">
                <a:latin typeface="Calibri"/>
                <a:cs typeface="Calibri"/>
              </a:rPr>
              <a:t>UNEP </a:t>
            </a:r>
            <a:r>
              <a:rPr lang="en-US" sz="3800" dirty="0" smtClean="0">
                <a:latin typeface="Calibri"/>
                <a:cs typeface="Calibri"/>
              </a:rPr>
              <a:t/>
            </a:r>
            <a:br>
              <a:rPr lang="en-US" sz="3800" dirty="0" smtClean="0">
                <a:latin typeface="Calibri"/>
                <a:cs typeface="Calibri"/>
              </a:rPr>
            </a:br>
            <a:r>
              <a:rPr lang="en-US" sz="3800" dirty="0" smtClean="0">
                <a:latin typeface="Calibri"/>
                <a:cs typeface="Calibri"/>
              </a:rPr>
              <a:t>Recommendations</a:t>
            </a:r>
            <a:endParaRPr lang="en-US" sz="3800" dirty="0">
              <a:latin typeface="Calibri"/>
              <a:cs typeface="Calibri"/>
            </a:endParaRPr>
          </a:p>
        </p:txBody>
      </p:sp>
      <p:pic>
        <p:nvPicPr>
          <p:cNvPr id="3075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826" y="0"/>
            <a:ext cx="5326174" cy="687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3350" y="1730375"/>
            <a:ext cx="3684476" cy="337185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/>
              <a:t>Special assessment on permafrost emissions</a:t>
            </a:r>
          </a:p>
          <a:p>
            <a:pPr marL="0" indent="0">
              <a:buNone/>
              <a:defRPr/>
            </a:pPr>
            <a:r>
              <a:rPr lang="en-US" sz="2800" dirty="0" smtClean="0"/>
              <a:t> </a:t>
            </a:r>
          </a:p>
          <a:p>
            <a:pPr marL="0" indent="0">
              <a:buNone/>
              <a:defRPr/>
            </a:pP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/>
              <a:t>National permafrost monitoring networks</a:t>
            </a:r>
          </a:p>
          <a:p>
            <a:pPr marL="0" indent="0">
              <a:buNone/>
              <a:defRPr/>
            </a:pPr>
            <a:endParaRPr lang="en-US" sz="2800" dirty="0" smtClean="0"/>
          </a:p>
          <a:p>
            <a:pPr marL="0" indent="0">
              <a:buNone/>
              <a:defRPr/>
            </a:pP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/>
              <a:t>National adaptation </a:t>
            </a:r>
            <a:r>
              <a:rPr lang="en-US" sz="2800" dirty="0"/>
              <a:t>p</a:t>
            </a:r>
            <a:r>
              <a:rPr lang="en-US" sz="2800" dirty="0" smtClean="0"/>
              <a:t>lans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5151" y="6538564"/>
            <a:ext cx="2469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bri"/>
                <a:cs typeface="Calbri"/>
              </a:rPr>
              <a:t>Schaefer et al. 2013 ERL</a:t>
            </a:r>
            <a:endParaRPr lang="en-US" sz="1600" dirty="0">
              <a:latin typeface="Calbri"/>
              <a:cs typeface="Calbri"/>
            </a:endParaRPr>
          </a:p>
        </p:txBody>
      </p:sp>
    </p:spTree>
    <p:extLst>
      <p:ext uri="{BB962C8B-B14F-4D97-AF65-F5344CB8AC3E}">
        <p14:creationId xmlns:p14="http://schemas.microsoft.com/office/powerpoint/2010/main" val="66263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4479" y="685800"/>
            <a:ext cx="6086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http://www.biology.ufl.edu/permafrostcarbon/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9653" y="33866"/>
            <a:ext cx="6256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/>
            <a:r>
              <a:rPr lang="en-US" sz="3600" b="1" dirty="0" smtClean="0">
                <a:latin typeface="Calbri"/>
                <a:cs typeface="Calbri"/>
              </a:rPr>
              <a:t>Permafrost Carbon Website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7600" y="2286000"/>
            <a:ext cx="132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Including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Job ads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8"/>
          <a:stretch/>
        </p:blipFill>
        <p:spPr bwMode="auto">
          <a:xfrm>
            <a:off x="0" y="1245596"/>
            <a:ext cx="9144000" cy="568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86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88" y="27055"/>
            <a:ext cx="905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EndNote Web library: </a:t>
            </a:r>
            <a:r>
              <a:rPr lang="en-US" sz="2000" dirty="0" smtClean="0"/>
              <a:t>Permafrost Carbon Network literature contains </a:t>
            </a:r>
            <a:r>
              <a:rPr lang="en-US" sz="2000" b="1" dirty="0" smtClean="0">
                <a:solidFill>
                  <a:srgbClr val="C00000"/>
                </a:solidFill>
              </a:rPr>
              <a:t>1040+ </a:t>
            </a:r>
            <a:r>
              <a:rPr lang="en-US" sz="2000" dirty="0" smtClean="0"/>
              <a:t>citations, with the search terms: ‘</a:t>
            </a:r>
            <a:r>
              <a:rPr lang="en-US" sz="2000" b="1" dirty="0" smtClean="0"/>
              <a:t>permafrost</a:t>
            </a:r>
            <a:r>
              <a:rPr lang="en-US" sz="2000" dirty="0" smtClean="0"/>
              <a:t>’ and ‘</a:t>
            </a:r>
            <a:r>
              <a:rPr lang="en-US" sz="2000" b="1" dirty="0" smtClean="0"/>
              <a:t>carbon</a:t>
            </a:r>
            <a:r>
              <a:rPr lang="en-US" sz="2400" dirty="0" smtClean="0"/>
              <a:t>’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" y="1135347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At least 140+ new publications in 2013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Literature will be updated </a:t>
            </a:r>
            <a:endParaRPr lang="en-US" sz="2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" b="17432"/>
          <a:stretch/>
        </p:blipFill>
        <p:spPr bwMode="auto">
          <a:xfrm>
            <a:off x="-10510" y="1907416"/>
            <a:ext cx="9154510" cy="495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4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713" y="-41271"/>
            <a:ext cx="8555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Google docs folder:</a:t>
            </a:r>
            <a:r>
              <a:rPr lang="en-US" sz="2400" b="1" dirty="0" smtClean="0"/>
              <a:t> </a:t>
            </a:r>
            <a:r>
              <a:rPr lang="en-US" sz="2400" dirty="0" smtClean="0"/>
              <a:t>Permafrost Carbon Network Literature contains most of the pdf’s from these citations</a:t>
            </a:r>
            <a:endParaRPr lang="en-US" sz="2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"/>
          <a:stretch/>
        </p:blipFill>
        <p:spPr bwMode="auto">
          <a:xfrm>
            <a:off x="1137" y="1114425"/>
            <a:ext cx="9200992" cy="574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21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177" y="33866"/>
            <a:ext cx="7315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/>
            <a:r>
              <a:rPr lang="en-US" sz="3600" b="1" dirty="0" smtClean="0">
                <a:latin typeface="Calbri"/>
                <a:cs typeface="Calbri"/>
              </a:rPr>
              <a:t>Permafrost Carbon Network(</a:t>
            </a:r>
            <a:r>
              <a:rPr lang="en-US" sz="3600" b="1" dirty="0" err="1" smtClean="0">
                <a:latin typeface="Calbri"/>
                <a:cs typeface="Calbri"/>
              </a:rPr>
              <a:t>ing</a:t>
            </a:r>
            <a:r>
              <a:rPr lang="en-US" sz="3600" b="1" dirty="0" smtClean="0">
                <a:latin typeface="Calbri"/>
                <a:cs typeface="Calbri"/>
              </a:rPr>
              <a:t>) </a:t>
            </a:r>
            <a:endParaRPr lang="en-US" dirty="0" smtClean="0">
              <a:latin typeface="Calbri"/>
              <a:cs typeface="Calbri"/>
            </a:endParaRPr>
          </a:p>
          <a:p>
            <a:pPr fontAlgn="b"/>
            <a:endParaRPr lang="en-US" b="1" dirty="0">
              <a:latin typeface="Calbri"/>
              <a:cs typeface="Cal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685812"/>
            <a:ext cx="627206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Shared Google Documents</a:t>
            </a:r>
          </a:p>
          <a:p>
            <a:r>
              <a:rPr lang="en-US" sz="2800" dirty="0"/>
              <a:t>	</a:t>
            </a:r>
            <a:r>
              <a:rPr lang="en-US" sz="2400" dirty="0" smtClean="0"/>
              <a:t>Scoping Documents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Synthesis Ideas &amp; Timelines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Databases – TBD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Use the Permafrost Carbon Network</a:t>
            </a:r>
          </a:p>
          <a:p>
            <a:r>
              <a:rPr lang="en-US" sz="2800" b="1" dirty="0"/>
              <a:t>	</a:t>
            </a:r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53999" y="4073817"/>
            <a:ext cx="836506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Permafrost Carbon Google Groups</a:t>
            </a:r>
          </a:p>
          <a:p>
            <a:r>
              <a:rPr lang="en-US" sz="2000" b="1" dirty="0"/>
              <a:t>	</a:t>
            </a:r>
            <a:r>
              <a:rPr lang="en-US" sz="2400" dirty="0" err="1"/>
              <a:t>permafrostcarbon@googlegroups.com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err="1" smtClean="0"/>
              <a:t>permafrostcarbon_cquantity</a:t>
            </a:r>
            <a:r>
              <a:rPr lang="en-US" sz="2400" dirty="0" err="1"/>
              <a:t>@googlegroups.com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err="1" smtClean="0"/>
              <a:t>permafrostcarbon_cquality</a:t>
            </a:r>
            <a:r>
              <a:rPr lang="en-US" sz="2400" dirty="0" err="1"/>
              <a:t>@googlegroups.com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err="1" smtClean="0"/>
              <a:t>permafrostcarbon_anaerobic@</a:t>
            </a:r>
            <a:r>
              <a:rPr lang="en-US" sz="2400" dirty="0" err="1"/>
              <a:t>googlegroups.com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err="1"/>
              <a:t>permafrostcarbon_thermokarst@googlegroups.com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err="1"/>
              <a:t>permafrostcarbon_</a:t>
            </a:r>
            <a:r>
              <a:rPr lang="en-US" sz="2400" dirty="0" err="1" smtClean="0"/>
              <a:t>modeling</a:t>
            </a:r>
            <a:r>
              <a:rPr lang="en-US" sz="2400" dirty="0" err="1"/>
              <a:t>@googlegroups.com</a:t>
            </a:r>
            <a:endParaRPr lang="en-US" sz="2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4" y="878999"/>
            <a:ext cx="3724556" cy="259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03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" y="-28575"/>
            <a:ext cx="6967728" cy="693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85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82" y="0"/>
            <a:ext cx="6963918" cy="694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36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SF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0391775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944"/>
            <a:ext cx="3468411" cy="2602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75025" y="1810442"/>
            <a:ext cx="5771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Sunday, December 14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2014</a:t>
            </a:r>
          </a:p>
          <a:p>
            <a:pPr algn="ctr"/>
            <a:r>
              <a:rPr lang="en-US" sz="3200" b="1" dirty="0" smtClean="0"/>
              <a:t>9 am – 5 pm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495963" y="92605"/>
            <a:ext cx="56348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/>
            <a:r>
              <a:rPr lang="en-US" sz="3200" b="1" dirty="0" smtClean="0">
                <a:latin typeface="Calbri"/>
                <a:cs typeface="Calbri"/>
              </a:rPr>
              <a:t>Permafrost Carbon Network</a:t>
            </a:r>
          </a:p>
          <a:p>
            <a:pPr algn="ctr" fontAlgn="b"/>
            <a:r>
              <a:rPr lang="en-US" sz="3200" b="1" dirty="0" smtClean="0">
                <a:latin typeface="Calbri"/>
                <a:cs typeface="Calbri"/>
              </a:rPr>
              <a:t>Annual Community </a:t>
            </a:r>
          </a:p>
          <a:p>
            <a:pPr algn="ctr" fontAlgn="b"/>
            <a:r>
              <a:rPr lang="en-US" sz="3200" b="1" dirty="0" smtClean="0">
                <a:latin typeface="Calbri"/>
                <a:cs typeface="Calbri"/>
              </a:rPr>
              <a:t>Meeting at AGU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0568" y="2594308"/>
            <a:ext cx="906602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/>
              <a:t>Workshop Format			</a:t>
            </a:r>
            <a:endParaRPr lang="en-US" sz="1000" b="1" u="sng" dirty="0" smtClean="0"/>
          </a:p>
          <a:p>
            <a:r>
              <a:rPr lang="en-US" sz="2400" b="1" dirty="0" smtClean="0"/>
              <a:t>AM</a:t>
            </a:r>
          </a:p>
          <a:p>
            <a:r>
              <a:rPr lang="en-US" sz="2400" b="1" dirty="0" smtClean="0"/>
              <a:t>Working Group Updates:</a:t>
            </a:r>
            <a:r>
              <a:rPr lang="en-US" sz="2400" dirty="0" smtClean="0"/>
              <a:t> </a:t>
            </a:r>
            <a:r>
              <a:rPr lang="en-US" sz="2400" b="1" dirty="0" smtClean="0"/>
              <a:t>	</a:t>
            </a:r>
          </a:p>
          <a:p>
            <a:r>
              <a:rPr lang="en-US" sz="2400" b="1" dirty="0"/>
              <a:t>	</a:t>
            </a:r>
            <a:r>
              <a:rPr lang="en-US" sz="2000" b="1" dirty="0" smtClean="0"/>
              <a:t>C Quantity</a:t>
            </a:r>
            <a:r>
              <a:rPr lang="en-US" sz="2000" dirty="0" smtClean="0"/>
              <a:t>; </a:t>
            </a:r>
            <a:r>
              <a:rPr lang="en-US" sz="2000" b="1" dirty="0" smtClean="0"/>
              <a:t>C Quality; </a:t>
            </a:r>
            <a:r>
              <a:rPr lang="en-US" sz="2000" b="1" dirty="0" err="1" smtClean="0"/>
              <a:t>Thermokarst</a:t>
            </a:r>
            <a:r>
              <a:rPr lang="en-US" sz="2000" dirty="0" smtClean="0"/>
              <a:t>; </a:t>
            </a:r>
            <a:r>
              <a:rPr lang="en-US" sz="2000" b="1" dirty="0" smtClean="0"/>
              <a:t>Aerobic/Anaerobic</a:t>
            </a:r>
            <a:r>
              <a:rPr lang="en-US" sz="2000" dirty="0" smtClean="0"/>
              <a:t>;</a:t>
            </a:r>
            <a:r>
              <a:rPr lang="en-US" sz="2000" dirty="0"/>
              <a:t> </a:t>
            </a:r>
            <a:r>
              <a:rPr lang="en-US" sz="2000" b="1" dirty="0" smtClean="0"/>
              <a:t>Modeling Integration</a:t>
            </a:r>
            <a:r>
              <a:rPr lang="en-US" dirty="0" smtClean="0"/>
              <a:t>:</a:t>
            </a:r>
          </a:p>
          <a:p>
            <a:r>
              <a:rPr lang="en-US" sz="2400" b="1" dirty="0" smtClean="0"/>
              <a:t>PM</a:t>
            </a:r>
            <a:endParaRPr lang="en-US" sz="2400" b="1" dirty="0"/>
          </a:p>
          <a:p>
            <a:r>
              <a:rPr lang="en-US" sz="2400" b="1" dirty="0" smtClean="0"/>
              <a:t>Breakout discussion groups: </a:t>
            </a:r>
            <a:r>
              <a:rPr lang="en-US" dirty="0"/>
              <a:t>Focus on cross-linking </a:t>
            </a:r>
            <a:r>
              <a:rPr lang="en-US" dirty="0" smtClean="0"/>
              <a:t>products. </a:t>
            </a:r>
          </a:p>
          <a:p>
            <a:r>
              <a:rPr lang="en-US" u="sng" dirty="0" smtClean="0"/>
              <a:t>input and new ideas from new members welcome</a:t>
            </a:r>
            <a:r>
              <a:rPr lang="en-US" dirty="0" smtClean="0"/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0568" y="5674216"/>
            <a:ext cx="8752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AGU Organized Sessions: Vulnerability of Permafrost Carbon</a:t>
            </a:r>
          </a:p>
          <a:p>
            <a:r>
              <a:rPr lang="en-US" sz="2400" dirty="0" smtClean="0"/>
              <a:t>70+ invited and contributed abstracts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395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402" y="127240"/>
            <a:ext cx="8850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/>
            <a:r>
              <a:rPr lang="en-US" sz="3200" b="1" dirty="0" smtClean="0">
                <a:latin typeface="Calbri"/>
                <a:cs typeface="Calbri"/>
              </a:rPr>
              <a:t>Upcoming Permafrost Synthesis &amp; Outreach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402" y="1040295"/>
            <a:ext cx="87521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Permafrost Research Priorities: </a:t>
            </a:r>
            <a:r>
              <a:rPr lang="en-US" sz="2400" dirty="0" smtClean="0"/>
              <a:t>Community </a:t>
            </a:r>
            <a:r>
              <a:rPr lang="en-US" sz="2400" dirty="0"/>
              <a:t>s</a:t>
            </a:r>
            <a:r>
              <a:rPr lang="en-US" sz="2400" dirty="0" smtClean="0"/>
              <a:t>urvey activity.</a:t>
            </a:r>
          </a:p>
          <a:p>
            <a:r>
              <a:rPr lang="en-US" sz="2400" dirty="0" smtClean="0"/>
              <a:t>Coordinated by </a:t>
            </a:r>
            <a:r>
              <a:rPr lang="en-US" sz="2400" dirty="0" err="1" smtClean="0"/>
              <a:t>CliC</a:t>
            </a:r>
            <a:r>
              <a:rPr lang="en-US" sz="2400" dirty="0" smtClean="0"/>
              <a:t>, IPA. Deadline September 20, 2014</a:t>
            </a:r>
          </a:p>
          <a:p>
            <a:r>
              <a:rPr lang="en-US" sz="2400" b="1" dirty="0" smtClean="0"/>
              <a:t>Lead: </a:t>
            </a:r>
            <a:r>
              <a:rPr lang="en-US" sz="2400" dirty="0" smtClean="0"/>
              <a:t>H. </a:t>
            </a:r>
            <a:r>
              <a:rPr lang="en-US" sz="2400" dirty="0" err="1" smtClean="0"/>
              <a:t>Lantuit</a:t>
            </a:r>
            <a:r>
              <a:rPr lang="en-US" sz="2400" dirty="0" smtClean="0"/>
              <a:t>, AWI</a:t>
            </a:r>
          </a:p>
          <a:p>
            <a:endParaRPr lang="en-US" sz="2400" dirty="0"/>
          </a:p>
          <a:p>
            <a:r>
              <a:rPr lang="en-US" sz="2400" b="1" dirty="0" smtClean="0"/>
              <a:t>Adaptation Action for a Changing Arctic (AACA): </a:t>
            </a:r>
            <a:r>
              <a:rPr lang="en-US" sz="2400" dirty="0" smtClean="0"/>
              <a:t>Regional assessments focused on adaptation to a changing Arctic. Coordinated </a:t>
            </a:r>
            <a:r>
              <a:rPr lang="en-US" sz="2400" dirty="0"/>
              <a:t>by Arctic Council/</a:t>
            </a:r>
            <a:r>
              <a:rPr lang="en-US" sz="2400" dirty="0" smtClean="0"/>
              <a:t>AMAP. Writers workshop September 20-21, 2014</a:t>
            </a:r>
            <a:endParaRPr lang="en-US" sz="2400" dirty="0"/>
          </a:p>
          <a:p>
            <a:r>
              <a:rPr lang="en-US" sz="2400" b="1" dirty="0" smtClean="0"/>
              <a:t>BCB Lead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  <a:r>
              <a:rPr lang="en-US" sz="2400" dirty="0" smtClean="0"/>
              <a:t>L. </a:t>
            </a:r>
            <a:r>
              <a:rPr lang="en-US" sz="2400" dirty="0" err="1" smtClean="0"/>
              <a:t>Hinzman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 smtClean="0"/>
              <a:t>Snow, Water, Ice, and Permafrost in the Arctic (SWIPA)</a:t>
            </a:r>
            <a:r>
              <a:rPr lang="en-US" sz="2400" dirty="0" smtClean="0"/>
              <a:t>: Update permafrost (and other) sections. Coordinated by Arctic Council/AMAP</a:t>
            </a:r>
          </a:p>
          <a:p>
            <a:r>
              <a:rPr lang="en-US" sz="2400" b="1" dirty="0" smtClean="0"/>
              <a:t>Permafrost Lead:</a:t>
            </a:r>
            <a:r>
              <a:rPr lang="en-US" sz="2400" dirty="0" smtClean="0"/>
              <a:t> V. </a:t>
            </a:r>
            <a:r>
              <a:rPr lang="en-US" sz="2400" dirty="0" err="1" smtClean="0"/>
              <a:t>Romanovsky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958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685800" y="-21848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smtClean="0">
                <a:solidFill>
                  <a:srgbClr val="FFFFFF"/>
                </a:solidFill>
                <a:latin typeface="Calbri"/>
                <a:cs typeface="Calbri"/>
              </a:rPr>
              <a:t>Summary</a:t>
            </a:r>
            <a:endParaRPr lang="en-US" sz="3600" dirty="0">
              <a:solidFill>
                <a:srgbClr val="FFFFFF"/>
              </a:solidFill>
              <a:latin typeface="Calbri"/>
              <a:cs typeface="Calbri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-95586" y="662879"/>
            <a:ext cx="9381263" cy="503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u="sng" dirty="0" smtClean="0">
                <a:solidFill>
                  <a:srgbClr val="FFFFFF"/>
                </a:solidFill>
                <a:latin typeface="Calibri"/>
                <a:cs typeface="Calibri"/>
              </a:rPr>
              <a:t>New Knowledge</a:t>
            </a: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: Future (and ongoing) data generation will be maximized by Permafrost Carbon Network synthesis effort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u="sng" dirty="0" smtClean="0">
                <a:solidFill>
                  <a:srgbClr val="FFFFFF"/>
                </a:solidFill>
                <a:latin typeface="Calibri"/>
                <a:cs typeface="Calibri"/>
              </a:rPr>
              <a:t>Participants</a:t>
            </a: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: Network is open for active participation. Distributed format designed to connect multiple national and international nodes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u="sng" dirty="0" smtClean="0">
                <a:solidFill>
                  <a:srgbClr val="FFFFFF"/>
                </a:solidFill>
                <a:latin typeface="Calibri"/>
                <a:cs typeface="Calibri"/>
              </a:rPr>
              <a:t>Funding</a:t>
            </a: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: Framework is established, additional funding necessary to support participants at synthesis workshops and for future research </a:t>
            </a:r>
            <a:r>
              <a:rPr lang="en-US" sz="3200" dirty="0">
                <a:solidFill>
                  <a:srgbClr val="FFFFFF"/>
                </a:solidFill>
                <a:cs typeface="Calibri"/>
              </a:rPr>
              <a:t>activities. Additional workshop support has already been provided by: </a:t>
            </a:r>
            <a:r>
              <a:rPr lang="en-US" sz="3200" dirty="0" smtClean="0">
                <a:solidFill>
                  <a:srgbClr val="FFFFFF"/>
                </a:solidFill>
                <a:cs typeface="Calibri"/>
              </a:rPr>
              <a:t>WCRP </a:t>
            </a:r>
            <a:r>
              <a:rPr lang="en-US" sz="3200" dirty="0" err="1" smtClean="0">
                <a:solidFill>
                  <a:srgbClr val="FFFFFF"/>
                </a:solidFill>
                <a:cs typeface="Calibri"/>
              </a:rPr>
              <a:t>CliC</a:t>
            </a:r>
            <a:r>
              <a:rPr lang="en-US" sz="3200" dirty="0" smtClean="0">
                <a:solidFill>
                  <a:srgbClr val="FFFFFF"/>
                </a:solidFill>
                <a:cs typeface="Calibri"/>
              </a:rPr>
              <a:t>, </a:t>
            </a:r>
            <a:r>
              <a:rPr lang="en-US" sz="3200" dirty="0">
                <a:solidFill>
                  <a:srgbClr val="FFFFFF"/>
                </a:solidFill>
                <a:cs typeface="Calibri"/>
              </a:rPr>
              <a:t>DOE, USGS, IASC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91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6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 Box 1028"/>
          <p:cNvSpPr txBox="1">
            <a:spLocks noChangeArrowheads="1"/>
          </p:cNvSpPr>
          <p:nvPr/>
        </p:nvSpPr>
        <p:spPr bwMode="auto">
          <a:xfrm>
            <a:off x="-241300" y="-101600"/>
            <a:ext cx="9601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200" dirty="0">
                <a:solidFill>
                  <a:srgbClr val="FFFF00"/>
                </a:solidFill>
                <a:latin typeface="Calibri" charset="0"/>
                <a:cs typeface="Calibri" charset="0"/>
              </a:rPr>
              <a:t>Permafrost Carbon Feedback to Climate</a:t>
            </a:r>
          </a:p>
        </p:txBody>
      </p:sp>
      <p:sp>
        <p:nvSpPr>
          <p:cNvPr id="64515" name="Rectangle 7"/>
          <p:cNvSpPr>
            <a:spLocks noChangeArrowheads="1"/>
          </p:cNvSpPr>
          <p:nvPr/>
        </p:nvSpPr>
        <p:spPr bwMode="auto">
          <a:xfrm>
            <a:off x="15875" y="1135063"/>
            <a:ext cx="91979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dirty="0">
                <a:latin typeface="Calibri" charset="0"/>
                <a:cs typeface="Calibri" charset="0"/>
              </a:rPr>
              <a:t>What is the </a:t>
            </a:r>
            <a:r>
              <a:rPr lang="en-US" sz="3600" b="1" dirty="0">
                <a:latin typeface="Calibri" charset="0"/>
                <a:cs typeface="Calibri" charset="0"/>
              </a:rPr>
              <a:t>magnitude</a:t>
            </a:r>
            <a:r>
              <a:rPr lang="en-US" sz="3600" dirty="0">
                <a:latin typeface="Calibri" charset="0"/>
                <a:cs typeface="Calibri" charset="0"/>
              </a:rPr>
              <a:t>, </a:t>
            </a:r>
            <a:r>
              <a:rPr lang="en-US" sz="3600" b="1" dirty="0">
                <a:latin typeface="Calibri" charset="0"/>
                <a:cs typeface="Calibri" charset="0"/>
              </a:rPr>
              <a:t>timing</a:t>
            </a:r>
            <a:r>
              <a:rPr lang="en-US" sz="3600" dirty="0">
                <a:latin typeface="Calibri" charset="0"/>
                <a:cs typeface="Calibri" charset="0"/>
              </a:rPr>
              <a:t>, and </a:t>
            </a:r>
            <a:r>
              <a:rPr lang="en-US" sz="3600" b="1" dirty="0">
                <a:latin typeface="Calibri" charset="0"/>
                <a:cs typeface="Calibri" charset="0"/>
              </a:rPr>
              <a:t>form</a:t>
            </a:r>
            <a:r>
              <a:rPr lang="en-US" sz="3600" dirty="0">
                <a:latin typeface="Calibri" charset="0"/>
                <a:cs typeface="Calibri" charset="0"/>
              </a:rPr>
              <a:t> of the permafrost carbon release to the atmosphere in a warmer world?</a:t>
            </a:r>
          </a:p>
        </p:txBody>
      </p:sp>
    </p:spTree>
    <p:extLst>
      <p:ext uri="{BB962C8B-B14F-4D97-AF65-F5344CB8AC3E}">
        <p14:creationId xmlns:p14="http://schemas.microsoft.com/office/powerpoint/2010/main" val="476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255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CN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129" y="2993819"/>
            <a:ext cx="3628870" cy="362887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118143" y="35339"/>
            <a:ext cx="93614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200" dirty="0" smtClean="0">
                <a:solidFill>
                  <a:srgbClr val="008000"/>
                </a:solidFill>
                <a:latin typeface="Calibri"/>
                <a:cs typeface="Calibri"/>
              </a:rPr>
              <a:t>Permafrost Carbon Network</a:t>
            </a:r>
            <a:endParaRPr lang="en-US" sz="4200" dirty="0" smtClean="0">
              <a:solidFill>
                <a:srgbClr val="008000"/>
              </a:solidFill>
              <a:latin typeface="Comic Sans MS" pitchFamily="-11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2205445"/>
            <a:ext cx="580589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ACTIVITIES: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1)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Organize </a:t>
            </a:r>
            <a:r>
              <a:rPr lang="en-US" sz="2400" dirty="0" smtClean="0">
                <a:solidFill>
                  <a:schemeClr val="bg1"/>
                </a:solidFill>
              </a:rPr>
              <a:t>a sequence of meetings and working groups designed to </a:t>
            </a:r>
            <a:r>
              <a:rPr lang="en-US" sz="2400" b="1" dirty="0" smtClean="0">
                <a:solidFill>
                  <a:schemeClr val="bg1"/>
                </a:solidFill>
              </a:rPr>
              <a:t>synthesize</a:t>
            </a:r>
            <a:r>
              <a:rPr lang="en-US" sz="2400" dirty="0" smtClean="0">
                <a:solidFill>
                  <a:schemeClr val="bg1"/>
                </a:solidFill>
              </a:rPr>
              <a:t> existing permafrost C research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2)</a:t>
            </a:r>
            <a:r>
              <a:rPr lang="en-US" sz="2400" dirty="0" smtClean="0">
                <a:solidFill>
                  <a:schemeClr val="bg1"/>
                </a:solidFill>
              </a:rPr>
              <a:t> Formation of a consortium of interconnected researchers to disseminate synthesis results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3</a:t>
            </a:r>
            <a:r>
              <a:rPr lang="en-US" sz="2400" b="1" dirty="0" smtClean="0">
                <a:solidFill>
                  <a:schemeClr val="bg1"/>
                </a:solidFill>
              </a:rPr>
              <a:t>)</a:t>
            </a:r>
            <a:r>
              <a:rPr lang="en-US" sz="2400" dirty="0" smtClean="0">
                <a:solidFill>
                  <a:schemeClr val="bg1"/>
                </a:solidFill>
              </a:rPr>
              <a:t> Permafrost carbon website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4) </a:t>
            </a:r>
            <a:r>
              <a:rPr lang="en-US" sz="2400" dirty="0" smtClean="0">
                <a:solidFill>
                  <a:schemeClr val="bg1"/>
                </a:solidFill>
              </a:rPr>
              <a:t>Enhance young researcher networks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895362"/>
            <a:ext cx="924331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OBJECTIVE: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roduce </a:t>
            </a:r>
            <a:r>
              <a:rPr lang="en-US" sz="2400" dirty="0">
                <a:solidFill>
                  <a:schemeClr val="bg1"/>
                </a:solidFill>
              </a:rPr>
              <a:t>new knowledge through </a:t>
            </a:r>
            <a:r>
              <a:rPr lang="en-US" sz="2400" b="1" dirty="0">
                <a:solidFill>
                  <a:srgbClr val="008000"/>
                </a:solidFill>
              </a:rPr>
              <a:t>research synthesis </a:t>
            </a:r>
            <a:r>
              <a:rPr lang="en-US" sz="2400" dirty="0">
                <a:solidFill>
                  <a:schemeClr val="bg1"/>
                </a:solidFill>
              </a:rPr>
              <a:t>that can be used to quantify the role of permafrost C in </a:t>
            </a:r>
            <a:r>
              <a:rPr lang="en-US" sz="2400" dirty="0" smtClean="0">
                <a:solidFill>
                  <a:schemeClr val="bg1"/>
                </a:solidFill>
              </a:rPr>
              <a:t>driving climate </a:t>
            </a:r>
            <a:r>
              <a:rPr lang="en-US" sz="2400" dirty="0">
                <a:solidFill>
                  <a:schemeClr val="bg1"/>
                </a:solidFill>
              </a:rPr>
              <a:t>change in the 21</a:t>
            </a:r>
            <a:r>
              <a:rPr lang="en-US" sz="2400" baseline="30000" dirty="0">
                <a:solidFill>
                  <a:schemeClr val="bg1"/>
                </a:solidFill>
              </a:rPr>
              <a:t>st</a:t>
            </a:r>
            <a:r>
              <a:rPr lang="en-US" sz="2400" dirty="0">
                <a:solidFill>
                  <a:schemeClr val="bg1"/>
                </a:solidFill>
              </a:rPr>
              <a:t> century and beyond.  </a:t>
            </a:r>
          </a:p>
        </p:txBody>
      </p:sp>
    </p:spTree>
    <p:extLst>
      <p:ext uri="{BB962C8B-B14F-4D97-AF65-F5344CB8AC3E}">
        <p14:creationId xmlns:p14="http://schemas.microsoft.com/office/powerpoint/2010/main" val="1468868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biology.ufl.edu/permafrostcarbon/images/meetings/Florida2012/Group%20photo_FL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3124200"/>
            <a:ext cx="2781300" cy="208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6384" y="-88900"/>
            <a:ext cx="85883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dirty="0" smtClean="0">
                <a:latin typeface="Calibri"/>
                <a:cs typeface="Calibri"/>
              </a:rPr>
              <a:t>Permafrost Carbon Network Members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495" y="863600"/>
            <a:ext cx="3086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Current number of: </a:t>
            </a:r>
          </a:p>
          <a:p>
            <a:r>
              <a:rPr lang="en-US" sz="2400" b="1" dirty="0"/>
              <a:t>M</a:t>
            </a:r>
            <a:r>
              <a:rPr lang="en-US" sz="2400" b="1" dirty="0" smtClean="0"/>
              <a:t>embers</a:t>
            </a:r>
            <a:r>
              <a:rPr lang="en-US" sz="2400" b="1" dirty="0"/>
              <a:t>: </a:t>
            </a:r>
            <a:r>
              <a:rPr lang="en-US" sz="2400" dirty="0" smtClean="0">
                <a:solidFill>
                  <a:srgbClr val="C00000"/>
                </a:solidFill>
              </a:rPr>
              <a:t>200+</a:t>
            </a:r>
          </a:p>
          <a:p>
            <a:r>
              <a:rPr lang="en-US" sz="2400" b="1" dirty="0" smtClean="0"/>
              <a:t>Institutions: </a:t>
            </a:r>
            <a:r>
              <a:rPr lang="en-US" sz="2400" dirty="0" smtClean="0">
                <a:solidFill>
                  <a:srgbClr val="C00000"/>
                </a:solidFill>
              </a:rPr>
              <a:t>88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Countries: </a:t>
            </a:r>
            <a:r>
              <a:rPr lang="en-US" sz="2400" dirty="0" smtClean="0">
                <a:solidFill>
                  <a:srgbClr val="C00000"/>
                </a:solidFill>
              </a:rPr>
              <a:t>17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124200"/>
            <a:ext cx="1981200" cy="264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2124" y="3163573"/>
            <a:ext cx="4943276" cy="3174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Working Groups 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400" b="1" dirty="0" smtClean="0"/>
              <a:t>Carbon Quantity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C00000"/>
                </a:solidFill>
              </a:rPr>
              <a:t>30</a:t>
            </a:r>
            <a:r>
              <a:rPr lang="en-US" sz="2400" dirty="0" smtClean="0"/>
              <a:t> members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400" b="1" dirty="0" smtClean="0"/>
              <a:t>Carbon Quality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C00000"/>
                </a:solidFill>
              </a:rPr>
              <a:t>35</a:t>
            </a:r>
            <a:r>
              <a:rPr lang="en-US" sz="2400" dirty="0" smtClean="0"/>
              <a:t> members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400" b="1" dirty="0" smtClean="0"/>
              <a:t>An/Aerobic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C00000"/>
                </a:solidFill>
              </a:rPr>
              <a:t>29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members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400" b="1" dirty="0" smtClean="0"/>
              <a:t>Thermokarst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C00000"/>
                </a:solidFill>
              </a:rPr>
              <a:t>38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members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400" b="1" dirty="0" smtClean="0"/>
              <a:t>Modeling Integration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C00000"/>
                </a:solidFill>
              </a:rPr>
              <a:t>70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members</a:t>
            </a:r>
            <a:endParaRPr lang="en-US" sz="2400" dirty="0"/>
          </a:p>
        </p:txBody>
      </p:sp>
      <p:pic>
        <p:nvPicPr>
          <p:cNvPr id="1026" name="Picture 2" descr="http://www.biology.ufl.edu/permafrostcarbon/images/meetings/Florida2013/Group%20Photo%20FL%202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16" y="4724401"/>
            <a:ext cx="284252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3" b="22052"/>
          <a:stretch/>
        </p:blipFill>
        <p:spPr bwMode="auto">
          <a:xfrm>
            <a:off x="2895600" y="609600"/>
            <a:ext cx="6258032" cy="255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7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5"/>
          <a:stretch/>
        </p:blipFill>
        <p:spPr bwMode="auto">
          <a:xfrm>
            <a:off x="1" y="1426733"/>
            <a:ext cx="1655064" cy="1388463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14460"/>
            <a:ext cx="1655064" cy="13105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55064" cy="1426847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71333" y="17610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25636" y="1905000"/>
            <a:ext cx="72659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2) Permafrost </a:t>
            </a:r>
            <a:r>
              <a:rPr lang="en-US" sz="1600" b="1" dirty="0">
                <a:solidFill>
                  <a:srgbClr val="C00000"/>
                </a:solidFill>
              </a:rPr>
              <a:t>Carbon </a:t>
            </a:r>
            <a:r>
              <a:rPr lang="en-US" sz="1600" b="1" dirty="0" smtClean="0">
                <a:solidFill>
                  <a:srgbClr val="C00000"/>
                </a:solidFill>
              </a:rPr>
              <a:t>Quality</a:t>
            </a:r>
          </a:p>
          <a:p>
            <a:r>
              <a:rPr lang="en-US" sz="1600" b="1" dirty="0" smtClean="0"/>
              <a:t>Leads</a:t>
            </a:r>
            <a:r>
              <a:rPr lang="en-US" sz="1600" b="1" dirty="0"/>
              <a:t>: </a:t>
            </a:r>
            <a:r>
              <a:rPr lang="en-US" sz="1600" b="1" dirty="0" smtClean="0"/>
              <a:t>Christina </a:t>
            </a:r>
            <a:r>
              <a:rPr lang="en-US" sz="1600" b="1" dirty="0" err="1" smtClean="0"/>
              <a:t>Sch</a:t>
            </a:r>
            <a:r>
              <a:rPr lang="de-CH" sz="1600" b="1" dirty="0" smtClean="0"/>
              <a:t>ä</a:t>
            </a:r>
            <a:r>
              <a:rPr lang="en-US" sz="1600" b="1" dirty="0" smtClean="0"/>
              <a:t>del, T. Schuur, S. </a:t>
            </a:r>
            <a:r>
              <a:rPr lang="en-US" sz="1600" b="1" dirty="0" err="1" smtClean="0"/>
              <a:t>Natali</a:t>
            </a:r>
            <a:r>
              <a:rPr lang="en-US" sz="1600" b="1" dirty="0" smtClean="0"/>
              <a:t>, C. Treat, J. Jastrow</a:t>
            </a:r>
          </a:p>
          <a:p>
            <a:r>
              <a:rPr lang="en-US" sz="1400" dirty="0" smtClean="0"/>
              <a:t>Effect size of environmental controls on permafrost C decomposability; </a:t>
            </a:r>
          </a:p>
          <a:p>
            <a:r>
              <a:rPr lang="en-US" sz="1400" dirty="0" smtClean="0"/>
              <a:t>Permafrost C release under saturated conditions</a:t>
            </a:r>
          </a:p>
          <a:p>
            <a:r>
              <a:rPr lang="en-US" sz="1400" dirty="0" smtClean="0"/>
              <a:t>Assessing the lability of permafrost carbon using chemical and physical fractionation approaches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725636" y="914400"/>
            <a:ext cx="7265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1) Permafrost Carbon </a:t>
            </a:r>
            <a:r>
              <a:rPr lang="en-US" sz="1600" b="1" dirty="0">
                <a:solidFill>
                  <a:srgbClr val="C00000"/>
                </a:solidFill>
              </a:rPr>
              <a:t>Q</a:t>
            </a:r>
            <a:r>
              <a:rPr lang="en-US" sz="1600" b="1" dirty="0" smtClean="0">
                <a:solidFill>
                  <a:srgbClr val="C00000"/>
                </a:solidFill>
              </a:rPr>
              <a:t>uantity</a:t>
            </a:r>
          </a:p>
          <a:p>
            <a:r>
              <a:rPr lang="en-US" sz="1600" b="1" dirty="0" smtClean="0"/>
              <a:t>Leads: </a:t>
            </a:r>
            <a:r>
              <a:rPr lang="en-US" sz="1600" b="1" dirty="0" err="1"/>
              <a:t>Gustaf</a:t>
            </a:r>
            <a:r>
              <a:rPr lang="en-US" sz="1600" b="1" dirty="0"/>
              <a:t> </a:t>
            </a:r>
            <a:r>
              <a:rPr lang="en-US" sz="1600" b="1" dirty="0" err="1" smtClean="0"/>
              <a:t>Hugelius</a:t>
            </a:r>
            <a:r>
              <a:rPr lang="en-US" sz="1600" b="1" dirty="0" smtClean="0"/>
              <a:t>, C. </a:t>
            </a:r>
            <a:r>
              <a:rPr lang="en-US" sz="1600" b="1" dirty="0" err="1" smtClean="0"/>
              <a:t>Tarnocai</a:t>
            </a:r>
            <a:r>
              <a:rPr lang="en-US" sz="1600" b="1" dirty="0" smtClean="0"/>
              <a:t>,  J. Harden</a:t>
            </a:r>
            <a:endParaRPr lang="en-US" sz="1600" b="1" dirty="0"/>
          </a:p>
          <a:p>
            <a:pPr indent="-228600"/>
            <a:r>
              <a:rPr lang="en-US" sz="1400" dirty="0" smtClean="0"/>
              <a:t>Circumpolar SOC stocks and O-horizon depths;</a:t>
            </a:r>
          </a:p>
          <a:p>
            <a:pPr indent="-228600"/>
            <a:r>
              <a:rPr lang="en-US" sz="1400" dirty="0" smtClean="0"/>
              <a:t>Quantifying </a:t>
            </a:r>
            <a:r>
              <a:rPr lang="en-US" sz="1400" dirty="0"/>
              <a:t>uncertainties in </a:t>
            </a:r>
            <a:r>
              <a:rPr lang="en-US" sz="1400" dirty="0" smtClean="0"/>
              <a:t>circumpolar permafrost SOC storage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725636" y="5468848"/>
            <a:ext cx="74945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5</a:t>
            </a:r>
            <a:r>
              <a:rPr lang="en-US" sz="1600" b="1" dirty="0" smtClean="0">
                <a:solidFill>
                  <a:srgbClr val="C00000"/>
                </a:solidFill>
              </a:rPr>
              <a:t>) Modeling Integration</a:t>
            </a:r>
          </a:p>
          <a:p>
            <a:r>
              <a:rPr lang="en-US" sz="1600" b="1" dirty="0"/>
              <a:t>Leads: </a:t>
            </a:r>
            <a:r>
              <a:rPr lang="en-US" sz="1600" b="1" dirty="0" smtClean="0"/>
              <a:t>Dave McGuire P. </a:t>
            </a:r>
            <a:r>
              <a:rPr lang="en-US" sz="1600" b="1" dirty="0" err="1" smtClean="0"/>
              <a:t>Canadell</a:t>
            </a:r>
            <a:r>
              <a:rPr lang="en-US" sz="1600" b="1" dirty="0" smtClean="0"/>
              <a:t>, D. Lawrence, Charles </a:t>
            </a:r>
            <a:r>
              <a:rPr lang="en-US" sz="1600" b="1" dirty="0" err="1" smtClean="0"/>
              <a:t>Koven</a:t>
            </a:r>
            <a:r>
              <a:rPr lang="en-US" sz="1600" b="1" dirty="0" smtClean="0"/>
              <a:t>, D. Hayes</a:t>
            </a:r>
            <a:endParaRPr lang="en-US" sz="1600" b="1" dirty="0"/>
          </a:p>
          <a:p>
            <a:r>
              <a:rPr lang="en-US" sz="1400" dirty="0" smtClean="0"/>
              <a:t>Evaluation of thermal and </a:t>
            </a:r>
            <a:r>
              <a:rPr lang="en-US" sz="1400" dirty="0"/>
              <a:t>carbon dynamics of </a:t>
            </a:r>
            <a:r>
              <a:rPr lang="en-US" sz="1400" dirty="0" smtClean="0"/>
              <a:t>permafrost</a:t>
            </a:r>
            <a:r>
              <a:rPr lang="en-US" sz="1400" dirty="0"/>
              <a:t>-carbon </a:t>
            </a:r>
            <a:r>
              <a:rPr lang="en-US" sz="1400" dirty="0" smtClean="0"/>
              <a:t>models; </a:t>
            </a:r>
          </a:p>
          <a:p>
            <a:r>
              <a:rPr lang="en-US" sz="1400" dirty="0" smtClean="0"/>
              <a:t>State</a:t>
            </a:r>
            <a:r>
              <a:rPr lang="en-US" sz="1400" dirty="0"/>
              <a:t>-of-the-art assessment of the vulnerability of permafrost carbon and its effects on the climate </a:t>
            </a:r>
            <a:r>
              <a:rPr lang="en-US" sz="1400" dirty="0" smtClean="0"/>
              <a:t>system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725636" y="4196209"/>
            <a:ext cx="73421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4) </a:t>
            </a:r>
            <a:r>
              <a:rPr lang="en-US" sz="1600" b="1" dirty="0" err="1" smtClean="0">
                <a:solidFill>
                  <a:srgbClr val="C00000"/>
                </a:solidFill>
              </a:rPr>
              <a:t>Thermokarst</a:t>
            </a:r>
            <a:endParaRPr lang="en-US" sz="1600" b="1" dirty="0" smtClean="0">
              <a:solidFill>
                <a:srgbClr val="C00000"/>
              </a:solidFill>
            </a:endParaRPr>
          </a:p>
          <a:p>
            <a:r>
              <a:rPr lang="en-US" sz="1600" b="1" dirty="0" smtClean="0"/>
              <a:t>Leads: </a:t>
            </a:r>
            <a:r>
              <a:rPr lang="en-US" sz="1600" b="1" dirty="0"/>
              <a:t>Guido </a:t>
            </a:r>
            <a:r>
              <a:rPr lang="en-US" sz="1600" b="1" dirty="0" smtClean="0"/>
              <a:t>Grosse, B. </a:t>
            </a:r>
            <a:r>
              <a:rPr lang="en-US" sz="1600" b="1" dirty="0" err="1" smtClean="0"/>
              <a:t>Sannell</a:t>
            </a:r>
            <a:endParaRPr lang="en-US" sz="1600" b="1" dirty="0" smtClean="0"/>
          </a:p>
          <a:p>
            <a:r>
              <a:rPr lang="en-US" sz="1400" dirty="0" smtClean="0"/>
              <a:t>Metadata </a:t>
            </a:r>
            <a:r>
              <a:rPr lang="en-US" sz="1400" dirty="0"/>
              <a:t>analysis of physical </a:t>
            </a:r>
            <a:r>
              <a:rPr lang="en-US" sz="1400" dirty="0" smtClean="0"/>
              <a:t>processes/rates</a:t>
            </a:r>
            <a:r>
              <a:rPr lang="en-US" sz="1400" dirty="0"/>
              <a:t>;</a:t>
            </a:r>
            <a:endParaRPr lang="en-US" sz="1400" dirty="0" smtClean="0"/>
          </a:p>
          <a:p>
            <a:r>
              <a:rPr lang="en-US" sz="1400" dirty="0" smtClean="0"/>
              <a:t>Analysis of </a:t>
            </a:r>
            <a:r>
              <a:rPr lang="en-US" sz="1400" dirty="0"/>
              <a:t>thermokarst </a:t>
            </a:r>
            <a:r>
              <a:rPr lang="en-US" sz="1400" dirty="0" smtClean="0"/>
              <a:t>inventories; </a:t>
            </a:r>
          </a:p>
          <a:p>
            <a:r>
              <a:rPr lang="en-US" sz="1400" dirty="0"/>
              <a:t>D</a:t>
            </a:r>
            <a:r>
              <a:rPr lang="en-US" sz="1400" dirty="0" smtClean="0"/>
              <a:t>istribution </a:t>
            </a:r>
            <a:r>
              <a:rPr lang="en-US" sz="1400" dirty="0"/>
              <a:t>of thermokarst features in the Arctic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25636" y="3169791"/>
            <a:ext cx="7342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b="1" dirty="0" smtClean="0">
                <a:solidFill>
                  <a:srgbClr val="C00000"/>
                </a:solidFill>
              </a:rPr>
              <a:t>) Anaerobic/Aerobic Issues</a:t>
            </a:r>
          </a:p>
          <a:p>
            <a:r>
              <a:rPr lang="en-US" sz="1600" b="1" dirty="0" smtClean="0"/>
              <a:t>Leads: </a:t>
            </a:r>
            <a:r>
              <a:rPr lang="en-US" sz="1600" b="1" dirty="0"/>
              <a:t>David </a:t>
            </a:r>
            <a:r>
              <a:rPr lang="en-US" sz="1600" b="1" dirty="0" err="1" smtClean="0"/>
              <a:t>Olefeldt</a:t>
            </a:r>
            <a:r>
              <a:rPr lang="en-US" sz="1600" b="1" dirty="0" smtClean="0"/>
              <a:t>, M. </a:t>
            </a:r>
            <a:r>
              <a:rPr lang="en-US" sz="1600" b="1" dirty="0" err="1" smtClean="0"/>
              <a:t>Turetsky</a:t>
            </a:r>
            <a:r>
              <a:rPr lang="en-US" sz="1600" b="1" dirty="0" smtClean="0"/>
              <a:t>                           </a:t>
            </a:r>
            <a:endParaRPr lang="en-US" sz="1600" b="1" dirty="0"/>
          </a:p>
          <a:p>
            <a:r>
              <a:rPr lang="en-US" sz="1400" dirty="0" smtClean="0"/>
              <a:t>Synthesis </a:t>
            </a:r>
            <a:r>
              <a:rPr lang="en-US" sz="1400" dirty="0"/>
              <a:t>of CO</a:t>
            </a:r>
            <a:r>
              <a:rPr lang="en-US" sz="1400" baseline="-25000" dirty="0"/>
              <a:t>2</a:t>
            </a:r>
            <a:r>
              <a:rPr lang="en-US" sz="1400" dirty="0"/>
              <a:t> and CH</a:t>
            </a:r>
            <a:r>
              <a:rPr lang="en-US" sz="1400" baseline="-25000" dirty="0"/>
              <a:t>4</a:t>
            </a:r>
            <a:r>
              <a:rPr lang="en-US" sz="1400" dirty="0"/>
              <a:t> fluxes </a:t>
            </a:r>
            <a:r>
              <a:rPr lang="en-US" sz="1400" dirty="0" smtClean="0"/>
              <a:t>from northern </a:t>
            </a:r>
            <a:r>
              <a:rPr lang="en-US" sz="1400" dirty="0"/>
              <a:t>lakes and wetlands</a:t>
            </a:r>
            <a:r>
              <a:rPr lang="en-US" sz="1400" dirty="0" smtClean="0"/>
              <a:t>;</a:t>
            </a:r>
          </a:p>
          <a:p>
            <a:r>
              <a:rPr lang="en-US" sz="1400" dirty="0" smtClean="0"/>
              <a:t>Controls </a:t>
            </a:r>
            <a:r>
              <a:rPr lang="en-US" sz="1400" dirty="0"/>
              <a:t>on methane emission in permafrost environments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443790" y="545068"/>
            <a:ext cx="7776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ata </a:t>
            </a:r>
            <a:r>
              <a:rPr lang="en-US" b="1" dirty="0"/>
              <a:t>syntheses in formats </a:t>
            </a:r>
            <a:r>
              <a:rPr lang="en-US" b="1" dirty="0" smtClean="0"/>
              <a:t>for biospheric </a:t>
            </a:r>
            <a:r>
              <a:rPr lang="en-US" b="1" dirty="0"/>
              <a:t>or climate </a:t>
            </a:r>
            <a:r>
              <a:rPr lang="en-US" b="1" dirty="0" smtClean="0"/>
              <a:t>models: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12922" y="-37844"/>
            <a:ext cx="6270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/>
            <a:r>
              <a:rPr lang="en-US" sz="2800" b="1" dirty="0" smtClean="0">
                <a:latin typeface="Calbri"/>
                <a:cs typeface="Calbri"/>
              </a:rPr>
              <a:t>Working Group Synthesis Activities</a:t>
            </a:r>
          </a:p>
        </p:txBody>
      </p:sp>
      <p:pic>
        <p:nvPicPr>
          <p:cNvPr id="35" name="Picture 5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t="-1373" r="112" b="323"/>
          <a:stretch/>
        </p:blipFill>
        <p:spPr bwMode="auto">
          <a:xfrm>
            <a:off x="1" y="4109849"/>
            <a:ext cx="1655064" cy="1368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8855"/>
            <a:ext cx="1655064" cy="1387942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540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7"/>
          <a:stretch/>
        </p:blipFill>
        <p:spPr bwMode="auto">
          <a:xfrm>
            <a:off x="7238999" y="5636524"/>
            <a:ext cx="1905001" cy="127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19353" y="676156"/>
            <a:ext cx="4300847" cy="498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Workshops:</a:t>
            </a:r>
          </a:p>
          <a:p>
            <a:pPr marL="342900" indent="-342900">
              <a:spcBef>
                <a:spcPts val="1200"/>
              </a:spcBef>
            </a:pPr>
            <a:r>
              <a:rPr lang="en-US" sz="1600" b="1" dirty="0" smtClean="0"/>
              <a:t>2011</a:t>
            </a:r>
          </a:p>
          <a:p>
            <a:pPr marL="342900" indent="-342900"/>
            <a:r>
              <a:rPr lang="en-US" sz="1600" b="1" dirty="0" smtClean="0"/>
              <a:t>Synthesis Workshop, </a:t>
            </a:r>
            <a:r>
              <a:rPr lang="en-US" sz="1600" dirty="0" smtClean="0"/>
              <a:t>Seattle, WA</a:t>
            </a:r>
          </a:p>
          <a:p>
            <a:pPr marL="342900" indent="-342900"/>
            <a:r>
              <a:rPr lang="en-US" sz="1600" b="1" dirty="0" smtClean="0"/>
              <a:t>Annual Meeting, </a:t>
            </a:r>
            <a:r>
              <a:rPr lang="en-US" sz="1600" dirty="0" smtClean="0"/>
              <a:t>San Francisco, CA</a:t>
            </a:r>
          </a:p>
          <a:p>
            <a:pPr marL="342900" indent="-342900">
              <a:spcBef>
                <a:spcPts val="1200"/>
              </a:spcBef>
            </a:pPr>
            <a:r>
              <a:rPr lang="en-US" sz="1600" b="1" dirty="0" smtClean="0"/>
              <a:t>2012</a:t>
            </a:r>
          </a:p>
          <a:p>
            <a:pPr marL="342900" indent="-342900"/>
            <a:r>
              <a:rPr lang="en-US" sz="1600" b="1" dirty="0" smtClean="0"/>
              <a:t>Working Group Lead Meeting</a:t>
            </a:r>
            <a:r>
              <a:rPr lang="en-US" sz="1600" b="1" dirty="0"/>
              <a:t>,</a:t>
            </a:r>
            <a:r>
              <a:rPr lang="en-US" sz="1600" b="1" dirty="0" smtClean="0"/>
              <a:t> </a:t>
            </a:r>
            <a:r>
              <a:rPr lang="en-US" sz="1600" dirty="0" smtClean="0"/>
              <a:t>St Pete Beach, FL</a:t>
            </a:r>
            <a:endParaRPr lang="en-US" sz="1600" dirty="0"/>
          </a:p>
          <a:p>
            <a:pPr marL="342900" indent="-342900"/>
            <a:r>
              <a:rPr lang="en-US" sz="1600" b="1" dirty="0" smtClean="0"/>
              <a:t>Annual Meeting, </a:t>
            </a:r>
            <a:r>
              <a:rPr lang="en-US" sz="1600" dirty="0" smtClean="0"/>
              <a:t>San </a:t>
            </a:r>
            <a:r>
              <a:rPr lang="en-US" sz="1600" dirty="0"/>
              <a:t>Francisco, </a:t>
            </a:r>
            <a:r>
              <a:rPr lang="en-US" sz="1600" dirty="0" smtClean="0"/>
              <a:t>CA</a:t>
            </a:r>
          </a:p>
          <a:p>
            <a:pPr marL="342900" indent="-342900">
              <a:spcBef>
                <a:spcPts val="1200"/>
              </a:spcBef>
            </a:pPr>
            <a:r>
              <a:rPr lang="en-US" sz="1600" b="1" dirty="0" smtClean="0"/>
              <a:t>2013</a:t>
            </a:r>
          </a:p>
          <a:p>
            <a:pPr marL="342900" indent="-342900"/>
            <a:r>
              <a:rPr lang="en-US" sz="1600" b="1" dirty="0" smtClean="0"/>
              <a:t>Working Group Lead Meeting, </a:t>
            </a:r>
            <a:r>
              <a:rPr lang="en-US" sz="1600" dirty="0" smtClean="0"/>
              <a:t>Captiva Island, FL</a:t>
            </a:r>
          </a:p>
          <a:p>
            <a:pPr marL="342900" indent="-342900"/>
            <a:r>
              <a:rPr lang="en-US" sz="1600" b="1" dirty="0" smtClean="0"/>
              <a:t>Annual Meeting, </a:t>
            </a:r>
            <a:r>
              <a:rPr lang="en-US" sz="1600" dirty="0" smtClean="0"/>
              <a:t>San Francisco, CA</a:t>
            </a:r>
          </a:p>
          <a:p>
            <a:pPr marL="342900" indent="-342900">
              <a:spcBef>
                <a:spcPts val="1200"/>
              </a:spcBef>
            </a:pPr>
            <a:r>
              <a:rPr lang="en-US" sz="1600" b="1" dirty="0" smtClean="0"/>
              <a:t>2014</a:t>
            </a:r>
          </a:p>
          <a:p>
            <a:pPr marL="342900" indent="-342900"/>
            <a:r>
              <a:rPr lang="en-US" sz="1600" b="1" dirty="0"/>
              <a:t>Working Group Lead </a:t>
            </a:r>
            <a:r>
              <a:rPr lang="en-US" sz="1600" b="1" dirty="0" smtClean="0"/>
              <a:t>Meeting, May 12-15</a:t>
            </a:r>
            <a:r>
              <a:rPr lang="en-US" sz="1600" dirty="0" smtClean="0"/>
              <a:t>, Stockholm, Sweden (co-sponsored by CAPP)</a:t>
            </a:r>
          </a:p>
          <a:p>
            <a:pPr marL="342900" indent="-342900"/>
            <a:r>
              <a:rPr lang="en-US" sz="1600" b="1" dirty="0"/>
              <a:t>Activities: </a:t>
            </a:r>
            <a:r>
              <a:rPr lang="en-US" sz="1600" dirty="0"/>
              <a:t>Team leads produce summary paper of synthesis results, future research recommendations, as well as project </a:t>
            </a:r>
            <a:r>
              <a:rPr lang="en-US" sz="1600" dirty="0" smtClean="0"/>
              <a:t>report</a:t>
            </a:r>
          </a:p>
          <a:p>
            <a:pPr marL="342900" indent="-342900"/>
            <a:r>
              <a:rPr lang="en-US" sz="1600" b="1" dirty="0" smtClean="0">
                <a:solidFill>
                  <a:srgbClr val="0000FF"/>
                </a:solidFill>
              </a:rPr>
              <a:t>Annual Meeting, </a:t>
            </a:r>
            <a:r>
              <a:rPr lang="en-US" sz="1600" dirty="0" smtClean="0">
                <a:solidFill>
                  <a:srgbClr val="0000FF"/>
                </a:solidFill>
              </a:rPr>
              <a:t>San Francisco, CA, Dec. 14, 2014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5879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http://www.biology.ufl.edu/permafrostcarbon/upcoming%20meetings.html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716" y="-54040"/>
            <a:ext cx="9104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/>
            <a:r>
              <a:rPr lang="en-US" sz="4200" dirty="0" smtClean="0">
                <a:latin typeface="Calbri"/>
                <a:cs typeface="Calbri"/>
              </a:rPr>
              <a:t>Permafrost Carbon Network Activities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072" y="676156"/>
            <a:ext cx="4916731" cy="6001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Presentations/Networking:</a:t>
            </a:r>
          </a:p>
          <a:p>
            <a:pPr>
              <a:spcBef>
                <a:spcPts val="1200"/>
              </a:spcBef>
            </a:pPr>
            <a:r>
              <a:rPr lang="en-US" sz="1600" b="1" dirty="0"/>
              <a:t>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American </a:t>
            </a:r>
            <a:r>
              <a:rPr lang="en-US" sz="1600" b="1" dirty="0"/>
              <a:t>Geophysical Union</a:t>
            </a:r>
            <a:r>
              <a:rPr lang="en-US" sz="1600" dirty="0"/>
              <a:t>, San </a:t>
            </a:r>
            <a:r>
              <a:rPr lang="en-US" sz="1600" dirty="0" smtClean="0"/>
              <a:t>Francisco, CA</a:t>
            </a:r>
            <a:endParaRPr lang="en-US" sz="1600" dirty="0"/>
          </a:p>
          <a:p>
            <a:r>
              <a:rPr lang="en-US" sz="1600" b="1" dirty="0" smtClean="0"/>
              <a:t>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European Geosciences Union</a:t>
            </a:r>
            <a:r>
              <a:rPr lang="en-US" sz="1600" dirty="0" smtClean="0"/>
              <a:t>, Vienna, Austria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Carbon Cycle Science Steering Group Meeting</a:t>
            </a:r>
            <a:r>
              <a:rPr lang="en-US" sz="1600" dirty="0" smtClean="0"/>
              <a:t>,</a:t>
            </a:r>
          </a:p>
          <a:p>
            <a:pPr marL="274320"/>
            <a:r>
              <a:rPr lang="en-US" sz="1600" dirty="0" smtClean="0"/>
              <a:t>Washington 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Center for Permafrost Steering Group Meeting</a:t>
            </a:r>
            <a:r>
              <a:rPr lang="en-US" sz="1600" dirty="0" smtClean="0"/>
              <a:t>,</a:t>
            </a:r>
          </a:p>
          <a:p>
            <a:pPr marL="274320"/>
            <a:r>
              <a:rPr lang="en-US" sz="1600" dirty="0" smtClean="0"/>
              <a:t>Copenhagen, Denmark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Tenth International Conference on Permafrost</a:t>
            </a:r>
            <a:endParaRPr lang="en-US" sz="1600" dirty="0" smtClean="0"/>
          </a:p>
          <a:p>
            <a:pPr marL="274320"/>
            <a:r>
              <a:rPr lang="en-US" sz="1600" dirty="0" smtClean="0"/>
              <a:t>Salekhard, Russia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Ecological Society of America</a:t>
            </a:r>
            <a:r>
              <a:rPr lang="en-US" sz="1600" dirty="0" smtClean="0"/>
              <a:t>, Portland, 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US-UK Arctic Workshop, </a:t>
            </a:r>
            <a:r>
              <a:rPr lang="en-US" sz="1600" dirty="0" smtClean="0"/>
              <a:t>Cambridge, 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American Geophysical Union, </a:t>
            </a:r>
            <a:r>
              <a:rPr lang="en-US" sz="1600" dirty="0" smtClean="0"/>
              <a:t>San Francisco, CA</a:t>
            </a:r>
          </a:p>
          <a:p>
            <a:r>
              <a:rPr lang="en-US" sz="1600" b="1" dirty="0" smtClean="0"/>
              <a:t>2013</a:t>
            </a:r>
            <a:r>
              <a:rPr lang="en-US" sz="1600" b="1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Bonanza Creek LTER Annual Meeting, </a:t>
            </a:r>
            <a:r>
              <a:rPr lang="en-US" sz="1600" dirty="0" smtClean="0"/>
              <a:t>Fairbanks, 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North American Carbon Program</a:t>
            </a:r>
            <a:r>
              <a:rPr lang="en-US" sz="1600" dirty="0" smtClean="0"/>
              <a:t>, Albuquerque,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European </a:t>
            </a:r>
            <a:r>
              <a:rPr lang="en-US" sz="1600" b="1" dirty="0"/>
              <a:t>Geosciences Union, </a:t>
            </a:r>
            <a:r>
              <a:rPr lang="en-US" sz="1600" dirty="0"/>
              <a:t>Vienna, Austria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DOE Terrestrial Ecosystem Sciences</a:t>
            </a:r>
            <a:r>
              <a:rPr lang="en-US" sz="1600" dirty="0" smtClean="0"/>
              <a:t>, Washington, 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Climate Science &amp; Policy, </a:t>
            </a:r>
            <a:r>
              <a:rPr lang="en-US" sz="1600" dirty="0"/>
              <a:t>Washington, </a:t>
            </a:r>
            <a:r>
              <a:rPr lang="en-US" sz="1600" dirty="0" smtClean="0"/>
              <a:t>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Cryosphere </a:t>
            </a:r>
            <a:r>
              <a:rPr lang="en-US" sz="1600" b="1" dirty="0"/>
              <a:t>in a Changing </a:t>
            </a:r>
            <a:r>
              <a:rPr lang="en-US" sz="1600" b="1" dirty="0" smtClean="0"/>
              <a:t>Climate</a:t>
            </a:r>
            <a:r>
              <a:rPr lang="en-US" sz="1600" dirty="0"/>
              <a:t>, </a:t>
            </a:r>
            <a:r>
              <a:rPr lang="en-US" sz="1600" dirty="0" smtClean="0"/>
              <a:t>Troms</a:t>
            </a:r>
            <a:r>
              <a:rPr lang="nb-NO" sz="1600" dirty="0" smtClean="0"/>
              <a:t>ø, Norway</a:t>
            </a:r>
            <a:endParaRPr lang="nb-NO" sz="1600" dirty="0"/>
          </a:p>
          <a:p>
            <a:r>
              <a:rPr lang="en-US" sz="1600" b="1" dirty="0" smtClean="0"/>
              <a:t>2014 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More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713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2 Sm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2" y="-381000"/>
            <a:ext cx="8474038" cy="6548120"/>
          </a:xfrm>
          <a:prstGeom prst="rect">
            <a:avLst/>
          </a:prstGeom>
        </p:spPr>
      </p:pic>
      <p:sp>
        <p:nvSpPr>
          <p:cNvPr id="3" name="Text Box 1028"/>
          <p:cNvSpPr txBox="1">
            <a:spLocks noChangeArrowheads="1"/>
          </p:cNvSpPr>
          <p:nvPr/>
        </p:nvSpPr>
        <p:spPr bwMode="auto">
          <a:xfrm>
            <a:off x="-228600" y="-76200"/>
            <a:ext cx="960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0000"/>
                </a:solidFill>
                <a:latin typeface="Calibri" charset="0"/>
                <a:cs typeface="Calibri" charset="0"/>
              </a:rPr>
              <a:t>Permafrost Carbon Feedback: Expert Assessment</a:t>
            </a:r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83305" y="5486400"/>
            <a:ext cx="96012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High Warming Scenario (2100):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162-288 </a:t>
            </a:r>
            <a:r>
              <a:rPr lang="en-US" sz="2000" b="1" dirty="0" err="1">
                <a:solidFill>
                  <a:srgbClr val="000000"/>
                </a:solidFill>
                <a:latin typeface="Calibri" charset="0"/>
                <a:cs typeface="Calibri" charset="0"/>
              </a:rPr>
              <a:t>Pg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 C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(in CO</a:t>
            </a:r>
            <a:r>
              <a:rPr lang="en-US" sz="2000" baseline="-25000" dirty="0">
                <a:solidFill>
                  <a:srgbClr val="000000"/>
                </a:solidFill>
                <a:latin typeface="Calibri" charset="0"/>
                <a:cs typeface="Calibri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equivalent)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Low Warming Scenario (2100):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54-105 </a:t>
            </a:r>
            <a:r>
              <a:rPr lang="en-US" sz="2000" b="1" dirty="0" err="1" smtClean="0">
                <a:solidFill>
                  <a:srgbClr val="000000"/>
                </a:solidFill>
                <a:latin typeface="Calibri" charset="0"/>
                <a:cs typeface="Calibri" charset="0"/>
              </a:rPr>
              <a:t>Pg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C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(in CO</a:t>
            </a:r>
            <a:r>
              <a:rPr lang="en-US" sz="2000" baseline="-25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equivalent)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2.3% CH</a:t>
            </a:r>
            <a:r>
              <a:rPr lang="en-US" sz="2000" baseline="-25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4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= half of emissions in CO</a:t>
            </a:r>
            <a:r>
              <a:rPr lang="en-US" sz="2000" baseline="-25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equivalent </a:t>
            </a:r>
          </a:p>
          <a:p>
            <a:pPr algn="ctr"/>
            <a:endParaRPr lang="en-US" sz="2000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endParaRPr lang="en-US" sz="20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5" name="Picture 4" descr="Comment_Permafrost Fin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4953000"/>
            <a:ext cx="1449457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5151" y="6349424"/>
            <a:ext cx="34124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albri"/>
                <a:cs typeface="Calbri"/>
              </a:rPr>
              <a:t>Schuur</a:t>
            </a:r>
            <a:r>
              <a:rPr lang="en-US" sz="1600" dirty="0" smtClean="0">
                <a:latin typeface="Calbri"/>
                <a:cs typeface="Calbri"/>
              </a:rPr>
              <a:t> et al. 2011 Nature </a:t>
            </a:r>
          </a:p>
          <a:p>
            <a:r>
              <a:rPr lang="en-US" sz="1600" dirty="0" err="1" smtClean="0">
                <a:latin typeface="Calbri"/>
                <a:cs typeface="Calbri"/>
              </a:rPr>
              <a:t>Schuur</a:t>
            </a:r>
            <a:r>
              <a:rPr lang="en-US" sz="1600" dirty="0" smtClean="0">
                <a:latin typeface="Calbri"/>
                <a:cs typeface="Calbri"/>
              </a:rPr>
              <a:t> et al. 2013 Climatic Change</a:t>
            </a:r>
            <a:endParaRPr lang="en-US" sz="1600" dirty="0">
              <a:latin typeface="Calbri"/>
              <a:cs typeface="Calbri"/>
            </a:endParaRPr>
          </a:p>
        </p:txBody>
      </p:sp>
    </p:spTree>
    <p:extLst>
      <p:ext uri="{BB962C8B-B14F-4D97-AF65-F5344CB8AC3E}">
        <p14:creationId xmlns:p14="http://schemas.microsoft.com/office/powerpoint/2010/main" val="339703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558" y="-28081"/>
            <a:ext cx="8805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/>
            <a:r>
              <a:rPr lang="en-US" sz="3600" b="1" dirty="0" smtClean="0">
                <a:latin typeface="Calbri"/>
                <a:cs typeface="Calbri"/>
              </a:rPr>
              <a:t>Recent Synthesis Products (2013-2014)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9136" y="597317"/>
            <a:ext cx="868626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A pan-Arctic synthesis of potential CH</a:t>
            </a:r>
            <a:r>
              <a:rPr lang="en-US" b="1" baseline="-25000" dirty="0"/>
              <a:t>4</a:t>
            </a:r>
            <a:r>
              <a:rPr lang="en-US" b="1" dirty="0"/>
              <a:t> and CO</a:t>
            </a:r>
            <a:r>
              <a:rPr lang="en-US" b="1" baseline="-25000" dirty="0"/>
              <a:t>2</a:t>
            </a:r>
            <a:r>
              <a:rPr lang="en-US" b="1" dirty="0"/>
              <a:t> production under saturated conditions </a:t>
            </a:r>
            <a:r>
              <a:rPr lang="en-US" dirty="0" smtClean="0"/>
              <a:t>Treat</a:t>
            </a:r>
            <a:r>
              <a:rPr lang="en-US" dirty="0"/>
              <a:t>, C.</a:t>
            </a:r>
            <a:r>
              <a:rPr lang="en-US" i="1" dirty="0"/>
              <a:t> et al</a:t>
            </a:r>
            <a:r>
              <a:rPr lang="en-US" i="1" dirty="0" smtClean="0"/>
              <a:t>.</a:t>
            </a:r>
            <a:r>
              <a:rPr lang="en-US" dirty="0" smtClean="0"/>
              <a:t>. </a:t>
            </a:r>
            <a:r>
              <a:rPr lang="en-US" i="1" dirty="0"/>
              <a:t>Global Change Biology</a:t>
            </a:r>
            <a:r>
              <a:rPr lang="en-US" dirty="0"/>
              <a:t>, </a:t>
            </a:r>
            <a:r>
              <a:rPr lang="en-US" dirty="0" smtClean="0"/>
              <a:t>(in revision).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Improved </a:t>
            </a:r>
            <a:r>
              <a:rPr lang="en-US" b="1" dirty="0"/>
              <a:t>estimates show large circumpolar stocks of permafrost carbon while quantifying substantial uncertainty ranges and identifying remaining data gaps </a:t>
            </a:r>
            <a:r>
              <a:rPr lang="en-US" dirty="0" smtClean="0"/>
              <a:t>Hugelius</a:t>
            </a:r>
            <a:r>
              <a:rPr lang="en-US" dirty="0"/>
              <a:t>, G.</a:t>
            </a:r>
            <a:r>
              <a:rPr lang="en-US" i="1" dirty="0"/>
              <a:t> et al</a:t>
            </a:r>
            <a:r>
              <a:rPr lang="en-US" i="1" dirty="0" smtClean="0"/>
              <a:t>.</a:t>
            </a:r>
            <a:r>
              <a:rPr lang="en-US" dirty="0" smtClean="0"/>
              <a:t>. </a:t>
            </a:r>
            <a:r>
              <a:rPr lang="en-US" i="1" dirty="0" err="1"/>
              <a:t>Biogeosciences</a:t>
            </a:r>
            <a:r>
              <a:rPr lang="en-US" i="1" dirty="0"/>
              <a:t> Discuss.</a:t>
            </a:r>
            <a:r>
              <a:rPr lang="en-US" dirty="0"/>
              <a:t> </a:t>
            </a:r>
            <a:r>
              <a:rPr lang="en-US" b="1" dirty="0"/>
              <a:t>11</a:t>
            </a:r>
            <a:r>
              <a:rPr lang="en-US" dirty="0"/>
              <a:t>, 4771-4822, (2014</a:t>
            </a:r>
            <a:r>
              <a:rPr lang="en-US" dirty="0" smtClean="0"/>
              <a:t>).</a:t>
            </a:r>
          </a:p>
          <a:p>
            <a:pPr>
              <a:spcBef>
                <a:spcPts val="1200"/>
              </a:spcBef>
            </a:pPr>
            <a:r>
              <a:rPr lang="en-US" b="1" dirty="0"/>
              <a:t>Circumpolar assessment of permafrost C quality and its vulnerability over time using long-term incubation data.</a:t>
            </a:r>
            <a:r>
              <a:rPr lang="en-US" dirty="0"/>
              <a:t> </a:t>
            </a:r>
            <a:r>
              <a:rPr lang="en-US" i="1" dirty="0"/>
              <a:t>Schädel C et al.  </a:t>
            </a:r>
            <a:r>
              <a:rPr lang="en-US" dirty="0"/>
              <a:t>(2014). </a:t>
            </a:r>
            <a:r>
              <a:rPr lang="en-US" i="1" dirty="0"/>
              <a:t>Global Change Biology</a:t>
            </a:r>
            <a:r>
              <a:rPr lang="en-US" dirty="0"/>
              <a:t>, </a:t>
            </a:r>
            <a:r>
              <a:rPr lang="en-US" dirty="0" err="1"/>
              <a:t>doi</a:t>
            </a:r>
            <a:r>
              <a:rPr lang="en-US" dirty="0"/>
              <a:t>: 10.1111/gcb.12417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The </a:t>
            </a:r>
            <a:r>
              <a:rPr lang="en-US" b="1" dirty="0"/>
              <a:t>Deep Permafrost Carbon Pool of the Yedoma Region in Siberia and Alaska. </a:t>
            </a:r>
            <a:r>
              <a:rPr lang="en-US" dirty="0"/>
              <a:t>Strauss </a:t>
            </a:r>
            <a:r>
              <a:rPr lang="en-US" i="1" dirty="0" smtClean="0"/>
              <a:t>et al.  </a:t>
            </a:r>
            <a:r>
              <a:rPr lang="en-US" dirty="0"/>
              <a:t>(2013) </a:t>
            </a:r>
            <a:r>
              <a:rPr lang="en-US" i="1" dirty="0" smtClean="0"/>
              <a:t>Geophysical </a:t>
            </a:r>
            <a:r>
              <a:rPr lang="en-US" i="1" dirty="0"/>
              <a:t>Research Letters</a:t>
            </a:r>
            <a:r>
              <a:rPr lang="en-US" dirty="0"/>
              <a:t>, 2013GL058088, </a:t>
            </a:r>
            <a:r>
              <a:rPr lang="en-US" dirty="0" err="1"/>
              <a:t>doi</a:t>
            </a:r>
            <a:r>
              <a:rPr lang="en-US" dirty="0"/>
              <a:t>: </a:t>
            </a:r>
            <a:r>
              <a:rPr lang="en-US" dirty="0" smtClean="0"/>
              <a:t>10.1002/2013gl058088</a:t>
            </a:r>
          </a:p>
          <a:p>
            <a:pPr>
              <a:spcBef>
                <a:spcPts val="1200"/>
              </a:spcBef>
            </a:pPr>
            <a:r>
              <a:rPr lang="en-US" b="1" dirty="0"/>
              <a:t>Short Communication: Research Coordination Network on the Vulnerability of Permafrost Carbon</a:t>
            </a:r>
            <a:r>
              <a:rPr lang="en-US" dirty="0"/>
              <a:t> (2013). Sch</a:t>
            </a:r>
            <a:r>
              <a:rPr lang="de-CH" dirty="0"/>
              <a:t>ä</a:t>
            </a:r>
            <a:r>
              <a:rPr lang="en-US" dirty="0"/>
              <a:t>del, C </a:t>
            </a:r>
            <a:r>
              <a:rPr lang="en-US" i="1" dirty="0"/>
              <a:t>et al. </a:t>
            </a:r>
            <a:r>
              <a:rPr lang="en-US" dirty="0"/>
              <a:t>. Frozen Ground </a:t>
            </a:r>
            <a:r>
              <a:rPr lang="en-US" dirty="0" smtClean="0"/>
              <a:t>37:7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Empirical </a:t>
            </a:r>
            <a:r>
              <a:rPr lang="en-US" b="1" dirty="0"/>
              <a:t>estimates to reduce modeling uncertainties of soil organic carbon in permafrost regions: a review of recent progress and remaining challenges</a:t>
            </a:r>
            <a:r>
              <a:rPr lang="en-US" dirty="0"/>
              <a:t>. Mishra </a:t>
            </a:r>
            <a:r>
              <a:rPr lang="en-US" dirty="0" smtClean="0"/>
              <a:t>U</a:t>
            </a:r>
            <a:r>
              <a:rPr lang="en-US" dirty="0"/>
              <a:t> </a:t>
            </a:r>
            <a:r>
              <a:rPr lang="en-US" i="1" dirty="0" smtClean="0"/>
              <a:t>et al. </a:t>
            </a:r>
            <a:r>
              <a:rPr lang="en-US" dirty="0" smtClean="0"/>
              <a:t>(2013</a:t>
            </a:r>
            <a:r>
              <a:rPr lang="en-US" dirty="0"/>
              <a:t>) </a:t>
            </a:r>
            <a:r>
              <a:rPr lang="en-US" i="1" dirty="0"/>
              <a:t>Environmental Research Letters,</a:t>
            </a:r>
            <a:r>
              <a:rPr lang="en-US" dirty="0"/>
              <a:t> </a:t>
            </a:r>
            <a:r>
              <a:rPr lang="en-US" b="1" dirty="0"/>
              <a:t>8</a:t>
            </a:r>
            <a:r>
              <a:rPr lang="en-US" dirty="0"/>
              <a:t>, 3. 035020, </a:t>
            </a:r>
            <a:r>
              <a:rPr lang="en-US" dirty="0" err="1"/>
              <a:t>doi</a:t>
            </a:r>
            <a:r>
              <a:rPr lang="en-US" dirty="0"/>
              <a:t>: </a:t>
            </a:r>
            <a:r>
              <a:rPr lang="en-US" dirty="0" smtClean="0"/>
              <a:t>10.1088/1748-9326/8/3/035020</a:t>
            </a:r>
          </a:p>
          <a:p>
            <a:pPr>
              <a:spcBef>
                <a:spcPts val="1200"/>
              </a:spcBef>
            </a:pPr>
            <a:r>
              <a:rPr lang="en-US" b="1" dirty="0"/>
              <a:t>Distribution of late Pleistocene ice-rich </a:t>
            </a:r>
            <a:r>
              <a:rPr lang="en-US" b="1" dirty="0" err="1"/>
              <a:t>syngenetic</a:t>
            </a:r>
            <a:r>
              <a:rPr lang="en-US" b="1" dirty="0"/>
              <a:t> permafrost of the Yedoma Suite in east and central Siberia, Russia. </a:t>
            </a:r>
            <a:r>
              <a:rPr lang="en-US" dirty="0"/>
              <a:t>Grosse </a:t>
            </a:r>
            <a:r>
              <a:rPr lang="en-US" dirty="0" smtClean="0"/>
              <a:t>G </a:t>
            </a:r>
            <a:r>
              <a:rPr lang="en-US" i="1" dirty="0" smtClean="0"/>
              <a:t>et al. </a:t>
            </a:r>
            <a:r>
              <a:rPr lang="en-US" dirty="0" smtClean="0"/>
              <a:t>(</a:t>
            </a:r>
            <a:r>
              <a:rPr lang="en-US" dirty="0"/>
              <a:t>2013) </a:t>
            </a:r>
            <a:r>
              <a:rPr lang="en-US" i="1" dirty="0"/>
              <a:t>U.S. Geological Survey Open File report,</a:t>
            </a:r>
            <a:r>
              <a:rPr lang="en-US" dirty="0"/>
              <a:t> 2013-1078, 37 pp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553" y="6499743"/>
            <a:ext cx="885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many </a:t>
            </a:r>
            <a:r>
              <a:rPr lang="en-US" b="1" dirty="0"/>
              <a:t>more publications: </a:t>
            </a:r>
            <a:r>
              <a:rPr lang="en-US" b="1" dirty="0">
                <a:solidFill>
                  <a:srgbClr val="C00000"/>
                </a:solidFill>
              </a:rPr>
              <a:t>http://www.biology.ufl.edu/permafrostcarbon/publications.html</a:t>
            </a:r>
          </a:p>
        </p:txBody>
      </p:sp>
    </p:spTree>
    <p:extLst>
      <p:ext uri="{BB962C8B-B14F-4D97-AF65-F5344CB8AC3E}">
        <p14:creationId xmlns:p14="http://schemas.microsoft.com/office/powerpoint/2010/main" val="108118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8382000" cy="55751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0" y="1295400"/>
            <a:ext cx="5562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2800" b="1" dirty="0">
                <a:latin typeface="Calbri"/>
                <a:cs typeface="Calbri"/>
              </a:rPr>
              <a:t>Permafrost </a:t>
            </a:r>
            <a:r>
              <a:rPr lang="en-US" sz="2800" b="1" dirty="0" smtClean="0">
                <a:latin typeface="Calbri"/>
                <a:cs typeface="Calbri"/>
              </a:rPr>
              <a:t>Special </a:t>
            </a:r>
            <a:r>
              <a:rPr lang="en-US" sz="2800" b="1" dirty="0">
                <a:latin typeface="Calbri"/>
                <a:cs typeface="Calbri"/>
              </a:rPr>
              <a:t>Issue</a:t>
            </a:r>
            <a:endParaRPr lang="en-US" sz="2800" dirty="0">
              <a:latin typeface="Calbri"/>
              <a:cs typeface="Calbri"/>
            </a:endParaRPr>
          </a:p>
          <a:p>
            <a:pPr fontAlgn="b"/>
            <a:r>
              <a:rPr lang="en-US" sz="2800" dirty="0">
                <a:latin typeface="Calbri"/>
                <a:cs typeface="Calbri"/>
              </a:rPr>
              <a:t>Environmental Research Letters </a:t>
            </a:r>
            <a:endParaRPr lang="en-US" sz="2800" dirty="0" smtClean="0">
              <a:latin typeface="Calbri"/>
              <a:cs typeface="Calbri"/>
            </a:endParaRPr>
          </a:p>
          <a:p>
            <a:pPr fontAlgn="b"/>
            <a:r>
              <a:rPr lang="en-US" sz="2800" dirty="0" smtClean="0">
                <a:latin typeface="Calbri"/>
                <a:cs typeface="Calbri"/>
              </a:rPr>
              <a:t>(</a:t>
            </a:r>
            <a:r>
              <a:rPr lang="en-US" sz="2800" dirty="0">
                <a:latin typeface="Calbri"/>
                <a:cs typeface="Calbri"/>
              </a:rPr>
              <a:t>Open Access)</a:t>
            </a:r>
          </a:p>
          <a:p>
            <a:pPr fontAlgn="b"/>
            <a:r>
              <a:rPr lang="en-US" sz="2800" dirty="0">
                <a:latin typeface="Calbri"/>
                <a:cs typeface="Calbri"/>
              </a:rPr>
              <a:t>Papers published: </a:t>
            </a:r>
            <a:r>
              <a:rPr lang="en-US" sz="2800" dirty="0" smtClean="0">
                <a:latin typeface="Calbri"/>
                <a:cs typeface="Calbri"/>
              </a:rPr>
              <a:t>25+</a:t>
            </a:r>
            <a:endParaRPr lang="en-US" sz="2800" dirty="0">
              <a:latin typeface="Calbri"/>
              <a:cs typeface="Calbri"/>
            </a:endParaRPr>
          </a:p>
        </p:txBody>
      </p:sp>
    </p:spTree>
    <p:extLst>
      <p:ext uri="{BB962C8B-B14F-4D97-AF65-F5344CB8AC3E}">
        <p14:creationId xmlns:p14="http://schemas.microsoft.com/office/powerpoint/2010/main" val="420435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5556</TotalTime>
  <Words>1403</Words>
  <Application>Microsoft Macintosh PowerPoint</Application>
  <PresentationFormat>On-screen Show (4:3)</PresentationFormat>
  <Paragraphs>185</Paragraphs>
  <Slides>20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SPW 12.0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UNEP  Recommendations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 2004 Test Drive User</dc:creator>
  <cp:lastModifiedBy>Ted Schuur</cp:lastModifiedBy>
  <cp:revision>504</cp:revision>
  <dcterms:created xsi:type="dcterms:W3CDTF">2010-09-14T20:06:55Z</dcterms:created>
  <dcterms:modified xsi:type="dcterms:W3CDTF">2014-09-16T04:49:34Z</dcterms:modified>
</cp:coreProperties>
</file>