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9" r:id="rId2"/>
    <p:sldId id="438" r:id="rId3"/>
    <p:sldId id="412" r:id="rId4"/>
    <p:sldId id="423" r:id="rId5"/>
    <p:sldId id="407" r:id="rId6"/>
    <p:sldId id="315" r:id="rId7"/>
    <p:sldId id="425" r:id="rId8"/>
    <p:sldId id="323" r:id="rId9"/>
    <p:sldId id="424" r:id="rId10"/>
    <p:sldId id="411" r:id="rId11"/>
    <p:sldId id="432" r:id="rId12"/>
    <p:sldId id="431" r:id="rId13"/>
    <p:sldId id="434" r:id="rId14"/>
    <p:sldId id="436" r:id="rId15"/>
    <p:sldId id="43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98C"/>
    <a:srgbClr val="97F97D"/>
    <a:srgbClr val="080346"/>
    <a:srgbClr val="040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3" autoAdjust="0"/>
    <p:restoredTop sz="94599" autoAdjust="0"/>
  </p:normalViewPr>
  <p:slideViewPr>
    <p:cSldViewPr snapToGrid="0" snapToObjects="1">
      <p:cViewPr>
        <p:scale>
          <a:sx n="100" d="100"/>
          <a:sy n="100" d="100"/>
        </p:scale>
        <p:origin x="-784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87A3A-8A6E-5040-9BEC-E722D7C83C7D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4964-27D7-CD41-A25D-7E6FFC56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65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168FB-87DE-1E4D-8EB5-9369C381053D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E7466-46DF-3942-B03E-60CAB06EA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93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 loss quadrupled</a:t>
            </a:r>
            <a:r>
              <a:rPr lang="en-US" baseline="0" dirty="0" smtClean="0"/>
              <a:t> from 1992-2001 to 2002-2011 </a:t>
            </a:r>
            <a:r>
              <a:rPr lang="en-US" baseline="0" dirty="0" smtClean="0">
                <a:sym typeface="Wingdings"/>
              </a:rPr>
              <a:t> 7.5 mm of </a:t>
            </a:r>
            <a:r>
              <a:rPr lang="en-US" baseline="0" dirty="0" err="1" smtClean="0">
                <a:sym typeface="Wingdings"/>
              </a:rPr>
              <a:t>slr</a:t>
            </a:r>
            <a:r>
              <a:rPr lang="en-US" baseline="0" dirty="0" smtClean="0">
                <a:sym typeface="Wingdings"/>
              </a:rPr>
              <a:t> over 20 years</a:t>
            </a:r>
          </a:p>
          <a:p>
            <a:r>
              <a:rPr lang="en-US" baseline="0" dirty="0" smtClean="0">
                <a:sym typeface="Wingdings"/>
              </a:rPr>
              <a:t>Presently Greenland accounts for ¼ of global SLR</a:t>
            </a:r>
          </a:p>
          <a:p>
            <a:r>
              <a:rPr lang="en-US" baseline="0" dirty="0" smtClean="0">
                <a:sym typeface="Wingdings"/>
              </a:rPr>
              <a:t>Cumulative freshwater anomaly since 1995 is ~ 1/3 GSA of 1970s (</a:t>
            </a:r>
            <a:r>
              <a:rPr lang="en-US" baseline="0" dirty="0" err="1" smtClean="0">
                <a:sym typeface="Wingdings"/>
              </a:rPr>
              <a:t>Bamber</a:t>
            </a:r>
            <a:r>
              <a:rPr lang="en-US" baseline="0" dirty="0" smtClean="0">
                <a:sym typeface="Wingdings"/>
              </a:rPr>
              <a:t> et al. 2012)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7466-46DF-3942-B03E-60CAB06EA7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3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 loss quadrupled</a:t>
            </a:r>
            <a:r>
              <a:rPr lang="en-US" baseline="0" dirty="0" smtClean="0"/>
              <a:t> from 1992-2001 to 2002-2011 </a:t>
            </a:r>
            <a:r>
              <a:rPr lang="en-US" baseline="0" dirty="0" smtClean="0">
                <a:sym typeface="Wingdings"/>
              </a:rPr>
              <a:t> 7.5 mm of </a:t>
            </a:r>
            <a:r>
              <a:rPr lang="en-US" baseline="0" dirty="0" err="1" smtClean="0">
                <a:sym typeface="Wingdings"/>
              </a:rPr>
              <a:t>slr</a:t>
            </a:r>
            <a:r>
              <a:rPr lang="en-US" baseline="0" dirty="0" smtClean="0">
                <a:sym typeface="Wingdings"/>
              </a:rPr>
              <a:t> over 20 years</a:t>
            </a:r>
          </a:p>
          <a:p>
            <a:r>
              <a:rPr lang="en-US" baseline="0" dirty="0" smtClean="0">
                <a:sym typeface="Wingdings"/>
              </a:rPr>
              <a:t>Presently Greenland accounts for ¼ of global SLR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7466-46DF-3942-B03E-60CAB06EA7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8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F3EFA7-A30B-694F-97E5-0949F5B5FB24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3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IropelogoWhite.png"/>
          <p:cNvPicPr>
            <a:picLocks noChangeAspect="1"/>
          </p:cNvPicPr>
          <p:nvPr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03" y="127000"/>
            <a:ext cx="6922547" cy="68869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4980A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rgbClr val="CDD74C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7BBE3A-DFEF-D14F-AFA1-58289D1E1248}" type="datetime1">
              <a:rPr lang="en-US" smtClean="0"/>
              <a:t>9/16/14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668F"/>
                </a:solidFill>
              </a:defRPr>
            </a:lvl1pPr>
          </a:lstStyle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03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2766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83EB625A-1D64-6946-B25C-380247631823}" type="datetime1">
              <a:rPr lang="en-US" smtClean="0"/>
              <a:t>9/16/14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/>
          <a:p>
            <a:fld id="{37AB3C11-7404-184E-91CC-132A23135EAF}" type="datetime1">
              <a:rPr lang="en-US" smtClean="0"/>
              <a:t>9/16/14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rgbClr val="03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18607"/>
            <a:ext cx="2057400" cy="5516563"/>
          </a:xfrm>
        </p:spPr>
        <p:txBody>
          <a:bodyPr vert="eaVer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F9C80F92-DE2E-4846-97F1-C81DEE53EFE3}" type="datetime1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27668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668F"/>
                </a:solidFill>
              </a:defRPr>
            </a:lvl1pPr>
          </a:lstStyle>
          <a:p>
            <a:fld id="{2E71A783-1CE4-B141-A5BE-82BB87BEB72B}" type="datetime1">
              <a:rPr lang="en-US" smtClean="0"/>
              <a:t>9/16/14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03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17365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668F"/>
                </a:solidFill>
              </a:defRPr>
            </a:lvl1pPr>
          </a:lstStyle>
          <a:p>
            <a:fld id="{DDB8B0FB-1EAD-1246-AF9D-74233F742FCF}" type="datetime1">
              <a:rPr lang="en-US" smtClean="0"/>
              <a:t>9/16/14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27668F"/>
                </a:solidFill>
              </a:defRPr>
            </a:lvl1pPr>
          </a:lstStyle>
          <a:p>
            <a:fld id="{CDDCEC2E-9A6E-6B4B-BFA9-4E851BB95423}" type="datetime1">
              <a:rPr lang="en-US" smtClean="0"/>
              <a:t>9/16/14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solidFill>
                  <a:srgbClr val="CDD74C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9E4DD558-CC1C-1546-A5EF-29134CAFFE5D}" type="datetime1">
              <a:rPr lang="en-US" smtClean="0"/>
              <a:t>9/16/14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/>
          <a:p>
            <a:fld id="{E11AF8E5-84E5-AB41-B5F3-5F32D7E83D1D}" type="datetime1">
              <a:rPr lang="en-US" smtClean="0"/>
              <a:t>9/16/14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/>
          <a:p>
            <a:fld id="{12927E67-EC26-F648-B0B2-3F2E3D078D99}" type="datetime1">
              <a:rPr lang="en-US" smtClean="0"/>
              <a:t>9/16/14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/>
          <a:p>
            <a:fld id="{A06E71E0-EF5E-E645-86FD-6C79CE7D3488}" type="datetime1">
              <a:rPr lang="en-US" smtClean="0"/>
              <a:t>9/16/14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/>
          <a:p>
            <a:fld id="{B2C9FCE7-73C3-3A48-9441-EF9E19490E96}" type="datetime1">
              <a:rPr lang="en-US" smtClean="0"/>
              <a:t>9/16/14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252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5" name="Picture 4" descr="wordmark-onelineLB.png"/>
          <p:cNvPicPr>
            <a:picLocks noChangeAspect="1"/>
          </p:cNvPicPr>
          <p:nvPr/>
        </p:nvPicPr>
        <p:blipFill>
          <a:blip r:embed="rId14" cstate="print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709" y="6553687"/>
            <a:ext cx="3084041" cy="2114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rgbClr val="CDD74C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bg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7029" y="55074"/>
            <a:ext cx="8733503" cy="13107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b="1" dirty="0">
                <a:latin typeface="Candara" charset="0"/>
                <a:ea typeface="ＭＳ Ｐゴシック" charset="0"/>
                <a:cs typeface="ＭＳ Ｐゴシック" charset="0"/>
              </a:rPr>
              <a:t>Understanding </a:t>
            </a:r>
            <a:r>
              <a:rPr lang="en-US" sz="2800" b="1" dirty="0" smtClean="0">
                <a:latin typeface="Candara" charset="0"/>
                <a:ea typeface="ＭＳ Ｐゴシック" charset="0"/>
                <a:cs typeface="ＭＳ Ｐゴシック" charset="0"/>
              </a:rPr>
              <a:t>and Predicting Land-ice Loss </a:t>
            </a:r>
            <a:r>
              <a:rPr lang="en-US" sz="2800" b="1" dirty="0">
                <a:latin typeface="Candara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1" dirty="0">
                <a:latin typeface="Candara" charset="0"/>
                <a:ea typeface="ＭＳ Ｐゴシック" charset="0"/>
                <a:cs typeface="ＭＳ Ｐゴシック" charset="0"/>
              </a:rPr>
            </a:br>
            <a:r>
              <a:rPr lang="en-US" sz="2800" b="1" dirty="0" smtClean="0">
                <a:latin typeface="Candara" charset="0"/>
                <a:ea typeface="ＭＳ Ｐゴシック" charset="0"/>
                <a:cs typeface="ＭＳ Ｐゴシック" charset="0"/>
              </a:rPr>
              <a:t>in the Arctic and its impacts</a:t>
            </a:r>
            <a:endParaRPr lang="en-US" sz="2800" dirty="0"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527256"/>
            <a:ext cx="6545386" cy="612739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latin typeface="Candara"/>
                <a:ea typeface="ＭＳ Ｐゴシック" charset="0"/>
                <a:cs typeface="Candara"/>
              </a:rPr>
              <a:t>Fiamma Straneo (WHOI), Ted </a:t>
            </a:r>
            <a:r>
              <a:rPr lang="en-GB" sz="2000" dirty="0" err="1" smtClean="0">
                <a:latin typeface="Candara"/>
                <a:ea typeface="ＭＳ Ｐゴシック" charset="0"/>
                <a:cs typeface="Candara"/>
              </a:rPr>
              <a:t>Scambos</a:t>
            </a:r>
            <a:r>
              <a:rPr lang="en-GB" sz="2000" dirty="0" smtClean="0">
                <a:latin typeface="Candara"/>
                <a:ea typeface="ＭＳ Ｐゴシック" charset="0"/>
                <a:cs typeface="Candara"/>
              </a:rPr>
              <a:t> (NSIDC)</a:t>
            </a:r>
          </a:p>
          <a:p>
            <a:endParaRPr lang="en-GB" sz="2000" dirty="0" smtClean="0">
              <a:latin typeface="Candara"/>
              <a:ea typeface="ＭＳ Ｐゴシック" charset="0"/>
              <a:cs typeface="Candara"/>
            </a:endParaRPr>
          </a:p>
        </p:txBody>
      </p:sp>
      <p:pic>
        <p:nvPicPr>
          <p:cNvPr id="10" name="Picture 8" descr="science_truffer_fahnestock_2007_phot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955" y="42863"/>
            <a:ext cx="1547813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6ADE-5DC0-5648-A3BB-DB5F8B46B93C}" type="slidenum">
              <a:rPr lang="en-US" smtClean="0"/>
              <a:t>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5042" y="3480950"/>
            <a:ext cx="2971800" cy="2962656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99566" y="4544583"/>
            <a:ext cx="160020" cy="1600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042" y="264995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Greenland Ice Sheet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(6.5 m SLR)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5297" y="2649953"/>
            <a:ext cx="317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Arctic Ice Caps/Glaciers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(0.35 m SLR)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842" y="5478165"/>
            <a:ext cx="3417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Greenland loss rate: 211 </a:t>
            </a:r>
            <a:r>
              <a:rPr lang="en-US" dirty="0" err="1" smtClean="0">
                <a:solidFill>
                  <a:schemeClr val="bg1"/>
                </a:solidFill>
              </a:rPr>
              <a:t>Gt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yr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Arctic Ice caps loss rate: 64 </a:t>
            </a:r>
            <a:r>
              <a:rPr lang="en-US" dirty="0" err="1" smtClean="0">
                <a:solidFill>
                  <a:schemeClr val="bg1"/>
                </a:solidFill>
              </a:rPr>
              <a:t>Gt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yr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Alaskan glacier loss rate: 65 </a:t>
            </a:r>
            <a:r>
              <a:rPr lang="en-US" dirty="0" err="1" smtClean="0">
                <a:solidFill>
                  <a:schemeClr val="bg1"/>
                </a:solidFill>
              </a:rPr>
              <a:t>Gt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yr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9508" y="399073"/>
            <a:ext cx="5680592" cy="88362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LAND ICE LOSS IMPACTS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5643" y="1624788"/>
            <a:ext cx="3333557" cy="737412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Sea Level Rise</a:t>
            </a:r>
            <a:endParaRPr lang="en-US" sz="2000" i="1" dirty="0" smtClean="0">
              <a:solidFill>
                <a:srgbClr val="0402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643" y="2707791"/>
            <a:ext cx="3333557" cy="759309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Ocean freshening</a:t>
            </a:r>
            <a:endParaRPr lang="en-US" sz="2000" i="1" dirty="0">
              <a:solidFill>
                <a:srgbClr val="04021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643" y="3885831"/>
            <a:ext cx="3333557" cy="749669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Increasing Icebergs</a:t>
            </a:r>
            <a:endParaRPr lang="en-US" sz="2000" i="1" dirty="0" smtClean="0">
              <a:solidFill>
                <a:srgbClr val="04021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643" y="4965331"/>
            <a:ext cx="3333557" cy="749669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Increasing Runoff</a:t>
            </a:r>
            <a:endParaRPr lang="en-US" sz="2000" i="1" dirty="0" smtClean="0">
              <a:solidFill>
                <a:srgbClr val="04021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1243" y="2723183"/>
            <a:ext cx="4413057" cy="74391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Regional, global circulation, ecosystems, sea-ice formation </a:t>
            </a:r>
            <a:endParaRPr lang="en-US" sz="2000" i="1" dirty="0">
              <a:solidFill>
                <a:srgbClr val="04021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1243" y="1624788"/>
            <a:ext cx="4413057" cy="74391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Regional and global communities</a:t>
            </a:r>
            <a:endParaRPr lang="en-US" sz="2000" i="1" dirty="0">
              <a:solidFill>
                <a:srgbClr val="04021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243" y="3916983"/>
            <a:ext cx="4413057" cy="74391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Shipping, Military, Oil Drilling</a:t>
            </a:r>
            <a:endParaRPr lang="en-US" sz="2000" i="1" dirty="0">
              <a:solidFill>
                <a:srgbClr val="04021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1243" y="4939932"/>
            <a:ext cx="4413057" cy="74391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Local Communities and infrastructure </a:t>
            </a:r>
            <a:endParaRPr lang="en-US" sz="2000" i="1" dirty="0">
              <a:solidFill>
                <a:srgbClr val="04021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59200" y="2035475"/>
            <a:ext cx="832043" cy="0"/>
          </a:xfrm>
          <a:prstGeom prst="straightConnector1">
            <a:avLst/>
          </a:prstGeom>
          <a:ln w="57150" cmpd="sng">
            <a:solidFill>
              <a:schemeClr val="accent4">
                <a:lumMod val="25000"/>
                <a:lumOff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59200" y="3076875"/>
            <a:ext cx="832043" cy="0"/>
          </a:xfrm>
          <a:prstGeom prst="straightConnector1">
            <a:avLst/>
          </a:prstGeom>
          <a:ln w="57150" cmpd="sng">
            <a:solidFill>
              <a:schemeClr val="accent4">
                <a:lumMod val="25000"/>
                <a:lumOff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59200" y="4321475"/>
            <a:ext cx="832043" cy="0"/>
          </a:xfrm>
          <a:prstGeom prst="straightConnector1">
            <a:avLst/>
          </a:prstGeom>
          <a:ln w="57150" cmpd="sng">
            <a:solidFill>
              <a:schemeClr val="accent4">
                <a:lumMod val="25000"/>
                <a:lumOff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59200" y="5337475"/>
            <a:ext cx="832043" cy="0"/>
          </a:xfrm>
          <a:prstGeom prst="straightConnector1">
            <a:avLst/>
          </a:prstGeom>
          <a:ln w="57150" cmpd="sng">
            <a:solidFill>
              <a:schemeClr val="accent4">
                <a:lumMod val="25000"/>
                <a:lumOff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0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3" y="1308100"/>
            <a:ext cx="6965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45043" y="3365500"/>
            <a:ext cx="0" cy="762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02143" y="4146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Gravity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443" y="291288"/>
            <a:ext cx="3333557" cy="737412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Sea Level Rise</a:t>
            </a:r>
            <a:endParaRPr lang="en-US" sz="2000" i="1" dirty="0" smtClean="0">
              <a:solidFill>
                <a:srgbClr val="0402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0443" y="291288"/>
            <a:ext cx="3333557" cy="737412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Sea Level Rise Prediction</a:t>
            </a:r>
            <a:endParaRPr lang="en-US" sz="2000" i="1" dirty="0" smtClean="0">
              <a:solidFill>
                <a:srgbClr val="04021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51000"/>
            <a:ext cx="7493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WCRP Grand Challenge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Focus of CLIVAR International, CLIC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Ice Sheet Modeling: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Large number of ice sheet and ice sheet/ocean modeling working groups (e.g. MISMIP, ISMASS, WAGOM, ESM-ISMIP)</a:t>
            </a:r>
          </a:p>
        </p:txBody>
      </p:sp>
    </p:spTree>
    <p:extLst>
      <p:ext uri="{BB962C8B-B14F-4D97-AF65-F5344CB8AC3E}">
        <p14:creationId xmlns:p14="http://schemas.microsoft.com/office/powerpoint/2010/main" val="277064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13" y="251614"/>
            <a:ext cx="8208504" cy="77376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SEARCH: Understanding of Arctic Land-Ice Change and its impact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13" y="1318413"/>
            <a:ext cx="8208504" cy="77376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en-US" sz="2400" dirty="0">
                <a:solidFill>
                  <a:srgbClr val="04021F"/>
                </a:solidFill>
              </a:rPr>
              <a:t>D</a:t>
            </a:r>
            <a:r>
              <a:rPr lang="en-US" sz="2400" dirty="0" smtClean="0">
                <a:solidFill>
                  <a:srgbClr val="04021F"/>
                </a:solidFill>
              </a:rPr>
              <a:t>evelopment of observational nodes </a:t>
            </a:r>
            <a:r>
              <a:rPr lang="en-US" sz="2400" dirty="0">
                <a:solidFill>
                  <a:srgbClr val="04021F"/>
                </a:solidFill>
              </a:rPr>
              <a:t> </a:t>
            </a:r>
            <a:r>
              <a:rPr lang="en-US" sz="2400" dirty="0" smtClean="0">
                <a:solidFill>
                  <a:srgbClr val="04021F"/>
                </a:solidFill>
              </a:rPr>
              <a:t>(</a:t>
            </a:r>
            <a:r>
              <a:rPr lang="en-US" sz="2400" dirty="0" err="1" smtClean="0">
                <a:solidFill>
                  <a:srgbClr val="04021F"/>
                </a:solidFill>
              </a:rPr>
              <a:t>GrIOOS</a:t>
            </a:r>
            <a:r>
              <a:rPr lang="en-US" sz="2400" dirty="0" smtClean="0">
                <a:solidFill>
                  <a:srgbClr val="04021F"/>
                </a:solidFill>
              </a:rPr>
              <a:t>, </a:t>
            </a:r>
            <a:r>
              <a:rPr lang="en-US" sz="2400" dirty="0" err="1" smtClean="0">
                <a:solidFill>
                  <a:srgbClr val="04021F"/>
                </a:solidFill>
              </a:rPr>
              <a:t>Megasite</a:t>
            </a:r>
            <a:r>
              <a:rPr lang="en-US" sz="2400" dirty="0" smtClean="0">
                <a:solidFill>
                  <a:srgbClr val="04021F"/>
                </a:solidFill>
              </a:rPr>
              <a:t>)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7013" y="2328920"/>
            <a:ext cx="8616945" cy="229388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Site Choice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Measurement </a:t>
            </a:r>
            <a:r>
              <a:rPr lang="en-US" sz="2400" dirty="0">
                <a:solidFill>
                  <a:schemeClr val="tx1"/>
                </a:solidFill>
              </a:rPr>
              <a:t>goals and technology development</a:t>
            </a:r>
          </a:p>
          <a:p>
            <a:pPr marL="1143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Integration with existing networks (DMI, GEUS AWS, GNET, GCNET, Ocean Observing Systems)</a:t>
            </a:r>
          </a:p>
          <a:p>
            <a:pPr marL="11430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Coordination of an international </a:t>
            </a:r>
            <a:r>
              <a:rPr lang="en-US" sz="2400" dirty="0" smtClean="0">
                <a:solidFill>
                  <a:schemeClr val="tx1"/>
                </a:solidFill>
              </a:rPr>
              <a:t>efforts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4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13" y="251614"/>
            <a:ext cx="8208504" cy="77376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SEARCH: Understanding of Arctic Land-Ice Change and its impact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13" y="1318413"/>
            <a:ext cx="8208504" cy="77376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en-US" sz="2400" dirty="0">
                <a:solidFill>
                  <a:srgbClr val="04021F"/>
                </a:solidFill>
              </a:rPr>
              <a:t>D</a:t>
            </a:r>
            <a:r>
              <a:rPr lang="en-US" sz="2400" dirty="0" smtClean="0">
                <a:solidFill>
                  <a:srgbClr val="04021F"/>
                </a:solidFill>
              </a:rPr>
              <a:t>evelopment of observational nodes </a:t>
            </a:r>
            <a:r>
              <a:rPr lang="en-US" sz="2400" dirty="0">
                <a:solidFill>
                  <a:srgbClr val="04021F"/>
                </a:solidFill>
              </a:rPr>
              <a:t> </a:t>
            </a:r>
            <a:r>
              <a:rPr lang="en-US" sz="2400" dirty="0" smtClean="0">
                <a:solidFill>
                  <a:srgbClr val="04021F"/>
                </a:solidFill>
              </a:rPr>
              <a:t>(</a:t>
            </a:r>
            <a:r>
              <a:rPr lang="en-US" sz="2400" dirty="0" err="1" smtClean="0">
                <a:solidFill>
                  <a:srgbClr val="04021F"/>
                </a:solidFill>
              </a:rPr>
              <a:t>GrIOOS</a:t>
            </a:r>
            <a:r>
              <a:rPr lang="en-US" sz="2400" dirty="0" smtClean="0">
                <a:solidFill>
                  <a:srgbClr val="04021F"/>
                </a:solidFill>
              </a:rPr>
              <a:t>, </a:t>
            </a:r>
            <a:r>
              <a:rPr lang="en-US" sz="2400" dirty="0" err="1" smtClean="0">
                <a:solidFill>
                  <a:srgbClr val="04021F"/>
                </a:solidFill>
              </a:rPr>
              <a:t>Megasite</a:t>
            </a:r>
            <a:r>
              <a:rPr lang="en-US" sz="2400" dirty="0" smtClean="0">
                <a:solidFill>
                  <a:srgbClr val="04021F"/>
                </a:solidFill>
              </a:rPr>
              <a:t>)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7013" y="3332220"/>
            <a:ext cx="8616945" cy="150648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Data </a:t>
            </a:r>
            <a:r>
              <a:rPr lang="en-US" sz="2400" dirty="0">
                <a:solidFill>
                  <a:schemeClr val="tx1"/>
                </a:solidFill>
              </a:rPr>
              <a:t>coordination, archive, distribution across all ocean ice Arctic </a:t>
            </a:r>
            <a:r>
              <a:rPr lang="en-US" sz="2400" dirty="0" smtClean="0">
                <a:solidFill>
                  <a:schemeClr val="tx1"/>
                </a:solidFill>
              </a:rPr>
              <a:t>	instrument sites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Integration with international partners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013" y="2283613"/>
            <a:ext cx="8551404" cy="77376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4021F"/>
                </a:solidFill>
              </a:rPr>
              <a:t> </a:t>
            </a:r>
            <a:r>
              <a:rPr lang="en-US" sz="2400" dirty="0" smtClean="0">
                <a:solidFill>
                  <a:srgbClr val="04021F"/>
                </a:solidFill>
              </a:rPr>
              <a:t>  2.   </a:t>
            </a:r>
            <a:r>
              <a:rPr lang="en-US" sz="2400" dirty="0" smtClean="0">
                <a:solidFill>
                  <a:schemeClr val="tx1"/>
                </a:solidFill>
              </a:rPr>
              <a:t>Database for Arctic Land Ice change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8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8148" y="127000"/>
            <a:ext cx="1803400" cy="1092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CLIVAR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31948" y="127000"/>
            <a:ext cx="1803400" cy="10922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CLIC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5772" y="1473200"/>
            <a:ext cx="2790952" cy="1092200"/>
          </a:xfrm>
          <a:prstGeom prst="ellipse">
            <a:avLst/>
          </a:prstGeom>
          <a:solidFill>
            <a:srgbClr val="97F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GRISO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International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39286" y="1473200"/>
            <a:ext cx="2790952" cy="1092200"/>
          </a:xfrm>
          <a:prstGeom prst="ellipse">
            <a:avLst/>
          </a:prstGeom>
          <a:solidFill>
            <a:srgbClr val="97F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SEARCH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Land-Ice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4344" y="127000"/>
            <a:ext cx="1803400" cy="10922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IARPC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2610" y="2794000"/>
            <a:ext cx="2614676" cy="1092200"/>
          </a:xfrm>
          <a:prstGeom prst="ellipse">
            <a:avLst/>
          </a:prstGeom>
          <a:solidFill>
            <a:srgbClr val="D1E9F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Working Groups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6724" y="2794000"/>
            <a:ext cx="2614676" cy="1092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Workshops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1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9" y="0"/>
            <a:ext cx="903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Increasing Greenland Ice Sheet Mass Loss</a:t>
            </a:r>
          </a:p>
        </p:txBody>
      </p:sp>
      <p:pic>
        <p:nvPicPr>
          <p:cNvPr id="2" name="Picture 1" descr="gis-fig56-big.jpg"/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217" y="2188389"/>
            <a:ext cx="4498807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940" y="6402567"/>
            <a:ext cx="804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FF"/>
                </a:solidFill>
              </a:rPr>
              <a:t>(Tedesco et al. 2013; </a:t>
            </a:r>
            <a:r>
              <a:rPr lang="en-US" i="1" dirty="0" err="1" smtClean="0">
                <a:solidFill>
                  <a:srgbClr val="FFFFFF"/>
                </a:solidFill>
              </a:rPr>
              <a:t>Harig</a:t>
            </a:r>
            <a:r>
              <a:rPr lang="en-US" i="1" dirty="0" smtClean="0">
                <a:solidFill>
                  <a:srgbClr val="FFFFFF"/>
                </a:solidFill>
              </a:rPr>
              <a:t> and Simons, 2012; </a:t>
            </a:r>
            <a:r>
              <a:rPr lang="en-US" i="1" dirty="0" err="1" smtClean="0">
                <a:solidFill>
                  <a:srgbClr val="FFFFFF"/>
                </a:solidFill>
              </a:rPr>
              <a:t>Velicogna</a:t>
            </a:r>
            <a:r>
              <a:rPr lang="en-US" i="1" dirty="0" smtClean="0">
                <a:solidFill>
                  <a:srgbClr val="FFFFFF"/>
                </a:solidFill>
              </a:rPr>
              <a:t> and </a:t>
            </a:r>
            <a:r>
              <a:rPr lang="en-US" i="1" dirty="0" err="1" smtClean="0">
                <a:solidFill>
                  <a:srgbClr val="FFFFFF"/>
                </a:solidFill>
              </a:rPr>
              <a:t>Wahr</a:t>
            </a:r>
            <a:r>
              <a:rPr lang="en-US" i="1" dirty="0" smtClean="0">
                <a:solidFill>
                  <a:srgbClr val="FFFFFF"/>
                </a:solidFill>
              </a:rPr>
              <a:t>, 2006)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8" y="1279118"/>
            <a:ext cx="4189066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2510" y="1543608"/>
            <a:ext cx="4870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Gravity-based (GRACE) results for Greenland since 2003</a:t>
            </a:r>
            <a:endParaRPr lang="en-US" sz="1600" dirty="0">
              <a:solidFill>
                <a:srgbClr val="CDD7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89961"/>
          </a:xfrm>
        </p:spPr>
        <p:txBody>
          <a:bodyPr/>
          <a:lstStyle/>
          <a:p>
            <a:r>
              <a:rPr lang="en-US" dirty="0" smtClean="0"/>
              <a:t>Goals – Land-ice Action Team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7496" y="1182035"/>
            <a:ext cx="4375540" cy="14586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LAND ICE LOSS</a:t>
            </a:r>
          </a:p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Improved understanding of rates, processes, and prediction</a:t>
            </a:r>
            <a:endParaRPr lang="en-US" sz="2400" dirty="0">
              <a:solidFill>
                <a:srgbClr val="04021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496" y="3674856"/>
            <a:ext cx="4375540" cy="145868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LAND ICE LOSS IMPACTS</a:t>
            </a:r>
          </a:p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Improved understanding of linkages and prediction</a:t>
            </a:r>
            <a:endParaRPr lang="en-US" sz="2400" dirty="0">
              <a:solidFill>
                <a:srgbClr val="04021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03036" y="1866991"/>
            <a:ext cx="867564" cy="773724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03036" y="3533528"/>
            <a:ext cx="867564" cy="66131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02887" y="2385657"/>
            <a:ext cx="3306802" cy="145868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COMMUNICATION TO STAKEHOLDERS &amp; POLICY MAKERS</a:t>
            </a:r>
            <a:endParaRPr lang="en-US" sz="2400" dirty="0">
              <a:solidFill>
                <a:srgbClr val="0402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2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5305" y="144100"/>
            <a:ext cx="5511352" cy="1064788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LAND ICE LOSS</a:t>
            </a:r>
          </a:p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Improved understanding and prediction</a:t>
            </a:r>
            <a:endParaRPr lang="en-US" sz="2400" dirty="0">
              <a:solidFill>
                <a:srgbClr val="04021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10436" y="1208888"/>
            <a:ext cx="834021" cy="1086779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99140" y="1208888"/>
            <a:ext cx="692523" cy="1086779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9447" y="2424651"/>
            <a:ext cx="3361978" cy="619324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DYNAMIC ICE LOSS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97410" y="2424651"/>
            <a:ext cx="3361978" cy="619324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SURFACE MASS BALANCE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9251" y="3778073"/>
            <a:ext cx="4865858" cy="228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330" y="6131704"/>
            <a:ext cx="854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FF"/>
                </a:solidFill>
              </a:rPr>
              <a:t>Bamber</a:t>
            </a:r>
            <a:r>
              <a:rPr lang="en-US" i="1" dirty="0" smtClean="0">
                <a:solidFill>
                  <a:srgbClr val="FFFFFF"/>
                </a:solidFill>
              </a:rPr>
              <a:t> et al. 2012; Van den </a:t>
            </a:r>
            <a:r>
              <a:rPr lang="en-US" i="1" dirty="0" err="1" smtClean="0">
                <a:solidFill>
                  <a:srgbClr val="FFFFFF"/>
                </a:solidFill>
              </a:rPr>
              <a:t>Broeke</a:t>
            </a:r>
            <a:r>
              <a:rPr lang="en-US" i="1" dirty="0" smtClean="0">
                <a:solidFill>
                  <a:srgbClr val="FFFFFF"/>
                </a:solidFill>
              </a:rPr>
              <a:t> et al. 2009; Straneo and </a:t>
            </a:r>
            <a:r>
              <a:rPr lang="en-US" i="1" dirty="0" err="1" smtClean="0">
                <a:solidFill>
                  <a:srgbClr val="FFFFFF"/>
                </a:solidFill>
              </a:rPr>
              <a:t>Heimbach</a:t>
            </a:r>
            <a:r>
              <a:rPr lang="en-US" i="1" dirty="0" smtClean="0">
                <a:solidFill>
                  <a:srgbClr val="FFFFFF"/>
                </a:solidFill>
              </a:rPr>
              <a:t> 2013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8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213033" y="28089"/>
            <a:ext cx="8685161" cy="6355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ndara" charset="0"/>
                <a:ea typeface="ＭＳ Ｐゴシック" charset="0"/>
                <a:cs typeface="ＭＳ Ｐゴシック" charset="0"/>
              </a:rPr>
              <a:t>Land-Ice Loss due to net surface melt - SMB</a:t>
            </a:r>
            <a:endParaRPr lang="en-US" sz="2800" dirty="0"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194" y="6431935"/>
            <a:ext cx="3302000" cy="32774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104" y="4921315"/>
            <a:ext cx="102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ndara"/>
                <a:cs typeface="Candara"/>
              </a:rPr>
              <a:t>July 8, 2012</a:t>
            </a:r>
            <a:endParaRPr lang="en-US" sz="14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5816" y="4962841"/>
            <a:ext cx="2190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ndara"/>
                <a:cs typeface="Candara"/>
              </a:rPr>
              <a:t>Box et al. 2009 - extended</a:t>
            </a:r>
            <a:endParaRPr lang="en-US" sz="12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pic>
        <p:nvPicPr>
          <p:cNvPr id="4" name="Picture 3" descr="670401main_melt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3" y="1248858"/>
            <a:ext cx="2038130" cy="3657600"/>
          </a:xfrm>
          <a:prstGeom prst="rect">
            <a:avLst/>
          </a:prstGeom>
        </p:spPr>
      </p:pic>
      <p:pic>
        <p:nvPicPr>
          <p:cNvPr id="5" name="Picture 4" descr="670402main_melt-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163" y="1248858"/>
            <a:ext cx="2038131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87538" y="4921315"/>
            <a:ext cx="107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ndara"/>
                <a:cs typeface="Candara"/>
              </a:rPr>
              <a:t>July 12, 2012</a:t>
            </a:r>
            <a:endParaRPr lang="en-US" sz="14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32" y="6423071"/>
            <a:ext cx="45336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andara"/>
                <a:cs typeface="Candara"/>
              </a:rPr>
              <a:t>(</a:t>
            </a:r>
            <a:r>
              <a:rPr lang="en-US" sz="1100" dirty="0">
                <a:solidFill>
                  <a:schemeClr val="bg1"/>
                </a:solidFill>
                <a:latin typeface="Candara"/>
                <a:cs typeface="Candara"/>
              </a:rPr>
              <a:t>Source http://</a:t>
            </a:r>
            <a:r>
              <a:rPr lang="en-US" sz="1100" dirty="0" err="1">
                <a:solidFill>
                  <a:schemeClr val="bg1"/>
                </a:solidFill>
                <a:latin typeface="Candara"/>
                <a:cs typeface="Candara"/>
              </a:rPr>
              <a:t>www.nasa.gov</a:t>
            </a:r>
            <a:r>
              <a:rPr lang="en-US" sz="1100" dirty="0">
                <a:solidFill>
                  <a:schemeClr val="bg1"/>
                </a:solidFill>
                <a:latin typeface="Candara"/>
                <a:cs typeface="Candara"/>
              </a:rPr>
              <a:t>/topics/earth/features/</a:t>
            </a:r>
            <a:r>
              <a:rPr lang="en-US" sz="1100" dirty="0" err="1">
                <a:solidFill>
                  <a:schemeClr val="bg1"/>
                </a:solidFill>
                <a:latin typeface="Candara"/>
                <a:cs typeface="Candara"/>
              </a:rPr>
              <a:t>greenland-melt.html</a:t>
            </a:r>
            <a:r>
              <a:rPr lang="en-US" sz="1100" dirty="0">
                <a:solidFill>
                  <a:schemeClr val="bg1"/>
                </a:solidFill>
                <a:latin typeface="Candara"/>
                <a:cs typeface="Candara"/>
              </a:rPr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784" y="1248858"/>
            <a:ext cx="448773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2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6660"/>
            <a:ext cx="8732684" cy="671866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latin typeface="Candara" charset="0"/>
                <a:ea typeface="ＭＳ Ｐゴシック" charset="0"/>
                <a:cs typeface="ＭＳ Ｐゴシック" charset="0"/>
              </a:rPr>
              <a:t>Dynamic</a:t>
            </a:r>
            <a:r>
              <a:rPr lang="en-US" sz="2400" dirty="0" smtClean="0">
                <a:latin typeface="Candara" charset="0"/>
                <a:ea typeface="ＭＳ Ｐゴシック" charset="0"/>
                <a:cs typeface="ＭＳ Ｐゴシック" charset="0"/>
              </a:rPr>
              <a:t> Mass Loss due to Marine Terminating Glacier Retreat</a:t>
            </a:r>
            <a:endParaRPr lang="en-US" sz="2200" dirty="0"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3182" y="4902412"/>
            <a:ext cx="1518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Candara"/>
                <a:cs typeface="Candara"/>
              </a:rPr>
              <a:t>Rignot</a:t>
            </a:r>
            <a:r>
              <a:rPr lang="en-US" sz="1400" dirty="0" smtClean="0">
                <a:solidFill>
                  <a:schemeClr val="bg1"/>
                </a:solidFill>
                <a:latin typeface="Candara"/>
                <a:cs typeface="Candara"/>
              </a:rPr>
              <a:t> et al. 2008</a:t>
            </a:r>
            <a:endParaRPr lang="en-US" sz="14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014539" y="18097"/>
            <a:ext cx="9037484" cy="5252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000" y="1042017"/>
            <a:ext cx="2209800" cy="3007322"/>
            <a:chOff x="381000" y="1250336"/>
            <a:chExt cx="2209800" cy="3007322"/>
          </a:xfrm>
        </p:grpSpPr>
        <p:pic>
          <p:nvPicPr>
            <p:cNvPr id="15" name="Picture 13" descr="Greenla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250336"/>
              <a:ext cx="2209800" cy="300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34248" y="3187174"/>
              <a:ext cx="227863" cy="455727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7" name="Picture 5" descr="helheim_retrea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866" y="1041198"/>
            <a:ext cx="2860675" cy="4597400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915732" y="5662195"/>
            <a:ext cx="2860676" cy="7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sz="1600" dirty="0" smtClean="0">
                <a:solidFill>
                  <a:srgbClr val="FFFFFF"/>
                </a:solidFill>
                <a:cs typeface="Cambria"/>
              </a:rPr>
              <a:t>Thinned 700 feet</a:t>
            </a:r>
          </a:p>
          <a:p>
            <a:pPr algn="l">
              <a:defRPr/>
            </a:pPr>
            <a:r>
              <a:rPr lang="en-US" sz="1600" dirty="0" smtClean="0">
                <a:solidFill>
                  <a:srgbClr val="FFFFFF"/>
                </a:solidFill>
                <a:cs typeface="Cambria"/>
              </a:rPr>
              <a:t>Doubled </a:t>
            </a:r>
            <a:r>
              <a:rPr lang="en-US" sz="1600" dirty="0">
                <a:solidFill>
                  <a:srgbClr val="FFFFFF"/>
                </a:solidFill>
                <a:cs typeface="Cambria"/>
              </a:rPr>
              <a:t>its speed</a:t>
            </a:r>
          </a:p>
          <a:p>
            <a:pPr algn="l">
              <a:defRPr/>
            </a:pPr>
            <a:r>
              <a:rPr lang="en-US" sz="1600" dirty="0">
                <a:solidFill>
                  <a:srgbClr val="FFFFFF"/>
                </a:solidFill>
                <a:cs typeface="Cambria"/>
              </a:rPr>
              <a:t>Retreated </a:t>
            </a:r>
            <a:r>
              <a:rPr lang="en-US" sz="1600" dirty="0" smtClean="0">
                <a:solidFill>
                  <a:srgbClr val="FFFFFF"/>
                </a:solidFill>
                <a:cs typeface="Cambria"/>
              </a:rPr>
              <a:t>4.5 miles</a:t>
            </a:r>
            <a:endParaRPr lang="en-US" sz="1600" dirty="0">
              <a:solidFill>
                <a:srgbClr val="FFFFFF"/>
              </a:solidFill>
              <a:cs typeface="Cambria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082066" y="3066332"/>
            <a:ext cx="8382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2003</a:t>
            </a:r>
            <a:endParaRPr lang="en-US" dirty="0">
              <a:cs typeface="+mn-cs"/>
            </a:endParaRPr>
          </a:p>
        </p:txBody>
      </p:sp>
      <p:pic>
        <p:nvPicPr>
          <p:cNvPr id="23" name="Picture 10" descr="fig_sermil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325" y="1042017"/>
            <a:ext cx="2601913" cy="5049838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382325" y="2489817"/>
            <a:ext cx="2286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105235" y="2029241"/>
            <a:ext cx="172895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andara"/>
                <a:cs typeface="Candara"/>
              </a:rPr>
              <a:t>Helheim</a:t>
            </a:r>
            <a:r>
              <a:rPr lang="en-US" dirty="0">
                <a:latin typeface="Candara"/>
                <a:cs typeface="Candara"/>
              </a:rPr>
              <a:t> </a:t>
            </a:r>
            <a:r>
              <a:rPr lang="en-US" dirty="0" smtClean="0">
                <a:latin typeface="Candara"/>
                <a:cs typeface="Candara"/>
              </a:rPr>
              <a:t>Glacier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959497" y="4799226"/>
            <a:ext cx="1880370" cy="2539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Sermilik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Fjord</a:t>
            </a:r>
            <a:endParaRPr lang="en-US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848925" y="4924124"/>
            <a:ext cx="130083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helheim_retreat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5866" y="4149472"/>
            <a:ext cx="2860675" cy="1512723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139421" y="4570981"/>
            <a:ext cx="8382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 smtClean="0">
                <a:cs typeface="+mn-cs"/>
              </a:rPr>
              <a:t>2006</a:t>
            </a:r>
            <a:endParaRPr lang="en-US" dirty="0">
              <a:cs typeface="+mn-cs"/>
            </a:endParaRPr>
          </a:p>
        </p:txBody>
      </p:sp>
      <p:pic>
        <p:nvPicPr>
          <p:cNvPr id="31" name="Picture 5" descr="helheim_retreat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5866" y="988093"/>
            <a:ext cx="2860675" cy="1554934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082066" y="1479443"/>
            <a:ext cx="8382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2001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97085" y="1906130"/>
            <a:ext cx="95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Ocean</a:t>
            </a:r>
            <a:endParaRPr lang="en-US" sz="1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7279967" y="1408262"/>
            <a:ext cx="95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Glacier</a:t>
            </a:r>
            <a:endParaRPr lang="en-US" sz="1400" i="1" dirty="0"/>
          </a:p>
        </p:txBody>
      </p:sp>
      <p:sp>
        <p:nvSpPr>
          <p:cNvPr id="35" name="Rectangle 34"/>
          <p:cNvSpPr/>
          <p:nvPr/>
        </p:nvSpPr>
        <p:spPr>
          <a:xfrm>
            <a:off x="5596194" y="6431935"/>
            <a:ext cx="3302000" cy="32774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68709" y="6360890"/>
            <a:ext cx="6874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ndara"/>
                <a:cs typeface="Candara"/>
              </a:rPr>
              <a:t>Stearns and Hamilton </a:t>
            </a:r>
            <a:r>
              <a:rPr lang="en-US" sz="1400" dirty="0">
                <a:solidFill>
                  <a:schemeClr val="bg1"/>
                </a:solidFill>
                <a:latin typeface="Candara"/>
                <a:cs typeface="Candara"/>
              </a:rPr>
              <a:t>2007; </a:t>
            </a:r>
            <a:r>
              <a:rPr lang="en-US" sz="1400" dirty="0" err="1">
                <a:solidFill>
                  <a:schemeClr val="bg1"/>
                </a:solidFill>
                <a:latin typeface="Candara"/>
                <a:cs typeface="Candara"/>
              </a:rPr>
              <a:t>Howat</a:t>
            </a:r>
            <a:r>
              <a:rPr lang="en-US" sz="1400" dirty="0">
                <a:solidFill>
                  <a:schemeClr val="bg1"/>
                </a:solidFill>
                <a:latin typeface="Candara"/>
                <a:cs typeface="Candara"/>
              </a:rPr>
              <a:t> et al., </a:t>
            </a:r>
            <a:r>
              <a:rPr lang="en-US" sz="1400" dirty="0" smtClean="0">
                <a:solidFill>
                  <a:schemeClr val="bg1"/>
                </a:solidFill>
                <a:latin typeface="Candara"/>
                <a:cs typeface="Candara"/>
              </a:rPr>
              <a:t>2007; van den </a:t>
            </a:r>
            <a:r>
              <a:rPr lang="en-US" sz="1400" dirty="0" err="1" smtClean="0">
                <a:solidFill>
                  <a:schemeClr val="bg1"/>
                </a:solidFill>
                <a:latin typeface="Candara"/>
                <a:cs typeface="Candara"/>
              </a:rPr>
              <a:t>Broeke</a:t>
            </a:r>
            <a:r>
              <a:rPr lang="en-US" sz="1400" dirty="0" smtClean="0">
                <a:solidFill>
                  <a:schemeClr val="bg1"/>
                </a:solidFill>
                <a:latin typeface="Candara"/>
                <a:cs typeface="Candara"/>
              </a:rPr>
              <a:t> et al. 2009</a:t>
            </a:r>
            <a:endParaRPr lang="en-US" sz="14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6770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7215" y="226672"/>
            <a:ext cx="3142155" cy="619324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DYNAMIC ICE LOSS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932378" y="537284"/>
            <a:ext cx="10502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02434" y="190570"/>
            <a:ext cx="3624797" cy="693324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GRISO Working Group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66609" y="1302991"/>
            <a:ext cx="4515867" cy="1110009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Synthesis – State of Knowledge</a:t>
            </a:r>
            <a:endParaRPr lang="en-US" sz="2400" dirty="0">
              <a:solidFill>
                <a:srgbClr val="04021F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4021F"/>
                </a:solidFill>
              </a:rPr>
              <a:t>White </a:t>
            </a:r>
            <a:r>
              <a:rPr lang="en-US" sz="2000" i="1" dirty="0">
                <a:solidFill>
                  <a:srgbClr val="04021F"/>
                </a:solidFill>
              </a:rPr>
              <a:t>P</a:t>
            </a:r>
            <a:r>
              <a:rPr lang="en-US" sz="2000" i="1" dirty="0" smtClean="0">
                <a:solidFill>
                  <a:srgbClr val="04021F"/>
                </a:solidFill>
              </a:rPr>
              <a:t>aper – Straneo et al 2012</a:t>
            </a:r>
          </a:p>
          <a:p>
            <a:pPr algn="ctr"/>
            <a:r>
              <a:rPr lang="en-US" sz="2000" i="1" dirty="0" smtClean="0">
                <a:solidFill>
                  <a:srgbClr val="04021F"/>
                </a:solidFill>
              </a:rPr>
              <a:t>BAMS </a:t>
            </a:r>
            <a:r>
              <a:rPr lang="en-US" sz="2000" i="1" dirty="0" err="1" smtClean="0">
                <a:solidFill>
                  <a:srgbClr val="04021F"/>
                </a:solidFill>
              </a:rPr>
              <a:t>Arcticle</a:t>
            </a:r>
            <a:r>
              <a:rPr lang="en-US" sz="2000" i="1" dirty="0" smtClean="0">
                <a:solidFill>
                  <a:srgbClr val="04021F"/>
                </a:solidFill>
              </a:rPr>
              <a:t> – Straneo et al. 2013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66609" y="2828525"/>
            <a:ext cx="4515867" cy="1133875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International Workshop, June 2013</a:t>
            </a:r>
          </a:p>
          <a:p>
            <a:pPr algn="ctr"/>
            <a:r>
              <a:rPr lang="en-US" sz="2000" i="1" dirty="0" smtClean="0">
                <a:solidFill>
                  <a:srgbClr val="04021F"/>
                </a:solidFill>
              </a:rPr>
              <a:t>Multidisciplinary, early career, discussion of how to move forward</a:t>
            </a:r>
            <a:endParaRPr lang="en-US" sz="2000" i="1" dirty="0">
              <a:solidFill>
                <a:srgbClr val="04021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66609" y="4336119"/>
            <a:ext cx="4515867" cy="1007925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Workshop Report</a:t>
            </a:r>
            <a:endParaRPr lang="en-US" sz="2400" dirty="0">
              <a:solidFill>
                <a:srgbClr val="04021F"/>
              </a:solidFill>
            </a:endParaRPr>
          </a:p>
          <a:p>
            <a:pPr algn="ctr"/>
            <a:r>
              <a:rPr lang="en-US" sz="2000" dirty="0" smtClean="0">
                <a:solidFill>
                  <a:srgbClr val="04021F"/>
                </a:solidFill>
              </a:rPr>
              <a:t>Recommendations on how to move forward </a:t>
            </a:r>
          </a:p>
          <a:p>
            <a:pPr algn="ctr"/>
            <a:r>
              <a:rPr lang="en-US" sz="2000" i="1" dirty="0" smtClean="0">
                <a:solidFill>
                  <a:srgbClr val="04021F"/>
                </a:solidFill>
              </a:rPr>
              <a:t>(</a:t>
            </a:r>
            <a:r>
              <a:rPr lang="en-US" sz="2000" i="1" dirty="0" err="1" smtClean="0">
                <a:solidFill>
                  <a:srgbClr val="04021F"/>
                </a:solidFill>
              </a:rPr>
              <a:t>Heimbach</a:t>
            </a:r>
            <a:r>
              <a:rPr lang="en-US" sz="2000" i="1" dirty="0" smtClean="0">
                <a:solidFill>
                  <a:srgbClr val="04021F"/>
                </a:solidFill>
              </a:rPr>
              <a:t> et al. 2014)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86356" y="883894"/>
            <a:ext cx="0" cy="381348"/>
          </a:xfrm>
          <a:prstGeom prst="straightConnector1">
            <a:avLst/>
          </a:prstGeom>
          <a:ln w="57150" cmpd="sng">
            <a:solidFill>
              <a:schemeClr val="accent4">
                <a:lumMod val="25000"/>
                <a:lumOff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86356" y="2413000"/>
            <a:ext cx="0" cy="366331"/>
          </a:xfrm>
          <a:prstGeom prst="straightConnector1">
            <a:avLst/>
          </a:prstGeom>
          <a:ln w="57150" cmpd="sng">
            <a:solidFill>
              <a:schemeClr val="accent4">
                <a:lumMod val="25000"/>
                <a:lumOff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886356" y="3969788"/>
            <a:ext cx="0" cy="366331"/>
          </a:xfrm>
          <a:prstGeom prst="straightConnector1">
            <a:avLst/>
          </a:prstGeom>
          <a:ln w="57150" cmpd="sng">
            <a:solidFill>
              <a:schemeClr val="accent4">
                <a:lumMod val="25000"/>
                <a:lumOff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31" y="5747943"/>
            <a:ext cx="5943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3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96194" y="6431935"/>
            <a:ext cx="3302000" cy="32774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79N_v2_cu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7507"/>
            <a:ext cx="2454728" cy="2011680"/>
          </a:xfrm>
          <a:prstGeom prst="rect">
            <a:avLst/>
          </a:prstGeom>
        </p:spPr>
      </p:pic>
      <p:pic>
        <p:nvPicPr>
          <p:cNvPr id="11" name="Picture 10" descr="KG_v2_cu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6753"/>
            <a:ext cx="2516354" cy="1828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709" y="663678"/>
            <a:ext cx="5943600" cy="2886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9"/>
          <a:stretch/>
        </p:blipFill>
        <p:spPr>
          <a:xfrm>
            <a:off x="2654709" y="3860800"/>
            <a:ext cx="5943600" cy="24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4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7215" y="226672"/>
            <a:ext cx="3142155" cy="619324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DYNAMIC ICE LOSS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932378" y="537284"/>
            <a:ext cx="10502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02434" y="190570"/>
            <a:ext cx="3380550" cy="619324"/>
          </a:xfrm>
          <a:prstGeom prst="rect">
            <a:avLst/>
          </a:prstGeom>
          <a:solidFill>
            <a:srgbClr val="A7F98C"/>
          </a:solidFill>
          <a:ln>
            <a:solidFill>
              <a:srgbClr val="97F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GRISO Recommendations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7013" y="3452127"/>
            <a:ext cx="3964038" cy="1236896"/>
          </a:xfrm>
          <a:prstGeom prst="rect">
            <a:avLst/>
          </a:prstGeom>
          <a:solidFill>
            <a:srgbClr val="A7F98C"/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Targeted Process Studies</a:t>
            </a:r>
          </a:p>
          <a:p>
            <a:pPr algn="ctr"/>
            <a:r>
              <a:rPr lang="en-US" sz="2400" i="1" dirty="0" smtClean="0">
                <a:solidFill>
                  <a:srgbClr val="04021F"/>
                </a:solidFill>
              </a:rPr>
              <a:t>(e.g. submarine melting, calving, subglacial hydrology)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7012" y="1185920"/>
            <a:ext cx="3964039" cy="1245519"/>
          </a:xfrm>
          <a:prstGeom prst="rect">
            <a:avLst/>
          </a:prstGeom>
          <a:solidFill>
            <a:srgbClr val="A7F98C"/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4021F"/>
                </a:solidFill>
              </a:rPr>
              <a:t>Megasite</a:t>
            </a:r>
            <a:r>
              <a:rPr lang="en-US" sz="2400" dirty="0" smtClean="0">
                <a:solidFill>
                  <a:srgbClr val="04021F"/>
                </a:solidFill>
              </a:rPr>
              <a:t> Experiments</a:t>
            </a:r>
          </a:p>
          <a:p>
            <a:pPr algn="ctr"/>
            <a:r>
              <a:rPr lang="en-US" sz="2400" i="1" dirty="0" smtClean="0">
                <a:solidFill>
                  <a:srgbClr val="04021F"/>
                </a:solidFill>
              </a:rPr>
              <a:t>(a few targeted sites, study of interaction of components)</a:t>
            </a:r>
            <a:endParaRPr lang="en-US" sz="2000" i="1" dirty="0">
              <a:solidFill>
                <a:srgbClr val="04021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89544" y="1185920"/>
            <a:ext cx="4164413" cy="1236896"/>
          </a:xfrm>
          <a:prstGeom prst="rect">
            <a:avLst/>
          </a:prstGeom>
          <a:solidFill>
            <a:srgbClr val="A7F98C"/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4021F"/>
                </a:solidFill>
              </a:rPr>
              <a:t>GrIOOS</a:t>
            </a:r>
            <a:endParaRPr lang="en-US" sz="2400" dirty="0">
              <a:solidFill>
                <a:srgbClr val="04021F"/>
              </a:solidFill>
            </a:endParaRPr>
          </a:p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Greenland Ice Ocean Atmosphere Observing Network </a:t>
            </a:r>
            <a:endParaRPr lang="en-US" sz="2400" i="1" dirty="0" smtClean="0">
              <a:solidFill>
                <a:srgbClr val="04021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89544" y="3452127"/>
            <a:ext cx="4164413" cy="1236896"/>
          </a:xfrm>
          <a:prstGeom prst="rect">
            <a:avLst/>
          </a:prstGeom>
          <a:solidFill>
            <a:srgbClr val="A7F98C"/>
          </a:solidFill>
          <a:ln>
            <a:solidFill>
              <a:schemeClr val="accent4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Greenland Database</a:t>
            </a:r>
          </a:p>
          <a:p>
            <a:pPr algn="ctr"/>
            <a:r>
              <a:rPr lang="en-US" sz="2400" dirty="0" smtClean="0">
                <a:solidFill>
                  <a:srgbClr val="04021F"/>
                </a:solidFill>
              </a:rPr>
              <a:t>(including bottom topography)</a:t>
            </a:r>
          </a:p>
          <a:p>
            <a:pPr algn="ctr"/>
            <a:endParaRPr lang="en-US" sz="2000" i="1" dirty="0" smtClean="0">
              <a:solidFill>
                <a:srgbClr val="0402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6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hoiDARKgeometric">
  <a:themeElements>
    <a:clrScheme name="WHOI colors">
      <a:dk1>
        <a:sysClr val="windowText" lastClr="000000"/>
      </a:dk1>
      <a:lt1>
        <a:sysClr val="window" lastClr="FFFFFF"/>
      </a:lt1>
      <a:dk2>
        <a:srgbClr val="173656"/>
      </a:dk2>
      <a:lt2>
        <a:srgbClr val="27668F"/>
      </a:lt2>
      <a:accent1>
        <a:srgbClr val="8DC7F0"/>
      </a:accent1>
      <a:accent2>
        <a:srgbClr val="A2A939"/>
      </a:accent2>
      <a:accent3>
        <a:srgbClr val="CDD74C"/>
      </a:accent3>
      <a:accent4>
        <a:srgbClr val="031C33"/>
      </a:accent4>
      <a:accent5>
        <a:srgbClr val="173656"/>
      </a:accent5>
      <a:accent6>
        <a:srgbClr val="E0E88C"/>
      </a:accent6>
      <a:hlink>
        <a:srgbClr val="CDD74C"/>
      </a:hlink>
      <a:folHlink>
        <a:srgbClr val="A2A93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631</Words>
  <Application>Microsoft Macintosh PowerPoint</Application>
  <PresentationFormat>On-screen Show (4:3)</PresentationFormat>
  <Paragraphs>108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whoiDARKgeometric</vt:lpstr>
      <vt:lpstr>Understanding and Predicting Land-ice Loss  in the Arctic and its impacts</vt:lpstr>
      <vt:lpstr>PowerPoint Presentation</vt:lpstr>
      <vt:lpstr>Goals – Land-ice Action Team</vt:lpstr>
      <vt:lpstr>PowerPoint Presentation</vt:lpstr>
      <vt:lpstr>Land-Ice Loss due to net surface melt - SMB</vt:lpstr>
      <vt:lpstr>Dynamic Mass Loss due to Marine Terminating Glacier Retreat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Melting from above Melting from below</dc:title>
  <dc:creator>Katherine Joyce</dc:creator>
  <cp:lastModifiedBy>Fiamma Straneo</cp:lastModifiedBy>
  <cp:revision>295</cp:revision>
  <cp:lastPrinted>2012-05-31T00:47:00Z</cp:lastPrinted>
  <dcterms:created xsi:type="dcterms:W3CDTF">2012-04-30T14:47:34Z</dcterms:created>
  <dcterms:modified xsi:type="dcterms:W3CDTF">2014-09-16T18:43:33Z</dcterms:modified>
</cp:coreProperties>
</file>